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3AC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49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456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7275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3689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517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6739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142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8332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534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9613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59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背景パターン&#10;&#10;自動的に生成された説明">
            <a:extLst>
              <a:ext uri="{FF2B5EF4-FFF2-40B4-BE49-F238E27FC236}">
                <a16:creationId xmlns:a16="http://schemas.microsoft.com/office/drawing/2014/main" id="{7A72D215-69AC-07ED-DE6D-5AEA49A25A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39"/>
          <a:stretch/>
        </p:blipFill>
        <p:spPr>
          <a:xfrm rot="5400000">
            <a:off x="1056805" y="-1056804"/>
            <a:ext cx="7030388" cy="9144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6098E-3E10-4C49-9799-72958B5E7A1F}" type="datetimeFigureOut">
              <a:rPr kumimoji="1" lang="ja-JP" altLang="en-US" smtClean="0"/>
              <a:t>2023/11/2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CA4B3-1250-43E0-B0F7-22CBDAC3D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6808AAFC-7E2F-BC86-219F-E7B1A769C8F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975807" y="161754"/>
            <a:ext cx="1079086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81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11668D99-D94C-89BF-B2FF-854BA2416473}"/>
              </a:ext>
            </a:extLst>
          </p:cNvPr>
          <p:cNvGrpSpPr/>
          <p:nvPr/>
        </p:nvGrpSpPr>
        <p:grpSpPr>
          <a:xfrm>
            <a:off x="419100" y="1879646"/>
            <a:ext cx="8013700" cy="2364961"/>
            <a:chOff x="239208" y="-1169"/>
            <a:chExt cx="8013700" cy="2364961"/>
          </a:xfrm>
        </p:grpSpPr>
        <p:sp>
          <p:nvSpPr>
            <p:cNvPr id="4" name="テキスト ボックス 2">
              <a:extLst>
                <a:ext uri="{FF2B5EF4-FFF2-40B4-BE49-F238E27FC236}">
                  <a16:creationId xmlns:a16="http://schemas.microsoft.com/office/drawing/2014/main" id="{4DDB00E3-8724-99E3-3D55-FF1647635553}"/>
                </a:ext>
              </a:extLst>
            </p:cNvPr>
            <p:cNvSpPr txBox="1"/>
            <p:nvPr/>
          </p:nvSpPr>
          <p:spPr>
            <a:xfrm>
              <a:off x="239208" y="240134"/>
              <a:ext cx="8013700" cy="212365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川の横なのに「川中」？</a:t>
              </a:r>
              <a:endParaRPr lang="en-US" altLang="ja-JP" sz="3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en-US" altLang="ja-JP" sz="3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endParaRPr lang="en-US" altLang="ja-JP" sz="3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endParaRPr>
            </a:p>
            <a:p>
              <a:pPr algn="ctr"/>
              <a:r>
                <a:rPr lang="ja-JP" altLang="en-US" sz="4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なんでだろう？</a:t>
              </a:r>
              <a:endParaRPr lang="ja-JP" sz="48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5" name="テキスト ボックス 2">
              <a:extLst>
                <a:ext uri="{FF2B5EF4-FFF2-40B4-BE49-F238E27FC236}">
                  <a16:creationId xmlns:a16="http://schemas.microsoft.com/office/drawing/2014/main" id="{D961D79A-EE4E-613D-B88D-A812EC387592}"/>
                </a:ext>
              </a:extLst>
            </p:cNvPr>
            <p:cNvSpPr txBox="1"/>
            <p:nvPr/>
          </p:nvSpPr>
          <p:spPr>
            <a:xfrm>
              <a:off x="1882289" y="-1169"/>
              <a:ext cx="551535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6" name="テキスト ボックス 2">
              <a:extLst>
                <a:ext uri="{FF2B5EF4-FFF2-40B4-BE49-F238E27FC236}">
                  <a16:creationId xmlns:a16="http://schemas.microsoft.com/office/drawing/2014/main" id="{78A92A82-B0B1-3F0C-B3B6-227473F5D44E}"/>
                </a:ext>
              </a:extLst>
            </p:cNvPr>
            <p:cNvSpPr txBox="1"/>
            <p:nvPr/>
          </p:nvSpPr>
          <p:spPr>
            <a:xfrm>
              <a:off x="4848631" y="39352"/>
              <a:ext cx="884959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non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かわなか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2">
            <a:extLst>
              <a:ext uri="{FF2B5EF4-FFF2-40B4-BE49-F238E27FC236}">
                <a16:creationId xmlns:a16="http://schemas.microsoft.com/office/drawing/2014/main" id="{04C50F8C-79AA-CCE1-F176-82FE9F9A7045}"/>
              </a:ext>
            </a:extLst>
          </p:cNvPr>
          <p:cNvSpPr txBox="1"/>
          <p:nvPr/>
        </p:nvSpPr>
        <p:spPr>
          <a:xfrm>
            <a:off x="2864849" y="1873273"/>
            <a:ext cx="551535" cy="15388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non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よこ</a:t>
            </a:r>
            <a:endParaRPr lang="ja-JP" sz="10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156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アパートのビル&#10;&#10;低い精度で自動的に生成された説明">
            <a:extLst>
              <a:ext uri="{FF2B5EF4-FFF2-40B4-BE49-F238E27FC236}">
                <a16:creationId xmlns:a16="http://schemas.microsoft.com/office/drawing/2014/main" id="{766513E9-BAB4-05CE-F39A-73237BD5E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" y="488093"/>
            <a:ext cx="8461248" cy="63459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B5C5B01-ABDE-D47C-2A46-2E159BCC861D}"/>
              </a:ext>
            </a:extLst>
          </p:cNvPr>
          <p:cNvSpPr txBox="1"/>
          <p:nvPr/>
        </p:nvSpPr>
        <p:spPr>
          <a:xfrm>
            <a:off x="5829300" y="1270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名古屋市（北区）川中小学校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71249B6-64D5-84AA-D65C-F4E697CF7905}"/>
              </a:ext>
            </a:extLst>
          </p:cNvPr>
          <p:cNvSpPr txBox="1"/>
          <p:nvPr/>
        </p:nvSpPr>
        <p:spPr>
          <a:xfrm>
            <a:off x="341376" y="496332"/>
            <a:ext cx="3659124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３ｍ浸水したときのイメージ</a:t>
            </a:r>
            <a:endParaRPr kumimoji="1" lang="en-US" altLang="ja-JP" sz="20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3747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7D064E-04EB-2B6F-3BBB-D53B5D11154E}"/>
              </a:ext>
            </a:extLst>
          </p:cNvPr>
          <p:cNvGrpSpPr/>
          <p:nvPr/>
        </p:nvGrpSpPr>
        <p:grpSpPr>
          <a:xfrm>
            <a:off x="279400" y="125476"/>
            <a:ext cx="8013700" cy="1269291"/>
            <a:chOff x="419100" y="1928876"/>
            <a:chExt cx="8013700" cy="1269291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668D99-D94C-89BF-B2FF-854BA2416473}"/>
                </a:ext>
              </a:extLst>
            </p:cNvPr>
            <p:cNvGrpSpPr/>
            <p:nvPr/>
          </p:nvGrpSpPr>
          <p:grpSpPr>
            <a:xfrm>
              <a:off x="419100" y="1928876"/>
              <a:ext cx="8013700" cy="1269291"/>
              <a:chOff x="239208" y="48061"/>
              <a:chExt cx="8013700" cy="1269291"/>
            </a:xfrm>
          </p:grpSpPr>
          <p:sp>
            <p:nvSpPr>
              <p:cNvPr id="4" name="テキスト ボックス 2">
                <a:extLst>
                  <a:ext uri="{FF2B5EF4-FFF2-40B4-BE49-F238E27FC236}">
                    <a16:creationId xmlns:a16="http://schemas.microsoft.com/office/drawing/2014/main" id="{4DDB00E3-8724-99E3-3D55-FF1647635553}"/>
                  </a:ext>
                </a:extLst>
              </p:cNvPr>
              <p:cNvSpPr txBox="1"/>
              <p:nvPr/>
            </p:nvSpPr>
            <p:spPr>
              <a:xfrm>
                <a:off x="239208" y="240134"/>
                <a:ext cx="8013700" cy="107721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中切天神社は、なぜ</a:t>
                </a:r>
                <a:endParaRPr lang="en-US" altLang="ja-JP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まわりより高いところにあるのだろう？</a:t>
                </a:r>
                <a:endParaRPr lang="ja-JP" sz="48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9BA10E97-2079-7DCC-0DCF-919F9BF39A79}"/>
                  </a:ext>
                </a:extLst>
              </p:cNvPr>
              <p:cNvSpPr txBox="1"/>
              <p:nvPr/>
            </p:nvSpPr>
            <p:spPr>
              <a:xfrm>
                <a:off x="2458265" y="48061"/>
                <a:ext cx="1979115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なかぎりてんじんきゃ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7926EEED-B5A4-499D-A1CA-94BB33FCDB70}"/>
                </a:ext>
              </a:extLst>
            </p:cNvPr>
            <p:cNvSpPr txBox="1"/>
            <p:nvPr/>
          </p:nvSpPr>
          <p:spPr>
            <a:xfrm>
              <a:off x="2638157" y="2543398"/>
              <a:ext cx="6130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たか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Picture 2" descr="中切天神社">
            <a:extLst>
              <a:ext uri="{FF2B5EF4-FFF2-40B4-BE49-F238E27FC236}">
                <a16:creationId xmlns:a16="http://schemas.microsoft.com/office/drawing/2014/main" id="{8FBF1DD4-F977-E336-EFCD-822E5B008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26" y="1394767"/>
            <a:ext cx="8013701" cy="5342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3432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94F50BF-56F8-C0DA-B482-ECA61191B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23" b="6896"/>
          <a:stretch/>
        </p:blipFill>
        <p:spPr>
          <a:xfrm>
            <a:off x="0" y="2142670"/>
            <a:ext cx="9144000" cy="425268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E0A9F68-C4A7-E7B3-7A1C-D564D068EAA7}"/>
              </a:ext>
            </a:extLst>
          </p:cNvPr>
          <p:cNvSpPr txBox="1"/>
          <p:nvPr/>
        </p:nvSpPr>
        <p:spPr>
          <a:xfrm>
            <a:off x="2699657" y="4980996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1025D5E-9E4F-A631-8671-66DFF17040FC}"/>
              </a:ext>
            </a:extLst>
          </p:cNvPr>
          <p:cNvSpPr txBox="1"/>
          <p:nvPr/>
        </p:nvSpPr>
        <p:spPr>
          <a:xfrm>
            <a:off x="4665058" y="49893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7D064E-04EB-2B6F-3BBB-D53B5D11154E}"/>
              </a:ext>
            </a:extLst>
          </p:cNvPr>
          <p:cNvGrpSpPr/>
          <p:nvPr/>
        </p:nvGrpSpPr>
        <p:grpSpPr>
          <a:xfrm>
            <a:off x="279400" y="125476"/>
            <a:ext cx="8013700" cy="1269291"/>
            <a:chOff x="419100" y="1928876"/>
            <a:chExt cx="8013700" cy="1269291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668D99-D94C-89BF-B2FF-854BA2416473}"/>
                </a:ext>
              </a:extLst>
            </p:cNvPr>
            <p:cNvGrpSpPr/>
            <p:nvPr/>
          </p:nvGrpSpPr>
          <p:grpSpPr>
            <a:xfrm>
              <a:off x="419100" y="1928876"/>
              <a:ext cx="8013700" cy="1269291"/>
              <a:chOff x="239208" y="48061"/>
              <a:chExt cx="8013700" cy="1269291"/>
            </a:xfrm>
          </p:grpSpPr>
          <p:sp>
            <p:nvSpPr>
              <p:cNvPr id="4" name="テキスト ボックス 2">
                <a:extLst>
                  <a:ext uri="{FF2B5EF4-FFF2-40B4-BE49-F238E27FC236}">
                    <a16:creationId xmlns:a16="http://schemas.microsoft.com/office/drawing/2014/main" id="{4DDB00E3-8724-99E3-3D55-FF1647635553}"/>
                  </a:ext>
                </a:extLst>
              </p:cNvPr>
              <p:cNvSpPr txBox="1"/>
              <p:nvPr/>
            </p:nvSpPr>
            <p:spPr>
              <a:xfrm>
                <a:off x="239208" y="240134"/>
                <a:ext cx="8013700" cy="107721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中切天神社は、なぜ</a:t>
                </a:r>
                <a:endParaRPr lang="en-US" altLang="ja-JP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まわりより高いところにあるのだろう？</a:t>
                </a:r>
                <a:endParaRPr lang="ja-JP" sz="48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9BA10E97-2079-7DCC-0DCF-919F9BF39A79}"/>
                  </a:ext>
                </a:extLst>
              </p:cNvPr>
              <p:cNvSpPr txBox="1"/>
              <p:nvPr/>
            </p:nvSpPr>
            <p:spPr>
              <a:xfrm>
                <a:off x="2458265" y="48061"/>
                <a:ext cx="1979115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なかぎりてんじんきゃ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7926EEED-B5A4-499D-A1CA-94BB33FCDB70}"/>
                </a:ext>
              </a:extLst>
            </p:cNvPr>
            <p:cNvSpPr txBox="1"/>
            <p:nvPr/>
          </p:nvSpPr>
          <p:spPr>
            <a:xfrm>
              <a:off x="2638157" y="2543398"/>
              <a:ext cx="6130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たか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E60F327-9D11-F095-6980-E6408D22F194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3E7C8F6-F265-D1BC-664A-BE674E72B650}"/>
              </a:ext>
            </a:extLst>
          </p:cNvPr>
          <p:cNvSpPr txBox="1"/>
          <p:nvPr/>
        </p:nvSpPr>
        <p:spPr>
          <a:xfrm rot="19665637">
            <a:off x="3369445" y="3742787"/>
            <a:ext cx="1210588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←やだがわ</a:t>
            </a:r>
          </a:p>
        </p:txBody>
      </p:sp>
    </p:spTree>
    <p:extLst>
      <p:ext uri="{BB962C8B-B14F-4D97-AF65-F5344CB8AC3E}">
        <p14:creationId xmlns:p14="http://schemas.microsoft.com/office/powerpoint/2010/main" val="1237933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096CE520-FE69-1A28-F7DD-7FAD251440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23" b="6896"/>
          <a:stretch/>
        </p:blipFill>
        <p:spPr>
          <a:xfrm>
            <a:off x="0" y="2142671"/>
            <a:ext cx="9144000" cy="4252686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5B0ACEF-E43D-D9C8-3A89-334906ADF0B8}"/>
              </a:ext>
            </a:extLst>
          </p:cNvPr>
          <p:cNvSpPr txBox="1"/>
          <p:nvPr/>
        </p:nvSpPr>
        <p:spPr>
          <a:xfrm>
            <a:off x="2699657" y="4980996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1EF2AAB-1B0D-6F75-43CC-94B15A1DF60B}"/>
              </a:ext>
            </a:extLst>
          </p:cNvPr>
          <p:cNvSpPr txBox="1"/>
          <p:nvPr/>
        </p:nvSpPr>
        <p:spPr>
          <a:xfrm>
            <a:off x="4665058" y="49893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C46379C-8998-9804-D197-4E9359369A66}"/>
              </a:ext>
            </a:extLst>
          </p:cNvPr>
          <p:cNvSpPr txBox="1"/>
          <p:nvPr/>
        </p:nvSpPr>
        <p:spPr>
          <a:xfrm>
            <a:off x="6252492" y="6491241"/>
            <a:ext cx="1261884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埋め立てた場所</a:t>
            </a:r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0C56BCCD-48DA-3920-C589-8E4C94BF70FC}"/>
              </a:ext>
            </a:extLst>
          </p:cNvPr>
          <p:cNvSpPr/>
          <p:nvPr/>
        </p:nvSpPr>
        <p:spPr>
          <a:xfrm>
            <a:off x="5355771" y="5350329"/>
            <a:ext cx="943429" cy="1262742"/>
          </a:xfrm>
          <a:custGeom>
            <a:avLst/>
            <a:gdLst>
              <a:gd name="connsiteX0" fmla="*/ 0 w 943429"/>
              <a:gd name="connsiteY0" fmla="*/ 0 h 1262742"/>
              <a:gd name="connsiteX1" fmla="*/ 435429 w 943429"/>
              <a:gd name="connsiteY1" fmla="*/ 1262742 h 1262742"/>
              <a:gd name="connsiteX2" fmla="*/ 943429 w 943429"/>
              <a:gd name="connsiteY2" fmla="*/ 1262742 h 126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3429" h="1262742">
                <a:moveTo>
                  <a:pt x="0" y="0"/>
                </a:moveTo>
                <a:lnTo>
                  <a:pt x="435429" y="1262742"/>
                </a:lnTo>
                <a:lnTo>
                  <a:pt x="943429" y="1262742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027D064E-04EB-2B6F-3BBB-D53B5D11154E}"/>
              </a:ext>
            </a:extLst>
          </p:cNvPr>
          <p:cNvGrpSpPr/>
          <p:nvPr/>
        </p:nvGrpSpPr>
        <p:grpSpPr>
          <a:xfrm>
            <a:off x="279400" y="135214"/>
            <a:ext cx="8013700" cy="1259553"/>
            <a:chOff x="419100" y="1938614"/>
            <a:chExt cx="8013700" cy="1259553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668D99-D94C-89BF-B2FF-854BA2416473}"/>
                </a:ext>
              </a:extLst>
            </p:cNvPr>
            <p:cNvGrpSpPr/>
            <p:nvPr/>
          </p:nvGrpSpPr>
          <p:grpSpPr>
            <a:xfrm>
              <a:off x="419100" y="1938614"/>
              <a:ext cx="8013700" cy="1259553"/>
              <a:chOff x="239208" y="57799"/>
              <a:chExt cx="8013700" cy="1259553"/>
            </a:xfrm>
          </p:grpSpPr>
          <p:sp>
            <p:nvSpPr>
              <p:cNvPr id="4" name="テキスト ボックス 2">
                <a:extLst>
                  <a:ext uri="{FF2B5EF4-FFF2-40B4-BE49-F238E27FC236}">
                    <a16:creationId xmlns:a16="http://schemas.microsoft.com/office/drawing/2014/main" id="{4DDB00E3-8724-99E3-3D55-FF1647635553}"/>
                  </a:ext>
                </a:extLst>
              </p:cNvPr>
              <p:cNvSpPr txBox="1"/>
              <p:nvPr/>
            </p:nvSpPr>
            <p:spPr>
              <a:xfrm>
                <a:off x="239208" y="240134"/>
                <a:ext cx="8013700" cy="107721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中切天神社の場所は、</a:t>
                </a:r>
                <a:endParaRPr lang="en-US" altLang="ja-JP" sz="3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昔は堤防だった！</a:t>
                </a:r>
                <a:endParaRPr lang="ja-JP" sz="48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テキスト ボックス 2">
                <a:extLst>
                  <a:ext uri="{FF2B5EF4-FFF2-40B4-BE49-F238E27FC236}">
                    <a16:creationId xmlns:a16="http://schemas.microsoft.com/office/drawing/2014/main" id="{9BA10E97-2079-7DCC-0DCF-919F9BF39A79}"/>
                  </a:ext>
                </a:extLst>
              </p:cNvPr>
              <p:cNvSpPr txBox="1"/>
              <p:nvPr/>
            </p:nvSpPr>
            <p:spPr>
              <a:xfrm>
                <a:off x="2223905" y="57799"/>
                <a:ext cx="1979115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なかぎりてんじんきゃ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7926EEED-B5A4-499D-A1CA-94BB33FCDB70}"/>
                </a:ext>
              </a:extLst>
            </p:cNvPr>
            <p:cNvSpPr txBox="1"/>
            <p:nvPr/>
          </p:nvSpPr>
          <p:spPr>
            <a:xfrm>
              <a:off x="2445394" y="2528118"/>
              <a:ext cx="9051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むかし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2">
            <a:extLst>
              <a:ext uri="{FF2B5EF4-FFF2-40B4-BE49-F238E27FC236}">
                <a16:creationId xmlns:a16="http://schemas.microsoft.com/office/drawing/2014/main" id="{0926B1CF-E4DD-73E7-1B1A-4AB00218294C}"/>
              </a:ext>
            </a:extLst>
          </p:cNvPr>
          <p:cNvSpPr txBox="1"/>
          <p:nvPr/>
        </p:nvSpPr>
        <p:spPr>
          <a:xfrm>
            <a:off x="4572000" y="135214"/>
            <a:ext cx="1119010" cy="15388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ばしょ</a:t>
            </a:r>
            <a:endParaRPr lang="ja-JP" sz="10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D19DB2E-33CF-1576-A0B4-3A3BE3AC56AE}"/>
              </a:ext>
            </a:extLst>
          </p:cNvPr>
          <p:cNvSpPr txBox="1"/>
          <p:nvPr/>
        </p:nvSpPr>
        <p:spPr>
          <a:xfrm>
            <a:off x="3381107" y="724718"/>
            <a:ext cx="905143" cy="15388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0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ていぼう</a:t>
            </a:r>
            <a:endParaRPr lang="ja-JP" sz="10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8C4E7C5-7270-9867-A639-F421EE580EFF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30829C6-DCA4-1668-2B3A-5CBB76154706}"/>
              </a:ext>
            </a:extLst>
          </p:cNvPr>
          <p:cNvSpPr txBox="1"/>
          <p:nvPr/>
        </p:nvSpPr>
        <p:spPr>
          <a:xfrm rot="19665637">
            <a:off x="3164261" y="3742787"/>
            <a:ext cx="1620957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←今のやだがわ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8D8B82C-D9C1-5AE1-B101-080A21EB270A}"/>
              </a:ext>
            </a:extLst>
          </p:cNvPr>
          <p:cNvSpPr txBox="1"/>
          <p:nvPr/>
        </p:nvSpPr>
        <p:spPr>
          <a:xfrm>
            <a:off x="4800937" y="5270695"/>
            <a:ext cx="2031325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←むかしのやだがわ</a:t>
            </a:r>
          </a:p>
        </p:txBody>
      </p:sp>
    </p:spTree>
    <p:extLst>
      <p:ext uri="{BB962C8B-B14F-4D97-AF65-F5344CB8AC3E}">
        <p14:creationId xmlns:p14="http://schemas.microsoft.com/office/powerpoint/2010/main" val="148625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6F058EB-F4EB-2EF7-A1B8-AC6A7D35A4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603" t="31256" r="24408" b="24502"/>
          <a:stretch/>
        </p:blipFill>
        <p:spPr>
          <a:xfrm>
            <a:off x="-25400" y="2062422"/>
            <a:ext cx="9144000" cy="4947978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9C36B6-313D-DD67-FBE3-6380BE5817F3}"/>
              </a:ext>
            </a:extLst>
          </p:cNvPr>
          <p:cNvSpPr txBox="1"/>
          <p:nvPr/>
        </p:nvSpPr>
        <p:spPr>
          <a:xfrm>
            <a:off x="2674257" y="4993696"/>
            <a:ext cx="1723549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rgbClr val="00B050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●（今の）川中小学校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0678C0-0A8B-46C7-04D1-B110BDDF8AD7}"/>
              </a:ext>
            </a:extLst>
          </p:cNvPr>
          <p:cNvSpPr txBox="1"/>
          <p:nvPr/>
        </p:nvSpPr>
        <p:spPr>
          <a:xfrm>
            <a:off x="4665058" y="50020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rgbClr val="00B050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3C512486-CA14-9AFC-5F1E-B913493EA719}"/>
              </a:ext>
            </a:extLst>
          </p:cNvPr>
          <p:cNvGrpSpPr/>
          <p:nvPr/>
        </p:nvGrpSpPr>
        <p:grpSpPr>
          <a:xfrm>
            <a:off x="279400" y="111559"/>
            <a:ext cx="8013700" cy="1898761"/>
            <a:chOff x="279400" y="111559"/>
            <a:chExt cx="8013700" cy="1898761"/>
          </a:xfrm>
        </p:grpSpPr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25EFB018-C777-C144-05DC-9B6064283B68}"/>
                </a:ext>
              </a:extLst>
            </p:cNvPr>
            <p:cNvGrpSpPr/>
            <p:nvPr/>
          </p:nvGrpSpPr>
          <p:grpSpPr>
            <a:xfrm>
              <a:off x="279400" y="317549"/>
              <a:ext cx="8013700" cy="1692771"/>
              <a:chOff x="419100" y="2120949"/>
              <a:chExt cx="8013700" cy="1692771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81BE0F7F-E978-AFAE-A894-55A4AA6B59D1}"/>
                  </a:ext>
                </a:extLst>
              </p:cNvPr>
              <p:cNvGrpSpPr/>
              <p:nvPr/>
            </p:nvGrpSpPr>
            <p:grpSpPr>
              <a:xfrm>
                <a:off x="419100" y="2120949"/>
                <a:ext cx="8013700" cy="1692771"/>
                <a:chOff x="239208" y="240134"/>
                <a:chExt cx="8013700" cy="1692771"/>
              </a:xfrm>
            </p:grpSpPr>
            <p:sp>
              <p:nvSpPr>
                <p:cNvPr id="19" name="テキスト ボックス 2">
                  <a:extLst>
                    <a:ext uri="{FF2B5EF4-FFF2-40B4-BE49-F238E27FC236}">
                      <a16:creationId xmlns:a16="http://schemas.microsoft.com/office/drawing/2014/main" id="{C07C52EB-E03F-9B70-18AD-9C1BEBDD36D5}"/>
                    </a:ext>
                  </a:extLst>
                </p:cNvPr>
                <p:cNvSpPr txBox="1"/>
                <p:nvPr/>
              </p:nvSpPr>
              <p:spPr>
                <a:xfrm>
                  <a:off x="239208" y="240134"/>
                  <a:ext cx="8013700" cy="1692771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108000" tIns="0" rIns="108000" bIns="0" numCol="1" spcCol="0" rtlCol="0" fromWordArt="0" anchor="t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ja-JP" altLang="en-US" sz="3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矢田川と庄内川にはさまれて川の中に</a:t>
                  </a:r>
                  <a:endParaRPr lang="en-US" altLang="ja-JP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endParaRPr lang="en-US" altLang="ja-JP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ja-JP" altLang="en-US" sz="3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あった「川中村」は、</a:t>
                  </a:r>
                  <a:endParaRPr lang="en-US" altLang="ja-JP" sz="3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endParaRPr lang="en-US" altLang="ja-JP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endParaRPr>
                </a:p>
                <a:p>
                  <a:pPr algn="ctr"/>
                  <a:r>
                    <a:rPr lang="ja-JP" altLang="en-US" sz="3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昔は水害に悩まされていた・・・</a:t>
                  </a:r>
                  <a:endParaRPr lang="ja-JP" sz="4800" kern="100" dirty="0"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UD デジタル 教科書体 NP-R" panose="02020400000000000000" pitchFamily="18" charset="-128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テキスト ボックス 2">
                  <a:extLst>
                    <a:ext uri="{FF2B5EF4-FFF2-40B4-BE49-F238E27FC236}">
                      <a16:creationId xmlns:a16="http://schemas.microsoft.com/office/drawing/2014/main" id="{07D5437C-7C11-528D-4AC4-1DCC28C1DEAF}"/>
                    </a:ext>
                  </a:extLst>
                </p:cNvPr>
                <p:cNvSpPr txBox="1"/>
                <p:nvPr/>
              </p:nvSpPr>
              <p:spPr>
                <a:xfrm>
                  <a:off x="3149593" y="1250132"/>
                  <a:ext cx="1979115" cy="153888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108000" tIns="0" rIns="108000" bIns="0" numCol="1" spcCol="0" rtlCol="0" fromWordArt="0" anchor="t" anchorCtr="0" forceAA="0" compatLnSpc="1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ja-JP" altLang="en-US" sz="1000" b="1" kern="100" spc="300" dirty="0">
                      <a:solidFill>
                        <a:srgbClr val="3FB9EF"/>
                      </a:solidFill>
                      <a:effectLst>
                        <a:glow rad="101600">
                          <a:schemeClr val="bg1"/>
                        </a:glow>
                      </a:effectLst>
                      <a:latin typeface="UD デジタル 教科書体 NP-R" panose="02020400000000000000" pitchFamily="18" charset="-128"/>
                      <a:ea typeface="メイリオ" panose="020B0604030504040204" pitchFamily="50" charset="-128"/>
                      <a:cs typeface="Times New Roman" panose="02020603050405020304" pitchFamily="18" charset="0"/>
                    </a:rPr>
                    <a:t>なや</a:t>
                  </a:r>
                  <a:endParaRPr lang="ja-JP" sz="1000" kern="100" dirty="0"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UD デジタル 教科書体 NP-R" panose="02020400000000000000" pitchFamily="18" charset="-128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8400618E-7870-7CDF-B795-90ECEFB810ED}"/>
                  </a:ext>
                </a:extLst>
              </p:cNvPr>
              <p:cNvSpPr txBox="1"/>
              <p:nvPr/>
            </p:nvSpPr>
            <p:spPr>
              <a:xfrm>
                <a:off x="1050657" y="3127598"/>
                <a:ext cx="905143" cy="153888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10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むかし</a:t>
                </a:r>
                <a:endParaRPr lang="ja-JP" sz="10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" name="テキスト ボックス 2">
              <a:extLst>
                <a:ext uri="{FF2B5EF4-FFF2-40B4-BE49-F238E27FC236}">
                  <a16:creationId xmlns:a16="http://schemas.microsoft.com/office/drawing/2014/main" id="{3D1EBABE-5D14-605E-9266-855DFEC25D05}"/>
                </a:ext>
              </a:extLst>
            </p:cNvPr>
            <p:cNvSpPr txBox="1"/>
            <p:nvPr/>
          </p:nvSpPr>
          <p:spPr>
            <a:xfrm>
              <a:off x="5816600" y="137610"/>
              <a:ext cx="1119010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2D5D22B4-7E9B-4A16-236B-C5A143540FBE}"/>
                </a:ext>
              </a:extLst>
            </p:cNvPr>
            <p:cNvSpPr txBox="1"/>
            <p:nvPr/>
          </p:nvSpPr>
          <p:spPr>
            <a:xfrm>
              <a:off x="872857" y="118132"/>
              <a:ext cx="9051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やだがわ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71B3E16E-4032-BC6C-9480-134D3A54EA5B}"/>
                </a:ext>
              </a:extLst>
            </p:cNvPr>
            <p:cNvSpPr txBox="1"/>
            <p:nvPr/>
          </p:nvSpPr>
          <p:spPr>
            <a:xfrm>
              <a:off x="1958572" y="1324198"/>
              <a:ext cx="9051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すいがい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A4E36F82-F4B5-EB63-8363-3E43AD40E6E6}"/>
                </a:ext>
              </a:extLst>
            </p:cNvPr>
            <p:cNvSpPr txBox="1"/>
            <p:nvPr/>
          </p:nvSpPr>
          <p:spPr>
            <a:xfrm>
              <a:off x="2311400" y="111559"/>
              <a:ext cx="1387743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しょうないがわ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6" name="テキスト ボックス 2">
              <a:extLst>
                <a:ext uri="{FF2B5EF4-FFF2-40B4-BE49-F238E27FC236}">
                  <a16:creationId xmlns:a16="http://schemas.microsoft.com/office/drawing/2014/main" id="{AA7C7DC7-F3B9-B987-4FA0-99069F9A567E}"/>
                </a:ext>
              </a:extLst>
            </p:cNvPr>
            <p:cNvSpPr txBox="1"/>
            <p:nvPr/>
          </p:nvSpPr>
          <p:spPr>
            <a:xfrm>
              <a:off x="6680567" y="150636"/>
              <a:ext cx="1119010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なか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27" name="テキスト ボックス 2">
              <a:extLst>
                <a:ext uri="{FF2B5EF4-FFF2-40B4-BE49-F238E27FC236}">
                  <a16:creationId xmlns:a16="http://schemas.microsoft.com/office/drawing/2014/main" id="{15976217-BD5B-F96C-A168-8E6C52525EBE}"/>
                </a:ext>
              </a:extLst>
            </p:cNvPr>
            <p:cNvSpPr txBox="1"/>
            <p:nvPr/>
          </p:nvSpPr>
          <p:spPr>
            <a:xfrm>
              <a:off x="3860800" y="747210"/>
              <a:ext cx="1308100" cy="15388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10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かわなかむら</a:t>
              </a:r>
              <a:endParaRPr lang="ja-JP" sz="10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C0C2C6-C9EF-6434-6F77-4504381B83AD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93DB050-6DCF-267B-7A6A-2F6B3A2C01FE}"/>
              </a:ext>
            </a:extLst>
          </p:cNvPr>
          <p:cNvSpPr txBox="1"/>
          <p:nvPr/>
        </p:nvSpPr>
        <p:spPr>
          <a:xfrm>
            <a:off x="4800937" y="5270695"/>
            <a:ext cx="2031325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←むかしのやだがわ</a:t>
            </a:r>
          </a:p>
        </p:txBody>
      </p:sp>
    </p:spTree>
    <p:extLst>
      <p:ext uri="{BB962C8B-B14F-4D97-AF65-F5344CB8AC3E}">
        <p14:creationId xmlns:p14="http://schemas.microsoft.com/office/powerpoint/2010/main" val="2537732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95EAB7A-94AD-BEFA-4B36-C077C60686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603" t="32006" r="24408" b="24729"/>
          <a:stretch/>
        </p:blipFill>
        <p:spPr>
          <a:xfrm>
            <a:off x="0" y="2159000"/>
            <a:ext cx="9144000" cy="48387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802913F-F1B2-D27D-2E1F-DF68A61CC5C1}"/>
              </a:ext>
            </a:extLst>
          </p:cNvPr>
          <p:cNvSpPr txBox="1"/>
          <p:nvPr/>
        </p:nvSpPr>
        <p:spPr>
          <a:xfrm>
            <a:off x="2699657" y="5006396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03AC877-1940-C613-F031-EA987D4B13AA}"/>
              </a:ext>
            </a:extLst>
          </p:cNvPr>
          <p:cNvSpPr txBox="1"/>
          <p:nvPr/>
        </p:nvSpPr>
        <p:spPr>
          <a:xfrm>
            <a:off x="4665058" y="5014788"/>
            <a:ext cx="1107996" cy="276999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●中切天神社</a:t>
            </a:r>
          </a:p>
        </p:txBody>
      </p:sp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C0C2C6-C9EF-6434-6F77-4504381B83AD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FCF1973-87D8-BB5A-84A9-D145E0801B92}"/>
              </a:ext>
            </a:extLst>
          </p:cNvPr>
          <p:cNvSpPr txBox="1"/>
          <p:nvPr/>
        </p:nvSpPr>
        <p:spPr>
          <a:xfrm rot="19665637">
            <a:off x="3164261" y="3742787"/>
            <a:ext cx="1620957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←今のやだがわ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B4D6F57E-B2C0-AD51-13DD-03A00DC8B329}"/>
              </a:ext>
            </a:extLst>
          </p:cNvPr>
          <p:cNvGrpSpPr/>
          <p:nvPr/>
        </p:nvGrpSpPr>
        <p:grpSpPr>
          <a:xfrm>
            <a:off x="279400" y="86161"/>
            <a:ext cx="8013700" cy="2038005"/>
            <a:chOff x="279400" y="187759"/>
            <a:chExt cx="8013700" cy="2038005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3C512486-CA14-9AFC-5F1E-B913493EA719}"/>
                </a:ext>
              </a:extLst>
            </p:cNvPr>
            <p:cNvGrpSpPr/>
            <p:nvPr/>
          </p:nvGrpSpPr>
          <p:grpSpPr>
            <a:xfrm>
              <a:off x="279400" y="194332"/>
              <a:ext cx="8013700" cy="2031432"/>
              <a:chOff x="279400" y="194332"/>
              <a:chExt cx="8013700" cy="2031432"/>
            </a:xfrm>
          </p:grpSpPr>
          <p:sp>
            <p:nvSpPr>
              <p:cNvPr id="19" name="テキスト ボックス 2">
                <a:extLst>
                  <a:ext uri="{FF2B5EF4-FFF2-40B4-BE49-F238E27FC236}">
                    <a16:creationId xmlns:a16="http://schemas.microsoft.com/office/drawing/2014/main" id="{C07C52EB-E03F-9B70-18AD-9C1BEBDD36D5}"/>
                  </a:ext>
                </a:extLst>
              </p:cNvPr>
              <p:cNvSpPr txBox="1"/>
              <p:nvPr/>
            </p:nvSpPr>
            <p:spPr>
              <a:xfrm>
                <a:off x="279400" y="317549"/>
                <a:ext cx="8013700" cy="190821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昭和</a:t>
                </a:r>
                <a:r>
                  <a:rPr lang="en-US" altLang="ja-JP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5</a:t>
                </a:r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～</a:t>
                </a:r>
                <a:r>
                  <a:rPr lang="en-US" altLang="ja-JP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7</a:t>
                </a:r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年に、昔の矢田川の場所は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うめたてられて、今の矢田川の場所に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つけかえられ、「川中」は、かつてほどは水害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に悩まされることはなくなりました</a:t>
                </a:r>
              </a:p>
            </p:txBody>
          </p:sp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2D5D22B4-7E9B-4A16-236B-C5A143540FBE}"/>
                  </a:ext>
                </a:extLst>
              </p:cNvPr>
              <p:cNvSpPr txBox="1"/>
              <p:nvPr/>
            </p:nvSpPr>
            <p:spPr>
              <a:xfrm>
                <a:off x="1317357" y="194332"/>
                <a:ext cx="905143" cy="10772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7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しょうわ</a:t>
                </a:r>
                <a:endParaRPr lang="ja-JP" sz="7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A4E36F82-F4B5-EB63-8363-3E43AD40E6E6}"/>
                  </a:ext>
                </a:extLst>
              </p:cNvPr>
              <p:cNvSpPr txBox="1"/>
              <p:nvPr/>
            </p:nvSpPr>
            <p:spPr>
              <a:xfrm>
                <a:off x="2400300" y="213159"/>
                <a:ext cx="1387743" cy="10772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7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ねん</a:t>
                </a:r>
                <a:endParaRPr lang="ja-JP" sz="7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E4724011-F2E5-307A-1AB8-BE5113849061}"/>
                </a:ext>
              </a:extLst>
            </p:cNvPr>
            <p:cNvSpPr txBox="1"/>
            <p:nvPr/>
          </p:nvSpPr>
          <p:spPr>
            <a:xfrm>
              <a:off x="3771900" y="187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むかし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311B9D31-8675-06E5-C47F-9CDA80EDE982}"/>
                </a:ext>
              </a:extLst>
            </p:cNvPr>
            <p:cNvSpPr txBox="1"/>
            <p:nvPr/>
          </p:nvSpPr>
          <p:spPr>
            <a:xfrm>
              <a:off x="4864100" y="187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やだがわ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55AFBE4-41E7-CB9C-CD3C-93FF5B770AB2}"/>
                </a:ext>
              </a:extLst>
            </p:cNvPr>
            <p:cNvSpPr txBox="1"/>
            <p:nvPr/>
          </p:nvSpPr>
          <p:spPr>
            <a:xfrm>
              <a:off x="6096000" y="187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ばしょ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0AA86B7-89C1-C88B-1D23-3F525F45706F}"/>
                </a:ext>
              </a:extLst>
            </p:cNvPr>
            <p:cNvSpPr txBox="1"/>
            <p:nvPr/>
          </p:nvSpPr>
          <p:spPr>
            <a:xfrm>
              <a:off x="4940300" y="695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やだがわ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0AA69A2D-174F-62C4-C56E-24C1BBABB875}"/>
                </a:ext>
              </a:extLst>
            </p:cNvPr>
            <p:cNvSpPr txBox="1"/>
            <p:nvPr/>
          </p:nvSpPr>
          <p:spPr>
            <a:xfrm>
              <a:off x="6172200" y="695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ばしょ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636404E7-D40B-01C9-DD08-BD7FAA266593}"/>
                </a:ext>
              </a:extLst>
            </p:cNvPr>
            <p:cNvSpPr txBox="1"/>
            <p:nvPr/>
          </p:nvSpPr>
          <p:spPr>
            <a:xfrm>
              <a:off x="3886200" y="695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いま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972D2C00-3136-4EF7-C02D-C574BE3E34F5}"/>
                </a:ext>
              </a:extLst>
            </p:cNvPr>
            <p:cNvSpPr txBox="1"/>
            <p:nvPr/>
          </p:nvSpPr>
          <p:spPr>
            <a:xfrm>
              <a:off x="3378200" y="12037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かわなか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3E462576-A963-A62D-3A2D-6A1BCE549CA2}"/>
                </a:ext>
              </a:extLst>
            </p:cNvPr>
            <p:cNvSpPr txBox="1"/>
            <p:nvPr/>
          </p:nvSpPr>
          <p:spPr>
            <a:xfrm>
              <a:off x="7251700" y="11910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すいがい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6585BA33-72EB-2C9D-B6F4-F7FE59007368}"/>
                </a:ext>
              </a:extLst>
            </p:cNvPr>
            <p:cNvSpPr txBox="1"/>
            <p:nvPr/>
          </p:nvSpPr>
          <p:spPr>
            <a:xfrm>
              <a:off x="1587500" y="16863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なや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836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97C6C604-D4D1-15B6-EDF0-989D8D52CE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6508" t="22979" r="13127" b="6666"/>
          <a:stretch/>
        </p:blipFill>
        <p:spPr>
          <a:xfrm>
            <a:off x="126093" y="1980421"/>
            <a:ext cx="8723993" cy="4906463"/>
          </a:xfrm>
          <a:prstGeom prst="rect">
            <a:avLst/>
          </a:prstGeom>
        </p:spPr>
      </p:pic>
      <p:sp>
        <p:nvSpPr>
          <p:cNvPr id="20" name="動作設定ボタン: 最後に移動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7A08FFE-19E6-9668-5F59-E0AF5FA55925}"/>
              </a:ext>
            </a:extLst>
          </p:cNvPr>
          <p:cNvSpPr/>
          <p:nvPr/>
        </p:nvSpPr>
        <p:spPr>
          <a:xfrm>
            <a:off x="8674100" y="3524867"/>
            <a:ext cx="469900" cy="469900"/>
          </a:xfrm>
          <a:prstGeom prst="actionButtonEnd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動作設定ボタン: 最初に移動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AAE4A050-D2E5-7598-A5D9-D3262BD8A36C}"/>
              </a:ext>
            </a:extLst>
          </p:cNvPr>
          <p:cNvSpPr/>
          <p:nvPr/>
        </p:nvSpPr>
        <p:spPr>
          <a:xfrm>
            <a:off x="-17446" y="3429000"/>
            <a:ext cx="469900" cy="469900"/>
          </a:xfrm>
          <a:prstGeom prst="actionButtonBeginning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FC0C2C6-C9EF-6434-6F77-4504381B83AD}"/>
              </a:ext>
            </a:extLst>
          </p:cNvPr>
          <p:cNvSpPr txBox="1"/>
          <p:nvPr/>
        </p:nvSpPr>
        <p:spPr>
          <a:xfrm rot="19098007">
            <a:off x="2579068" y="3272886"/>
            <a:ext cx="1826141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←しょうないがわ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FCF1973-87D8-BB5A-84A9-D145E0801B92}"/>
              </a:ext>
            </a:extLst>
          </p:cNvPr>
          <p:cNvSpPr txBox="1"/>
          <p:nvPr/>
        </p:nvSpPr>
        <p:spPr>
          <a:xfrm rot="19665637">
            <a:off x="3369445" y="3742787"/>
            <a:ext cx="1210588" cy="338554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rgbClr val="0000FF"/>
                </a:solidFill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←やだがわ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B4D6F57E-B2C0-AD51-13DD-03A00DC8B329}"/>
              </a:ext>
            </a:extLst>
          </p:cNvPr>
          <p:cNvGrpSpPr/>
          <p:nvPr/>
        </p:nvGrpSpPr>
        <p:grpSpPr>
          <a:xfrm>
            <a:off x="279400" y="169618"/>
            <a:ext cx="8013700" cy="1562831"/>
            <a:chOff x="279400" y="271216"/>
            <a:chExt cx="8013700" cy="1562831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3C512486-CA14-9AFC-5F1E-B913493EA719}"/>
                </a:ext>
              </a:extLst>
            </p:cNvPr>
            <p:cNvGrpSpPr/>
            <p:nvPr/>
          </p:nvGrpSpPr>
          <p:grpSpPr>
            <a:xfrm>
              <a:off x="279400" y="271216"/>
              <a:ext cx="8013700" cy="1562831"/>
              <a:chOff x="279400" y="271216"/>
              <a:chExt cx="8013700" cy="1562831"/>
            </a:xfrm>
          </p:grpSpPr>
          <p:sp>
            <p:nvSpPr>
              <p:cNvPr id="19" name="テキスト ボックス 2">
                <a:extLst>
                  <a:ext uri="{FF2B5EF4-FFF2-40B4-BE49-F238E27FC236}">
                    <a16:creationId xmlns:a16="http://schemas.microsoft.com/office/drawing/2014/main" id="{C07C52EB-E03F-9B70-18AD-9C1BEBDD36D5}"/>
                  </a:ext>
                </a:extLst>
              </p:cNvPr>
              <p:cNvSpPr txBox="1"/>
              <p:nvPr/>
            </p:nvSpPr>
            <p:spPr>
              <a:xfrm>
                <a:off x="279400" y="433664"/>
                <a:ext cx="8013700" cy="1400383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しかし、川が近く、もともとひくい場所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なので、万が一、洪水で堤防が決壊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endParaRPr lang="en-US" altLang="ja-JP" sz="8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  <a:p>
                <a:pPr algn="ctr"/>
                <a:r>
                  <a:rPr lang="ja-JP" altLang="en-US" sz="25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したときには、とてもきけんです</a:t>
                </a:r>
                <a:endParaRPr lang="en-US" altLang="ja-JP" sz="25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A4E36F82-F4B5-EB63-8363-3E43AD40E6E6}"/>
                  </a:ext>
                </a:extLst>
              </p:cNvPr>
              <p:cNvSpPr txBox="1"/>
              <p:nvPr/>
            </p:nvSpPr>
            <p:spPr>
              <a:xfrm>
                <a:off x="2255156" y="271216"/>
                <a:ext cx="783957" cy="107722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108000" tIns="0" rIns="108000" bIns="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ja-JP" altLang="en-US" sz="700" b="1" kern="100" spc="300" dirty="0">
                    <a:solidFill>
                      <a:srgbClr val="3FB9EF"/>
                    </a:solidFill>
                    <a:effectLst>
                      <a:glow rad="101600">
                        <a:schemeClr val="bg1"/>
                      </a:glow>
                    </a:effectLst>
                    <a:latin typeface="UD デジタル 教科書体 NP-R" panose="02020400000000000000" pitchFamily="18" charset="-128"/>
                    <a:ea typeface="メイリオ" panose="020B0604030504040204" pitchFamily="50" charset="-128"/>
                    <a:cs typeface="Times New Roman" panose="02020603050405020304" pitchFamily="18" charset="0"/>
                  </a:rPr>
                  <a:t>かわ</a:t>
                </a:r>
                <a:endParaRPr lang="ja-JP" sz="700" kern="100" dirty="0"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UD デジタル 教科書体 NP-R" panose="02020400000000000000" pitchFamily="18" charset="-128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E4724011-F2E5-307A-1AB8-BE5113849061}"/>
                </a:ext>
              </a:extLst>
            </p:cNvPr>
            <p:cNvSpPr txBox="1"/>
            <p:nvPr/>
          </p:nvSpPr>
          <p:spPr>
            <a:xfrm>
              <a:off x="2988128" y="2893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ちか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55AFBE4-41E7-CB9C-CD3C-93FF5B770AB2}"/>
                </a:ext>
              </a:extLst>
            </p:cNvPr>
            <p:cNvSpPr txBox="1"/>
            <p:nvPr/>
          </p:nvSpPr>
          <p:spPr>
            <a:xfrm>
              <a:off x="6734628" y="28935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ばしょ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0AA86B7-89C1-C88B-1D23-3F525F45706F}"/>
                </a:ext>
              </a:extLst>
            </p:cNvPr>
            <p:cNvSpPr txBox="1"/>
            <p:nvPr/>
          </p:nvSpPr>
          <p:spPr>
            <a:xfrm>
              <a:off x="5264150" y="819584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ていぼう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0AA69A2D-174F-62C4-C56E-24C1BBABB875}"/>
                </a:ext>
              </a:extLst>
            </p:cNvPr>
            <p:cNvSpPr txBox="1"/>
            <p:nvPr/>
          </p:nvSpPr>
          <p:spPr>
            <a:xfrm>
              <a:off x="6391275" y="819584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けっかい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636404E7-D40B-01C9-DD08-BD7FAA266593}"/>
                </a:ext>
              </a:extLst>
            </p:cNvPr>
            <p:cNvSpPr txBox="1"/>
            <p:nvPr/>
          </p:nvSpPr>
          <p:spPr>
            <a:xfrm>
              <a:off x="4248150" y="791009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こうずい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972D2C00-3136-4EF7-C02D-C574BE3E34F5}"/>
                </a:ext>
              </a:extLst>
            </p:cNvPr>
            <p:cNvSpPr txBox="1"/>
            <p:nvPr/>
          </p:nvSpPr>
          <p:spPr>
            <a:xfrm>
              <a:off x="2629353" y="792370"/>
              <a:ext cx="783957" cy="10772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108000" tIns="0" rIns="10800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ja-JP" altLang="en-US" sz="700" b="1" kern="100" spc="300" dirty="0">
                  <a:solidFill>
                    <a:srgbClr val="3FB9EF"/>
                  </a:solidFill>
                  <a:effectLst>
                    <a:glow rad="101600">
                      <a:schemeClr val="bg1"/>
                    </a:glow>
                  </a:effectLst>
                  <a:latin typeface="UD デジタル 教科書体 NP-R" panose="02020400000000000000" pitchFamily="18" charset="-128"/>
                  <a:ea typeface="メイリオ" panose="020B0604030504040204" pitchFamily="50" charset="-128"/>
                  <a:cs typeface="Times New Roman" panose="02020603050405020304" pitchFamily="18" charset="0"/>
                </a:rPr>
                <a:t>まん</a:t>
              </a:r>
              <a:endParaRPr lang="ja-JP" sz="700" kern="100" dirty="0"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UD デジタル 教科書体 NP-R" panose="02020400000000000000" pitchFamily="18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06414A7C-B73D-672A-8C6B-8B86FF1BAC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87490" t="77888" r="4087" b="7911"/>
          <a:stretch/>
        </p:blipFill>
        <p:spPr>
          <a:xfrm>
            <a:off x="635653" y="2067508"/>
            <a:ext cx="1888017" cy="1790526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4A88AC3-2AF5-45B7-BB9B-E21F77CDEC20}"/>
              </a:ext>
            </a:extLst>
          </p:cNvPr>
          <p:cNvSpPr txBox="1"/>
          <p:nvPr/>
        </p:nvSpPr>
        <p:spPr>
          <a:xfrm>
            <a:off x="2552700" y="4971922"/>
            <a:ext cx="4622532" cy="461665"/>
          </a:xfrm>
          <a:prstGeom prst="rect">
            <a:avLst/>
          </a:prstGeom>
          <a:noFill/>
          <a:effectLst>
            <a:glow rad="63500">
              <a:schemeClr val="bg1"/>
            </a:glow>
          </a:effectLst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●川中小学校　</a:t>
            </a:r>
            <a:endParaRPr kumimoji="1" lang="en-US" altLang="ja-JP" sz="1200" b="1" dirty="0">
              <a:effectLst>
                <a:glow rad="63500">
                  <a:schemeClr val="bg1"/>
                </a:glo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b="1" dirty="0">
                <a:effectLst>
                  <a:glow rad="63500">
                    <a:schemeClr val="bg1"/>
                  </a:glo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さいだいで、やく３ｍ「しんすい」する かのうせいがある　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BDB4AFE-5BE5-779B-F54B-7B8AE29111D9}"/>
              </a:ext>
            </a:extLst>
          </p:cNvPr>
          <p:cNvSpPr txBox="1"/>
          <p:nvPr/>
        </p:nvSpPr>
        <p:spPr>
          <a:xfrm>
            <a:off x="1016000" y="6360104"/>
            <a:ext cx="7228477" cy="553998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こうずいハザードマップ</a:t>
            </a:r>
            <a:endParaRPr kumimoji="1" lang="en-US" altLang="ja-JP" sz="15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（しょうないがわ・やだがわの ていぼうが </a:t>
            </a:r>
            <a:r>
              <a:rPr kumimoji="1" lang="en-US" altLang="ja-JP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5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けっかいしたばあい）</a:t>
            </a:r>
            <a:endParaRPr kumimoji="1" lang="en-US" altLang="ja-JP" sz="15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BD0606F-B6D9-FE7B-D4B9-67B8BB3F9E53}"/>
              </a:ext>
            </a:extLst>
          </p:cNvPr>
          <p:cNvSpPr txBox="1"/>
          <p:nvPr/>
        </p:nvSpPr>
        <p:spPr>
          <a:xfrm>
            <a:off x="3353253" y="700297"/>
            <a:ext cx="783957" cy="10772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108000" tIns="0" rIns="108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700" b="1" kern="100" spc="300" dirty="0">
                <a:solidFill>
                  <a:srgbClr val="3FB9EF"/>
                </a:solidFill>
                <a:effectLst>
                  <a:glow rad="101600">
                    <a:schemeClr val="bg1"/>
                  </a:glow>
                </a:effectLst>
                <a:latin typeface="UD デジタル 教科書体 NP-R" panose="02020400000000000000" pitchFamily="18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いち</a:t>
            </a:r>
            <a:endParaRPr lang="ja-JP" sz="700" kern="100" dirty="0">
              <a:effectLst>
                <a:glow rad="101600">
                  <a:schemeClr val="bg1"/>
                </a:glow>
              </a:effectLst>
              <a:latin typeface="UD デジタル 教科書体 NP-R" panose="02020400000000000000" pitchFamily="18" charset="-128"/>
              <a:ea typeface="UD デジタル 教科書体 NP-R" panose="020204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163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建物の前に駐車した車&#10;&#10;中程度の精度で自動的に生成された説明">
            <a:extLst>
              <a:ext uri="{FF2B5EF4-FFF2-40B4-BE49-F238E27FC236}">
                <a16:creationId xmlns:a16="http://schemas.microsoft.com/office/drawing/2014/main" id="{B938E9B2-7FBD-3945-6D8A-9C605705F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" y="488093"/>
            <a:ext cx="8461248" cy="63459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B5C5B01-ABDE-D47C-2A46-2E159BCC861D}"/>
              </a:ext>
            </a:extLst>
          </p:cNvPr>
          <p:cNvSpPr txBox="1"/>
          <p:nvPr/>
        </p:nvSpPr>
        <p:spPr>
          <a:xfrm>
            <a:off x="5829300" y="1270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名古屋市（北区）川中小学校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FC9164-16F9-590E-49DF-AA0769886356}"/>
              </a:ext>
            </a:extLst>
          </p:cNvPr>
          <p:cNvSpPr txBox="1"/>
          <p:nvPr/>
        </p:nvSpPr>
        <p:spPr>
          <a:xfrm>
            <a:off x="341376" y="496332"/>
            <a:ext cx="2125979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ふだんのようす</a:t>
            </a:r>
            <a:endParaRPr kumimoji="1" lang="en-US" altLang="ja-JP" sz="20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4E0F6322-22BA-A943-096A-7C6604C5F362}"/>
              </a:ext>
            </a:extLst>
          </p:cNvPr>
          <p:cNvSpPr/>
          <p:nvPr/>
        </p:nvSpPr>
        <p:spPr>
          <a:xfrm>
            <a:off x="2747963" y="5305425"/>
            <a:ext cx="238125" cy="192881"/>
          </a:xfrm>
          <a:custGeom>
            <a:avLst/>
            <a:gdLst>
              <a:gd name="connsiteX0" fmla="*/ 14287 w 223837"/>
              <a:gd name="connsiteY0" fmla="*/ 35719 h 197644"/>
              <a:gd name="connsiteX1" fmla="*/ 0 w 223837"/>
              <a:gd name="connsiteY1" fmla="*/ 197644 h 197644"/>
              <a:gd name="connsiteX2" fmla="*/ 209550 w 223837"/>
              <a:gd name="connsiteY2" fmla="*/ 154781 h 197644"/>
              <a:gd name="connsiteX3" fmla="*/ 223837 w 223837"/>
              <a:gd name="connsiteY3" fmla="*/ 0 h 197644"/>
              <a:gd name="connsiteX4" fmla="*/ 14287 w 223837"/>
              <a:gd name="connsiteY4" fmla="*/ 35719 h 19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837" h="197644">
                <a:moveTo>
                  <a:pt x="14287" y="35719"/>
                </a:moveTo>
                <a:lnTo>
                  <a:pt x="0" y="197644"/>
                </a:lnTo>
                <a:lnTo>
                  <a:pt x="209550" y="154781"/>
                </a:lnTo>
                <a:lnTo>
                  <a:pt x="223837" y="0"/>
                </a:lnTo>
                <a:lnTo>
                  <a:pt x="14287" y="35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323C8974-5631-2097-8322-FDFB3721E195}"/>
              </a:ext>
            </a:extLst>
          </p:cNvPr>
          <p:cNvSpPr/>
          <p:nvPr/>
        </p:nvSpPr>
        <p:spPr>
          <a:xfrm>
            <a:off x="4421982" y="5216127"/>
            <a:ext cx="133352" cy="158353"/>
          </a:xfrm>
          <a:custGeom>
            <a:avLst/>
            <a:gdLst>
              <a:gd name="connsiteX0" fmla="*/ 14287 w 223837"/>
              <a:gd name="connsiteY0" fmla="*/ 35719 h 197644"/>
              <a:gd name="connsiteX1" fmla="*/ 0 w 223837"/>
              <a:gd name="connsiteY1" fmla="*/ 197644 h 197644"/>
              <a:gd name="connsiteX2" fmla="*/ 209550 w 223837"/>
              <a:gd name="connsiteY2" fmla="*/ 154781 h 197644"/>
              <a:gd name="connsiteX3" fmla="*/ 223837 w 223837"/>
              <a:gd name="connsiteY3" fmla="*/ 0 h 197644"/>
              <a:gd name="connsiteX4" fmla="*/ 14287 w 223837"/>
              <a:gd name="connsiteY4" fmla="*/ 35719 h 197644"/>
              <a:gd name="connsiteX0" fmla="*/ 0 w 209550"/>
              <a:gd name="connsiteY0" fmla="*/ 35719 h 185737"/>
              <a:gd name="connsiteX1" fmla="*/ 9525 w 209550"/>
              <a:gd name="connsiteY1" fmla="*/ 185737 h 185737"/>
              <a:gd name="connsiteX2" fmla="*/ 195263 w 209550"/>
              <a:gd name="connsiteY2" fmla="*/ 154781 h 185737"/>
              <a:gd name="connsiteX3" fmla="*/ 209550 w 209550"/>
              <a:gd name="connsiteY3" fmla="*/ 0 h 185737"/>
              <a:gd name="connsiteX4" fmla="*/ 0 w 209550"/>
              <a:gd name="connsiteY4" fmla="*/ 35719 h 185737"/>
              <a:gd name="connsiteX0" fmla="*/ 0 w 209550"/>
              <a:gd name="connsiteY0" fmla="*/ 35719 h 166687"/>
              <a:gd name="connsiteX1" fmla="*/ 0 w 209550"/>
              <a:gd name="connsiteY1" fmla="*/ 166687 h 166687"/>
              <a:gd name="connsiteX2" fmla="*/ 195263 w 209550"/>
              <a:gd name="connsiteY2" fmla="*/ 154781 h 166687"/>
              <a:gd name="connsiteX3" fmla="*/ 209550 w 209550"/>
              <a:gd name="connsiteY3" fmla="*/ 0 h 166687"/>
              <a:gd name="connsiteX4" fmla="*/ 0 w 209550"/>
              <a:gd name="connsiteY4" fmla="*/ 35719 h 166687"/>
              <a:gd name="connsiteX0" fmla="*/ 0 w 195263"/>
              <a:gd name="connsiteY0" fmla="*/ 26194 h 157162"/>
              <a:gd name="connsiteX1" fmla="*/ 0 w 195263"/>
              <a:gd name="connsiteY1" fmla="*/ 157162 h 157162"/>
              <a:gd name="connsiteX2" fmla="*/ 195263 w 195263"/>
              <a:gd name="connsiteY2" fmla="*/ 145256 h 157162"/>
              <a:gd name="connsiteX3" fmla="*/ 111919 w 195263"/>
              <a:gd name="connsiteY3" fmla="*/ 0 h 157162"/>
              <a:gd name="connsiteX4" fmla="*/ 0 w 195263"/>
              <a:gd name="connsiteY4" fmla="*/ 26194 h 157162"/>
              <a:gd name="connsiteX0" fmla="*/ 0 w 114301"/>
              <a:gd name="connsiteY0" fmla="*/ 26194 h 157162"/>
              <a:gd name="connsiteX1" fmla="*/ 0 w 114301"/>
              <a:gd name="connsiteY1" fmla="*/ 157162 h 157162"/>
              <a:gd name="connsiteX2" fmla="*/ 114301 w 114301"/>
              <a:gd name="connsiteY2" fmla="*/ 130969 h 157162"/>
              <a:gd name="connsiteX3" fmla="*/ 111919 w 114301"/>
              <a:gd name="connsiteY3" fmla="*/ 0 h 157162"/>
              <a:gd name="connsiteX4" fmla="*/ 0 w 114301"/>
              <a:gd name="connsiteY4" fmla="*/ 26194 h 1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1" h="157162">
                <a:moveTo>
                  <a:pt x="0" y="26194"/>
                </a:moveTo>
                <a:lnTo>
                  <a:pt x="0" y="157162"/>
                </a:lnTo>
                <a:lnTo>
                  <a:pt x="114301" y="130969"/>
                </a:lnTo>
                <a:lnTo>
                  <a:pt x="111919" y="0"/>
                </a:lnTo>
                <a:lnTo>
                  <a:pt x="0" y="261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9359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建物, 屋外, 座る, 水 が含まれている画像&#10;&#10;自動的に生成された説明">
            <a:extLst>
              <a:ext uri="{FF2B5EF4-FFF2-40B4-BE49-F238E27FC236}">
                <a16:creationId xmlns:a16="http://schemas.microsoft.com/office/drawing/2014/main" id="{FB7649CF-65CA-869B-2103-F36E323F9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76" y="488093"/>
            <a:ext cx="8461248" cy="634593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B5C5B01-ABDE-D47C-2A46-2E159BCC861D}"/>
              </a:ext>
            </a:extLst>
          </p:cNvPr>
          <p:cNvSpPr txBox="1"/>
          <p:nvPr/>
        </p:nvSpPr>
        <p:spPr>
          <a:xfrm>
            <a:off x="5829300" y="12700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名古屋市（北区）川中小学校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FC9164-16F9-590E-49DF-AA0769886356}"/>
              </a:ext>
            </a:extLst>
          </p:cNvPr>
          <p:cNvSpPr txBox="1"/>
          <p:nvPr/>
        </p:nvSpPr>
        <p:spPr>
          <a:xfrm>
            <a:off x="341376" y="496332"/>
            <a:ext cx="3659124" cy="400110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１ｍ浸水したときのイメージ</a:t>
            </a:r>
            <a:endParaRPr kumimoji="1" lang="en-US" altLang="ja-JP" sz="2000" b="1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8395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333</Words>
  <Application>Microsoft Office PowerPoint</Application>
  <PresentationFormat>画面に合わせる (4:3)</PresentationFormat>
  <Paragraphs>98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UD デジタル 教科書体 NP-R</vt:lpstr>
      <vt:lpstr>メイリオ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浅見 ユリ子</dc:creator>
  <cp:lastModifiedBy>和可奈エンジニアリング株式会社</cp:lastModifiedBy>
  <cp:revision>61</cp:revision>
  <dcterms:created xsi:type="dcterms:W3CDTF">2023-08-02T02:54:52Z</dcterms:created>
  <dcterms:modified xsi:type="dcterms:W3CDTF">2023-11-02T07:30:49Z</dcterms:modified>
</cp:coreProperties>
</file>