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14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D9F5"/>
    <a:srgbClr val="FF0000"/>
    <a:srgbClr val="FFCCFF"/>
    <a:srgbClr val="FFFF99"/>
    <a:srgbClr val="68CEF2"/>
    <a:srgbClr val="4133C8"/>
    <a:srgbClr val="9BDFF7"/>
    <a:srgbClr val="408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37" autoAdjust="0"/>
    <p:restoredTop sz="93804" autoAdjust="0"/>
  </p:normalViewPr>
  <p:slideViewPr>
    <p:cSldViewPr>
      <p:cViewPr varScale="1">
        <p:scale>
          <a:sx n="51" d="100"/>
          <a:sy n="51" d="100"/>
        </p:scale>
        <p:origin x="2068" y="36"/>
      </p:cViewPr>
      <p:guideLst>
        <p:guide orient="horz" pos="336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401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50375" cy="498966"/>
          </a:xfrm>
          <a:prstGeom prst="rect">
            <a:avLst/>
          </a:prstGeom>
        </p:spPr>
        <p:txBody>
          <a:bodyPr vert="horz" lIns="92212" tIns="46106" rIns="92212" bIns="4610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221" y="0"/>
            <a:ext cx="2950374" cy="498966"/>
          </a:xfrm>
          <a:prstGeom prst="rect">
            <a:avLst/>
          </a:prstGeom>
        </p:spPr>
        <p:txBody>
          <a:bodyPr vert="horz" lIns="92212" tIns="46106" rIns="92212" bIns="46106" rtlCol="0"/>
          <a:lstStyle>
            <a:lvl1pPr algn="r">
              <a:defRPr sz="1200"/>
            </a:lvl1pPr>
          </a:lstStyle>
          <a:p>
            <a:fld id="{8A4FAE83-6876-449D-BCCE-496EC707688A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4" y="9440374"/>
            <a:ext cx="2950375" cy="498966"/>
          </a:xfrm>
          <a:prstGeom prst="rect">
            <a:avLst/>
          </a:prstGeom>
        </p:spPr>
        <p:txBody>
          <a:bodyPr vert="horz" lIns="92212" tIns="46106" rIns="92212" bIns="4610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221" y="9440374"/>
            <a:ext cx="2950374" cy="498966"/>
          </a:xfrm>
          <a:prstGeom prst="rect">
            <a:avLst/>
          </a:prstGeom>
        </p:spPr>
        <p:txBody>
          <a:bodyPr vert="horz" lIns="92212" tIns="46106" rIns="92212" bIns="46106" rtlCol="0" anchor="b"/>
          <a:lstStyle>
            <a:lvl1pPr algn="r">
              <a:defRPr sz="1200"/>
            </a:lvl1pPr>
          </a:lstStyle>
          <a:p>
            <a:fld id="{68D39ECE-9559-4BF9-A72E-0A6C0885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085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575" cy="498475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0" y="0"/>
            <a:ext cx="2949575" cy="498475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r">
              <a:defRPr sz="1200"/>
            </a:lvl1pPr>
          </a:lstStyle>
          <a:p>
            <a:fld id="{EEFDDB39-BA2A-408A-A21D-EA2754497916}" type="datetimeFigureOut">
              <a:rPr kumimoji="1" lang="ja-JP" altLang="en-US" smtClean="0"/>
              <a:t>2024/8/20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1243013"/>
            <a:ext cx="23717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2" rIns="91423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9" y="4783139"/>
            <a:ext cx="5445125" cy="3913187"/>
          </a:xfrm>
          <a:prstGeom prst="rect">
            <a:avLst/>
          </a:prstGeom>
        </p:spPr>
        <p:txBody>
          <a:bodyPr vert="horz" lIns="91423" tIns="45712" rIns="91423" bIns="45712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865"/>
            <a:ext cx="2949575" cy="498475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0" y="9440865"/>
            <a:ext cx="2949575" cy="498475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r">
              <a:defRPr sz="1200"/>
            </a:lvl1pPr>
          </a:lstStyle>
          <a:p>
            <a:fld id="{AA3ACD5A-158D-4846-A95C-4117CA23D3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210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938BB0-EE69-4636-BBB1-CDF8F6203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7AADA1-8EB5-471F-A9FF-61A77D72A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FDE633-849F-4961-88F5-10F28D799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977F-2504-E741-85B4-8F01994E1F2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96F155-64DD-4100-82BC-465AA951E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235766-760D-419D-B2FC-D92AC91BA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C1E978-A3B9-4673-8199-379729392307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7" name="Picture 7" descr="mlit_top">
            <a:extLst>
              <a:ext uri="{FF2B5EF4-FFF2-40B4-BE49-F238E27FC236}">
                <a16:creationId xmlns:a16="http://schemas.microsoft.com/office/drawing/2014/main" id="{52007639-E8E6-4C92-9EE7-56C7B40F87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10172076"/>
            <a:ext cx="7559675" cy="51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2C697FF4-E839-430C-9B4A-2234EB639B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99066" y="5120691"/>
            <a:ext cx="6160610" cy="113848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/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7B093207-27DE-4B93-B30C-E2DC0601CA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434540"/>
            <a:ext cx="1756049" cy="73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C7810A70-6DF1-4029-814B-EBFA3E2E53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" y="10172074"/>
            <a:ext cx="3078087" cy="24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992" i="1">
                <a:solidFill>
                  <a:schemeClr val="bg1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A7D0BD2-62FA-40DF-8E06-367D64FBEB47}"/>
              </a:ext>
            </a:extLst>
          </p:cNvPr>
          <p:cNvGrpSpPr/>
          <p:nvPr userDrawn="1"/>
        </p:nvGrpSpPr>
        <p:grpSpPr>
          <a:xfrm>
            <a:off x="2779163" y="69573"/>
            <a:ext cx="4863855" cy="905272"/>
            <a:chOff x="3361605" y="116632"/>
            <a:chExt cx="5883201" cy="580664"/>
          </a:xfrm>
        </p:grpSpPr>
        <p:sp>
          <p:nvSpPr>
            <p:cNvPr id="12" name="テキスト ボックス 18">
              <a:extLst>
                <a:ext uri="{FF2B5EF4-FFF2-40B4-BE49-F238E27FC236}">
                  <a16:creationId xmlns:a16="http://schemas.microsoft.com/office/drawing/2014/main" id="{52A521DB-9927-4A01-996C-5D7C8172C472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8128795" y="116632"/>
              <a:ext cx="1116011" cy="14086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827" b="1" dirty="0">
                  <a:latin typeface="+mn-ea"/>
                  <a:ea typeface="+mn-ea"/>
                </a:rPr>
                <a:t>【</a:t>
              </a:r>
              <a:r>
                <a:rPr lang="ja-JP" altLang="en-US" sz="827" b="1" dirty="0">
                  <a:latin typeface="+mn-ea"/>
                  <a:ea typeface="+mn-ea"/>
                </a:rPr>
                <a:t>機密性２</a:t>
              </a:r>
              <a:r>
                <a:rPr lang="en-US" altLang="ja-JP" sz="827" b="1" dirty="0">
                  <a:latin typeface="+mn-ea"/>
                  <a:ea typeface="+mn-ea"/>
                </a:rPr>
                <a:t>】</a:t>
              </a:r>
            </a:p>
          </p:txBody>
        </p:sp>
        <p:sp>
          <p:nvSpPr>
            <p:cNvPr id="13" name="テキスト ボックス 9">
              <a:extLst>
                <a:ext uri="{FF2B5EF4-FFF2-40B4-BE49-F238E27FC236}">
                  <a16:creationId xmlns:a16="http://schemas.microsoft.com/office/drawing/2014/main" id="{568CA40E-2411-4E43-88CD-52B6E70F9D48}"/>
                </a:ext>
              </a:extLst>
            </p:cNvPr>
            <p:cNvSpPr txBox="1"/>
            <p:nvPr userDrawn="1"/>
          </p:nvSpPr>
          <p:spPr>
            <a:xfrm>
              <a:off x="3361605" y="372599"/>
              <a:ext cx="5746899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pPr algn="r"/>
              <a:r>
                <a:rPr sz="827" b="1" dirty="0" err="1">
                  <a:solidFill>
                    <a:schemeClr val="tx1"/>
                  </a:solidFill>
                  <a:latin typeface="+mn-ea"/>
                  <a:ea typeface="+mn-ea"/>
                </a:rPr>
                <a:t>作成日_作成担当課_用途_保存期間</a:t>
              </a:r>
              <a:endParaRPr sz="827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24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CB7809-53A7-469A-8998-80F91D5E5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93" y="499940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161B80-DAF6-4F63-A48D-4D3EBD2E7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CE5EAC-01F2-4CFE-8888-10CA1998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A02F-357D-AF42-B110-A7740AFDCA1B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306ABD-22C5-4B25-894E-B54ED6CB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1278B1-E5F2-47A9-AA99-9716811B3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1FC12D-27C1-4F31-90C9-A93D49E44687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5851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29F006-930E-4897-8661-06527FCA5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AE4BA3-2542-4582-B7E3-50F590EE8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6DB988-42B7-4F00-A63B-93F11643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B9B27-4D02-2940-AED5-BC8F2B3B1507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DCAB8E-30A6-449E-9DB7-00584F6A4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FEE933-51E5-4F01-A6D4-B8ABF1A88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694BDB-530F-4364-A4B7-5A1182A1D62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05145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EE07F9-DA78-4C53-ADC3-B998AFF11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2B0B5E-2A3D-4465-A3F6-76A5A991C9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843206-D10A-410A-B039-8F19114B5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08D5E1-CF5F-4024-9095-6BD9C9B73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9C13BD-FE5B-4B89-99A7-654327B8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BD4C94-7411-4317-897A-3D1C59928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87941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05DB89-E527-4BA4-BF58-5F633DEFC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3046E8-C4F6-4A9A-81BB-2EDDA4B4F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17E005B-01C3-4632-8315-9E46B88F3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07BC9E9-0CF3-40B1-A244-8337E3605C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EA5292E-02CC-487F-ABE3-B35CD0C58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DBA8505-EAB5-4112-AC5A-60721A94B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7A39118-05BC-4B34-A361-8AE3BDB9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2F058BF-432F-459F-8D34-AD24EF1C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17960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8FAA65-3F18-45EF-9EEE-9B7E6515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002A0AE-7277-495E-92C3-8A913F7A9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0351-EB03-5444-BA93-B7E778374E24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9780004-B05F-401A-A3BF-F635EFF60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64FE1B1-1708-49E3-B9A4-5096A786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FE511-5094-4685-A035-FB392A6605D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196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56D6432-7E04-4F72-917A-0A5FD4EE8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DB90-FF7E-5041-AB9F-1BC0957AB829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7393B61-4DEE-4453-BE43-FF619873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C8141F-1F75-4710-97EC-1306D37EC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C2EA1-6911-4BAC-954D-0A2DD024DDCF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67253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C3B41F-70E4-4715-BDF8-D41D1579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6DDF3F-CEC2-444E-8E64-D9A7D47E2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DDB6267-78F7-4982-8CB5-7DE998EAD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C383C8-E076-4110-977F-293AC884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8CB6-48D8-4E47-B0D3-B56230F429D0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0E0359-09AF-40C1-8CEB-20DFD02F3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5C8922-22CD-4944-8E7E-2D711D679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176D3-1CBA-4E5C-8891-6A87D7C30D4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880767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1232A-EB45-4CED-92D9-930CC507F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F54F1C9-D857-4F23-959A-22549DCD56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2DB18-D0A8-4349-80F1-741702979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3C45613-6DFD-4E79-AF73-13D66A9DA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99E052-3094-46EA-B615-76903E0C3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DCFC20A-026E-431A-8BD2-34FB3348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6703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84705C-9065-4A0C-9B41-0DEBF1B18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8822B5A-16DD-499E-A2E1-313A321DC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F532DF-EBAB-4662-A966-486F53B3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C16-FAF2-2C41-B697-563997C522AD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073F3D-E922-4327-937B-C6ACB9A6F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66F124-7BEC-4C80-8FFF-04C0B2D4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20612-914C-4BDE-8D4C-FEA4392E99F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91230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F551E46-D0E7-4E6D-9CB4-12A44FFEAE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CFEE9C0-1BFC-4054-94B3-D0119F8D4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654120-E871-432C-9E7F-45EF0CDA5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D9EA-0687-604F-B97A-763B6765DF9F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F3C700-F80A-4C21-AACE-63D7E9AA4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1FC926-253F-444C-8872-08651FC6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5071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FAFCECD-9225-4B82-8784-60F786A25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27962FC-C2D6-49D1-9C3F-AA307CD1F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593A9C-D2A2-4A9B-898F-9B9425C3D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FFFB4-400D-1240-AB24-6F86C96D4DFB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C75DE6-769D-4DCD-A06D-97AB4FD667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59C083-8C0F-421F-AB1C-DE961E9201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DCE21E-3BF4-4A13-BE4A-B95BE9787BE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7325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</p:sldLayoutIdLst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hyperlink" Target="mailto:cbr-s-koumu@mlit.go.j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8686" y="362684"/>
            <a:ext cx="5724054" cy="674985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ja-JP" altLang="en-US" sz="2646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取材申込書</a:t>
            </a:r>
          </a:p>
        </p:txBody>
      </p:sp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AFB1638E-4F6B-43F2-BBD9-0A0A447F6FF6}"/>
              </a:ext>
            </a:extLst>
          </p:cNvPr>
          <p:cNvSpPr txBox="1"/>
          <p:nvPr/>
        </p:nvSpPr>
        <p:spPr>
          <a:xfrm>
            <a:off x="258686" y="1055950"/>
            <a:ext cx="6977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取材をご希望の報道関係者様は、下記に必要事項を記載の上、</a:t>
            </a:r>
            <a:r>
              <a:rPr lang="ja-JP" altLang="en-US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令和</a:t>
            </a:r>
            <a:r>
              <a:rPr lang="en-US" altLang="ja-JP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ja-JP" altLang="en-US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ja-JP" altLang="en-US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ja-JP" altLang="en-US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日（木）</a:t>
            </a:r>
            <a:r>
              <a:rPr lang="en-US" altLang="ja-JP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</a:t>
            </a:r>
            <a:r>
              <a:rPr lang="ja-JP" altLang="en-US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時まで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に下記宛てに送付願います。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197" name="グループ化 196">
            <a:extLst>
              <a:ext uri="{FF2B5EF4-FFF2-40B4-BE49-F238E27FC236}">
                <a16:creationId xmlns:a16="http://schemas.microsoft.com/office/drawing/2014/main" id="{F565AE72-DC34-4A50-8FEA-4C50FFB08F7D}"/>
              </a:ext>
            </a:extLst>
          </p:cNvPr>
          <p:cNvGrpSpPr/>
          <p:nvPr/>
        </p:nvGrpSpPr>
        <p:grpSpPr>
          <a:xfrm>
            <a:off x="827509" y="2154434"/>
            <a:ext cx="5439310" cy="510015"/>
            <a:chOff x="380088" y="1589918"/>
            <a:chExt cx="4934443" cy="462676"/>
          </a:xfrm>
        </p:grpSpPr>
        <p:sp>
          <p:nvSpPr>
            <p:cNvPr id="198" name="テキスト ボックス 197">
              <a:extLst>
                <a:ext uri="{FF2B5EF4-FFF2-40B4-BE49-F238E27FC236}">
                  <a16:creationId xmlns:a16="http://schemas.microsoft.com/office/drawing/2014/main" id="{A69EBF78-CC9B-4715-BCDF-551C3E9DD45C}"/>
                </a:ext>
              </a:extLst>
            </p:cNvPr>
            <p:cNvSpPr txBox="1"/>
            <p:nvPr/>
          </p:nvSpPr>
          <p:spPr>
            <a:xfrm>
              <a:off x="380088" y="1689622"/>
              <a:ext cx="4934443" cy="3629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u="sng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宛先：静岡国道事務所　建設専門官　松浦　賢太</a:t>
              </a:r>
              <a:endParaRPr lang="en-US" altLang="ja-JP" sz="2000" u="sng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99" name="テキスト ボックス 198">
              <a:extLst>
                <a:ext uri="{FF2B5EF4-FFF2-40B4-BE49-F238E27FC236}">
                  <a16:creationId xmlns:a16="http://schemas.microsoft.com/office/drawing/2014/main" id="{545BF644-739D-4129-B8AB-260ADAA59CE4}"/>
                </a:ext>
              </a:extLst>
            </p:cNvPr>
            <p:cNvSpPr txBox="1"/>
            <p:nvPr/>
          </p:nvSpPr>
          <p:spPr>
            <a:xfrm>
              <a:off x="4090097" y="1589918"/>
              <a:ext cx="1118582" cy="223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ja-JP" altLang="en-US" sz="10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まつうら　　　けんた</a:t>
              </a:r>
            </a:p>
          </p:txBody>
        </p:sp>
      </p:grpSp>
      <p:sp>
        <p:nvSpPr>
          <p:cNvPr id="200" name="テキスト ボックス 199">
            <a:extLst>
              <a:ext uri="{FF2B5EF4-FFF2-40B4-BE49-F238E27FC236}">
                <a16:creationId xmlns:a16="http://schemas.microsoft.com/office/drawing/2014/main" id="{95607C89-BFE0-43A3-9B81-F42E29D5D7C0}"/>
              </a:ext>
            </a:extLst>
          </p:cNvPr>
          <p:cNvSpPr txBox="1"/>
          <p:nvPr/>
        </p:nvSpPr>
        <p:spPr>
          <a:xfrm>
            <a:off x="3535240" y="6627830"/>
            <a:ext cx="3962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電子メール送信先は、</a:t>
            </a:r>
            <a:r>
              <a:rPr lang="en-US" altLang="ja-JP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  <a:hlinkClick r:id="rId2"/>
              </a:rPr>
              <a:t>cbr-s-koumu@mlit.go.jp</a:t>
            </a:r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宛てにお願いします。</a:t>
            </a:r>
            <a:br>
              <a:rPr lang="en-US" altLang="ja-JP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en-US" altLang="ja-JP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申込みの際は、</a:t>
            </a:r>
            <a:r>
              <a:rPr lang="en-US" altLang="ja-JP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pptx</a:t>
            </a:r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データをご使用ください。</a:t>
            </a:r>
            <a:endParaRPr lang="en-US" altLang="ja-JP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01" name="表 200">
            <a:extLst>
              <a:ext uri="{FF2B5EF4-FFF2-40B4-BE49-F238E27FC236}">
                <a16:creationId xmlns:a16="http://schemas.microsoft.com/office/drawing/2014/main" id="{2DEC2BA3-1062-480A-8863-48AF9E303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476766"/>
              </p:ext>
            </p:extLst>
          </p:nvPr>
        </p:nvGraphicFramePr>
        <p:xfrm>
          <a:off x="258686" y="3009549"/>
          <a:ext cx="7049543" cy="3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387">
                  <a:extLst>
                    <a:ext uri="{9D8B030D-6E8A-4147-A177-3AD203B41FA5}">
                      <a16:colId xmlns:a16="http://schemas.microsoft.com/office/drawing/2014/main" val="1152125662"/>
                    </a:ext>
                  </a:extLst>
                </a:gridCol>
                <a:gridCol w="1361876">
                  <a:extLst>
                    <a:ext uri="{9D8B030D-6E8A-4147-A177-3AD203B41FA5}">
                      <a16:colId xmlns:a16="http://schemas.microsoft.com/office/drawing/2014/main" val="2234923679"/>
                    </a:ext>
                  </a:extLst>
                </a:gridCol>
                <a:gridCol w="2715346">
                  <a:extLst>
                    <a:ext uri="{9D8B030D-6E8A-4147-A177-3AD203B41FA5}">
                      <a16:colId xmlns:a16="http://schemas.microsoft.com/office/drawing/2014/main" val="768735555"/>
                    </a:ext>
                  </a:extLst>
                </a:gridCol>
                <a:gridCol w="1941934">
                  <a:extLst>
                    <a:ext uri="{9D8B030D-6E8A-4147-A177-3AD203B41FA5}">
                      <a16:colId xmlns:a16="http://schemas.microsoft.com/office/drawing/2014/main" val="95745247"/>
                    </a:ext>
                  </a:extLst>
                </a:gridCol>
              </a:tblGrid>
              <a:tr h="900000">
                <a:tc gridSpan="2">
                  <a:txBody>
                    <a:bodyPr/>
                    <a:lstStyle/>
                    <a:p>
                      <a:r>
                        <a:rPr kumimoji="1" lang="ja-JP" altLang="en-US" sz="18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貴社名</a:t>
                      </a:r>
                    </a:p>
                  </a:txBody>
                  <a:tcPr marL="92684" marR="92684" marT="46341" marB="4634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ja-JP" altLang="en-US" sz="18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2684" marR="92684" marT="46341" marB="4634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1881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r>
                        <a:rPr kumimoji="1" lang="ja-JP" altLang="en-US" sz="18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取材代表者氏名・人数</a:t>
                      </a:r>
                    </a:p>
                  </a:txBody>
                  <a:tcPr marL="92684" marR="92684" marT="46341" marB="4634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8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　　　　　　　　　　　　　　　　　　）　ほか　　　名</a:t>
                      </a:r>
                    </a:p>
                  </a:txBody>
                  <a:tcPr marL="92684" marR="92684" marT="46341" marB="4634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929676"/>
                  </a:ext>
                </a:extLst>
              </a:tr>
              <a:tr h="900000">
                <a:tc rowSpan="2">
                  <a:txBody>
                    <a:bodyPr/>
                    <a:lstStyle/>
                    <a:p>
                      <a:r>
                        <a:rPr kumimoji="1" lang="ja-JP" altLang="en-US" sz="18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連絡先</a:t>
                      </a:r>
                    </a:p>
                  </a:txBody>
                  <a:tcPr marL="92684" marR="92684" marT="46341" marB="4634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電話番号</a:t>
                      </a:r>
                    </a:p>
                  </a:txBody>
                  <a:tcPr marL="55152" marR="55152" marT="27576" marB="27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55152" marR="55152" marT="27576" marB="27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中止等の連絡に使用します</a:t>
                      </a:r>
                    </a:p>
                  </a:txBody>
                  <a:tcPr marL="55152" marR="55152" marT="27576" marB="27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21903"/>
                  </a:ext>
                </a:extLst>
              </a:tr>
              <a:tr h="900000">
                <a:tc vMerge="1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電子メール</a:t>
                      </a:r>
                    </a:p>
                  </a:txBody>
                  <a:tcPr marL="55152" marR="55152" marT="27576" marB="27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ja-JP" altLang="en-US" sz="18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2684" marR="92684" marT="46341" marB="4634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528603"/>
                  </a:ext>
                </a:extLst>
              </a:tr>
            </a:tbl>
          </a:graphicData>
        </a:graphic>
      </p:graphicFrame>
      <p:pic>
        <p:nvPicPr>
          <p:cNvPr id="9" name="Picture 14">
            <a:extLst>
              <a:ext uri="{FF2B5EF4-FFF2-40B4-BE49-F238E27FC236}">
                <a16:creationId xmlns:a16="http://schemas.microsoft.com/office/drawing/2014/main" id="{220B80DC-F964-4FB5-A363-757DF7B54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>
            <a:fillRect/>
          </a:stretch>
        </p:blipFill>
        <p:spPr bwMode="auto">
          <a:xfrm>
            <a:off x="5454537" y="487736"/>
            <a:ext cx="1853692" cy="389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D56FE9-96D8-4E10-80C9-50B2584A8F5B}"/>
              </a:ext>
            </a:extLst>
          </p:cNvPr>
          <p:cNvSpPr txBox="1"/>
          <p:nvPr/>
        </p:nvSpPr>
        <p:spPr>
          <a:xfrm>
            <a:off x="6658375" y="63762"/>
            <a:ext cx="77457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/>
              <a:t>別紙</a:t>
            </a:r>
            <a:r>
              <a:rPr kumimoji="1" lang="en-US" altLang="ja-JP" dirty="0"/>
              <a:t>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91520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134</Words>
  <Application>Microsoft Office PowerPoint</Application>
  <PresentationFormat>ユーザー設定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Times New Roman</vt:lpstr>
      <vt:lpstr>Office テーマ</vt:lpstr>
      <vt:lpstr>取材申込書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2024-08-20T06:48:27Z</dcterms:created>
  <dcterms:modified xsi:type="dcterms:W3CDTF">2024-08-20T06:48:45Z</dcterms:modified>
</cp:coreProperties>
</file>