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68" r:id="rId2"/>
    <p:sldId id="267" r:id="rId3"/>
    <p:sldId id="269" r:id="rId4"/>
    <p:sldId id="270" r:id="rId5"/>
    <p:sldId id="271" r:id="rId6"/>
    <p:sldId id="273" r:id="rId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0" autoAdjust="0"/>
    <p:restoredTop sz="72263" autoAdjust="0"/>
  </p:normalViewPr>
  <p:slideViewPr>
    <p:cSldViewPr snapToGrid="0">
      <p:cViewPr varScale="1">
        <p:scale>
          <a:sx n="82" d="100"/>
          <a:sy n="82" d="100"/>
        </p:scale>
        <p:origin x="220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1B80D8-F702-433A-846A-95FDDDA86F4B}" type="datetimeFigureOut">
              <a:rPr kumimoji="1" lang="ja-JP" altLang="en-US" smtClean="0"/>
              <a:t>2022/10/20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E57B24-3E25-4BCA-8307-DAA973F510B2}" type="slidenum">
              <a:rPr kumimoji="1" lang="ja-JP" altLang="en-US" smtClean="0"/>
              <a:t>‹#›</a:t>
            </a:fld>
            <a:endParaRPr kumimoji="1" lang="ja-JP" altLang="en-US"/>
          </a:p>
        </p:txBody>
      </p:sp>
    </p:spTree>
    <p:extLst>
      <p:ext uri="{BB962C8B-B14F-4D97-AF65-F5344CB8AC3E}">
        <p14:creationId xmlns:p14="http://schemas.microsoft.com/office/powerpoint/2010/main" val="27753875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0377"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説明・発問例</a:t>
            </a:r>
            <a:r>
              <a:rPr kumimoji="1" lang="en-US" altLang="ja-JP" dirty="0"/>
              <a:t>】</a:t>
            </a:r>
          </a:p>
          <a:p>
            <a:pPr defTabSz="910377">
              <a:defRPr/>
            </a:pPr>
            <a:endParaRPr kumimoji="1" lang="en-US" altLang="ja-JP" dirty="0"/>
          </a:p>
          <a:p>
            <a:r>
              <a:rPr kumimoji="1" lang="ja-JP" altLang="en-US" dirty="0"/>
              <a:t>・防災情報は、５段階の「警戒レベル」で表されます。</a:t>
            </a:r>
            <a:endParaRPr kumimoji="1" lang="en-US" altLang="ja-JP" dirty="0"/>
          </a:p>
          <a:p>
            <a:r>
              <a:rPr kumimoji="1" lang="ja-JP" altLang="en-US" dirty="0"/>
              <a:t>・高齢者等避難や避難指示は、市町村が具体的にどの地域にだすかを判断・発表します。</a:t>
            </a:r>
            <a:endParaRPr kumimoji="1" lang="en-US" altLang="ja-JP" dirty="0"/>
          </a:p>
          <a:p>
            <a:r>
              <a:rPr kumimoji="1" lang="ja-JP" altLang="en-US" dirty="0"/>
              <a:t>・レベル３だったら、高齢者などの時間が必要な方は避難、レベル４だったら避難が必要な場所にいる人は全員</a:t>
            </a:r>
            <a:endParaRPr kumimoji="1" lang="en-US" altLang="ja-JP" dirty="0"/>
          </a:p>
          <a:p>
            <a:r>
              <a:rPr kumimoji="1" lang="ja-JP" altLang="en-US" dirty="0"/>
              <a:t>　避難です。レベル５はどこかですでに災害が発生しているので、移動中の場合などは、とにかく近くの建物の高いところへ登るなどの「命を守る行動」をとる必要があります。</a:t>
            </a:r>
            <a:endParaRPr kumimoji="1" lang="en-US" altLang="ja-JP" dirty="0"/>
          </a:p>
          <a:p>
            <a:r>
              <a:rPr kumimoji="1" lang="ja-JP" altLang="en-US" dirty="0"/>
              <a:t>・また、気象庁や国土交通省などから発表される警報なども、危険度によって「レベル３相当（そうとう）」などの言い方で情報が伝達されます。</a:t>
            </a:r>
            <a:endParaRPr kumimoji="1" lang="en-US" altLang="ja-JP" dirty="0"/>
          </a:p>
          <a:p>
            <a:r>
              <a:rPr kumimoji="1" lang="ja-JP" altLang="en-US" dirty="0"/>
              <a:t>・まずは、</a:t>
            </a:r>
            <a:r>
              <a:rPr kumimoji="1" lang="en-US" altLang="ja-JP" dirty="0"/>
              <a:t>『</a:t>
            </a:r>
            <a:r>
              <a:rPr kumimoji="1" lang="ja-JP" altLang="en-US" dirty="0"/>
              <a:t>レベル３は高齢者等は避難、レベル４は全員避難</a:t>
            </a:r>
            <a:r>
              <a:rPr kumimoji="1" lang="en-US" altLang="ja-JP" dirty="0"/>
              <a:t>』</a:t>
            </a:r>
            <a:r>
              <a:rPr kumimoji="1" lang="ja-JP" altLang="en-US" dirty="0"/>
              <a:t>と覚えてください</a:t>
            </a:r>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1</a:t>
            </a:fld>
            <a:endParaRPr kumimoji="1" lang="ja-JP" altLang="en-US"/>
          </a:p>
        </p:txBody>
      </p:sp>
    </p:spTree>
    <p:extLst>
      <p:ext uri="{BB962C8B-B14F-4D97-AF65-F5344CB8AC3E}">
        <p14:creationId xmlns:p14="http://schemas.microsoft.com/office/powerpoint/2010/main" val="3859644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0377"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説明・発問例</a:t>
            </a:r>
            <a:r>
              <a:rPr kumimoji="1" lang="en-US" altLang="ja-JP" dirty="0"/>
              <a:t>】</a:t>
            </a:r>
          </a:p>
          <a:p>
            <a:endParaRPr kumimoji="1" lang="en-US" altLang="ja-JP" dirty="0"/>
          </a:p>
          <a:p>
            <a:r>
              <a:rPr kumimoji="1" lang="ja-JP" altLang="en-US" dirty="0"/>
              <a:t>・避難勧告・避難指示を市が発表したときは、テレビのニュース・防災メール・広報車や防災無線などで知らされます。できるだけ多くの手段を知っておきましょう。</a:t>
            </a:r>
          </a:p>
        </p:txBody>
      </p:sp>
      <p:sp>
        <p:nvSpPr>
          <p:cNvPr id="4" name="スライド番号プレースホルダー 3"/>
          <p:cNvSpPr>
            <a:spLocks noGrp="1"/>
          </p:cNvSpPr>
          <p:nvPr>
            <p:ph type="sldNum" sz="quarter" idx="10"/>
          </p:nvPr>
        </p:nvSpPr>
        <p:spPr/>
        <p:txBody>
          <a:bodyPr/>
          <a:lstStyle/>
          <a:p>
            <a:fld id="{1FC58124-A4C2-4562-A07D-9610EB725989}" type="slidenum">
              <a:rPr kumimoji="1" lang="ja-JP" altLang="en-US" smtClean="0"/>
              <a:t>2</a:t>
            </a:fld>
            <a:endParaRPr kumimoji="1" lang="ja-JP" altLang="en-US"/>
          </a:p>
        </p:txBody>
      </p:sp>
    </p:spTree>
    <p:extLst>
      <p:ext uri="{BB962C8B-B14F-4D97-AF65-F5344CB8AC3E}">
        <p14:creationId xmlns:p14="http://schemas.microsoft.com/office/powerpoint/2010/main" val="668546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説明・発問例</a:t>
            </a:r>
            <a:r>
              <a:rPr kumimoji="1"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a:solidFill>
                <a:srgbClr val="FF0000"/>
              </a:solidFill>
              <a:latin typeface="HGｺﾞｼｯｸM" panose="020B0609000000000000" pitchFamily="49" charset="-128"/>
              <a:ea typeface="HGｺﾞｼｯｸM" panose="020B06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rgbClr val="FF0000"/>
                </a:solidFill>
                <a:latin typeface="HGｺﾞｼｯｸM" panose="020B0609000000000000" pitchFamily="49" charset="-128"/>
                <a:ea typeface="HGｺﾞｼｯｸM" panose="020B0609000000000000" pitchFamily="49" charset="-128"/>
              </a:rPr>
              <a:t>最新の情報を詳しく知るには自分から情報を集める必要があります。</a:t>
            </a:r>
            <a:r>
              <a:rPr kumimoji="1" lang="ja-JP" altLang="en-US" sz="1200" dirty="0">
                <a:latin typeface="HGｺﾞｼｯｸM" panose="020B0609000000000000" pitchFamily="49" charset="-128"/>
                <a:ea typeface="HGｺﾞｼｯｸM" panose="020B0609000000000000" pitchFamily="49" charset="-128"/>
              </a:rPr>
              <a:t>様々な情報入手手段を学びましょう。</a:t>
            </a:r>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0CE57B24-3E25-4BCA-8307-DAA973F510B2}" type="slidenum">
              <a:rPr kumimoji="1" lang="ja-JP" altLang="en-US" smtClean="0"/>
              <a:t>3</a:t>
            </a:fld>
            <a:endParaRPr kumimoji="1" lang="ja-JP" altLang="en-US"/>
          </a:p>
        </p:txBody>
      </p:sp>
    </p:spTree>
    <p:extLst>
      <p:ext uri="{BB962C8B-B14F-4D97-AF65-F5344CB8AC3E}">
        <p14:creationId xmlns:p14="http://schemas.microsoft.com/office/powerpoint/2010/main" val="348242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33209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1061542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382974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2022/10/20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1220336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B9AFBF0-8D5C-458B-AC59-205891496AC8}" type="datetimeFigureOut">
              <a:rPr kumimoji="1" lang="ja-JP" altLang="en-US" smtClean="0"/>
              <a:t>2022/10/20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846805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B9AFBF0-8D5C-458B-AC59-205891496AC8}" type="datetimeFigureOut">
              <a:rPr kumimoji="1" lang="ja-JP" altLang="en-US" smtClean="0"/>
              <a:t>2022/10/20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84030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9AFBF0-8D5C-458B-AC59-205891496AC8}" type="datetimeFigureOut">
              <a:rPr kumimoji="1" lang="ja-JP" altLang="en-US" smtClean="0"/>
              <a:t>2022/10/20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958344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2022/10/20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4282503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B9AFBF0-8D5C-458B-AC59-205891496AC8}" type="datetimeFigureOut">
              <a:rPr kumimoji="1" lang="ja-JP" altLang="en-US" smtClean="0"/>
              <a:t>2022/10/20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3550885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98538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9AFBF0-8D5C-458B-AC59-205891496AC8}" type="datetimeFigureOut">
              <a:rPr kumimoji="1" lang="ja-JP" altLang="en-US" smtClean="0"/>
              <a:t>2022/10/20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4199486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9AFBF0-8D5C-458B-AC59-205891496AC8}" type="datetimeFigureOut">
              <a:rPr kumimoji="1" lang="ja-JP" altLang="en-US" smtClean="0"/>
              <a:t>2022/10/20</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0415F1-D16E-4B51-B1CA-DBA39ECB92C5}" type="slidenum">
              <a:rPr kumimoji="1" lang="ja-JP" altLang="en-US" smtClean="0"/>
              <a:t>‹#›</a:t>
            </a:fld>
            <a:endParaRPr kumimoji="1" lang="ja-JP" altLang="en-US"/>
          </a:p>
        </p:txBody>
      </p:sp>
    </p:spTree>
    <p:extLst>
      <p:ext uri="{BB962C8B-B14F-4D97-AF65-F5344CB8AC3E}">
        <p14:creationId xmlns:p14="http://schemas.microsoft.com/office/powerpoint/2010/main" val="2925221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0"/>
            <a:ext cx="9142471" cy="943657"/>
          </a:xfrm>
          <a:prstGeom prst="rect">
            <a:avLst/>
          </a:prstGeom>
          <a:pattFill prst="wdUpDiag">
            <a:fgClr>
              <a:srgbClr val="CCFFF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rtlCol="0" anchor="ctr"/>
          <a:lstStyle/>
          <a:p>
            <a:pPr algn="ctr"/>
            <a:endParaRPr kumimoji="1" lang="ja-JP" altLang="en-US" sz="1662"/>
          </a:p>
        </p:txBody>
      </p:sp>
      <p:sp>
        <p:nvSpPr>
          <p:cNvPr id="10" name="正方形/長方形 9"/>
          <p:cNvSpPr/>
          <p:nvPr/>
        </p:nvSpPr>
        <p:spPr>
          <a:xfrm>
            <a:off x="1" y="943657"/>
            <a:ext cx="9142470" cy="61567"/>
          </a:xfrm>
          <a:prstGeom prst="rect">
            <a:avLst/>
          </a:prstGeom>
          <a:solidFill>
            <a:srgbClr val="0071BC"/>
          </a:solid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anchor="ctr"/>
          <a:lstStyle/>
          <a:p>
            <a:pPr algn="ctr">
              <a:defRPr/>
            </a:pPr>
            <a:endParaRPr lang="ja-JP" altLang="en-US" sz="1662"/>
          </a:p>
        </p:txBody>
      </p:sp>
      <p:sp>
        <p:nvSpPr>
          <p:cNvPr id="11" name="テキスト ボックス 10"/>
          <p:cNvSpPr txBox="1"/>
          <p:nvPr/>
        </p:nvSpPr>
        <p:spPr>
          <a:xfrm>
            <a:off x="374828" y="97284"/>
            <a:ext cx="8392811" cy="707886"/>
          </a:xfrm>
          <a:prstGeom prst="rect">
            <a:avLst/>
          </a:prstGeom>
          <a:noFill/>
        </p:spPr>
        <p:txBody>
          <a:bodyPr wrap="square" rtlCol="0">
            <a:spAutoFit/>
          </a:bodyPr>
          <a:lstStyle/>
          <a:p>
            <a:pPr algn="ctr"/>
            <a:r>
              <a:rPr lang="ja-JP" altLang="en-US" sz="4000" dirty="0">
                <a:solidFill>
                  <a:srgbClr val="0071BC"/>
                </a:solidFill>
                <a:latin typeface="HGPｺﾞｼｯｸE" panose="020B0900000000000000" pitchFamily="50" charset="-128"/>
                <a:ea typeface="HGPｺﾞｼｯｸE" panose="020B0900000000000000" pitchFamily="50" charset="-128"/>
              </a:rPr>
              <a:t>　防災情報　：　５段階の警戒レベル　</a:t>
            </a:r>
            <a:endParaRPr kumimoji="1" lang="en-US" altLang="ja-JP" sz="4000" dirty="0">
              <a:solidFill>
                <a:srgbClr val="0071BC"/>
              </a:solidFill>
              <a:latin typeface="HGPｺﾞｼｯｸE" panose="020B0900000000000000" pitchFamily="50" charset="-128"/>
              <a:ea typeface="HGPｺﾞｼｯｸE" panose="020B0900000000000000" pitchFamily="50" charset="-128"/>
            </a:endParaRPr>
          </a:p>
        </p:txBody>
      </p:sp>
      <p:sp>
        <p:nvSpPr>
          <p:cNvPr id="2" name="正方形/長方形 1"/>
          <p:cNvSpPr/>
          <p:nvPr/>
        </p:nvSpPr>
        <p:spPr>
          <a:xfrm>
            <a:off x="6668654" y="6858000"/>
            <a:ext cx="4572000" cy="307777"/>
          </a:xfrm>
          <a:prstGeom prst="rect">
            <a:avLst/>
          </a:prstGeom>
        </p:spPr>
        <p:txBody>
          <a:bodyPr lIns="0" rIns="0">
            <a:spAutoFit/>
          </a:bodyPr>
          <a:lstStyle/>
          <a:p>
            <a:pPr algn="r"/>
            <a:r>
              <a:rPr lang="en-US" altLang="ja-JP" sz="1400" dirty="0">
                <a:solidFill>
                  <a:srgbClr val="FF0000"/>
                </a:solidFill>
                <a:latin typeface="Meiryo" panose="020B0604030504040204" pitchFamily="50" charset="-128"/>
                <a:ea typeface="Meiryo" panose="020B0604030504040204" pitchFamily="50" charset="-128"/>
              </a:rPr>
              <a:t>※</a:t>
            </a:r>
            <a:r>
              <a:rPr lang="ja-JP" altLang="en-US" sz="1400" dirty="0">
                <a:solidFill>
                  <a:srgbClr val="FF0000"/>
                </a:solidFill>
                <a:latin typeface="Meiryo" panose="020B0604030504040204" pitchFamily="50" charset="-128"/>
                <a:ea typeface="Meiryo" panose="020B0604030504040204" pitchFamily="50" charset="-128"/>
              </a:rPr>
              <a:t>北海道赤平市</a:t>
            </a:r>
            <a:r>
              <a:rPr lang="en-US" altLang="ja-JP" sz="1400" dirty="0">
                <a:solidFill>
                  <a:srgbClr val="FF0000"/>
                </a:solidFill>
                <a:latin typeface="Meiryo" panose="020B0604030504040204" pitchFamily="50" charset="-128"/>
                <a:ea typeface="Meiryo" panose="020B0604030504040204" pitchFamily="50" charset="-128"/>
              </a:rPr>
              <a:t>HP</a:t>
            </a:r>
            <a:r>
              <a:rPr lang="ja-JP" altLang="en-US" sz="1400" dirty="0">
                <a:solidFill>
                  <a:srgbClr val="FF0000"/>
                </a:solidFill>
                <a:latin typeface="Meiryo" panose="020B0604030504040204" pitchFamily="50" charset="-128"/>
                <a:ea typeface="Meiryo" panose="020B0604030504040204" pitchFamily="50" charset="-128"/>
              </a:rPr>
              <a:t>より</a:t>
            </a:r>
            <a:endParaRPr lang="ja-JP" altLang="en-US" sz="1400" dirty="0">
              <a:solidFill>
                <a:srgbClr val="FF0000"/>
              </a:solidFill>
            </a:endParaRPr>
          </a:p>
        </p:txBody>
      </p:sp>
      <p:pic>
        <p:nvPicPr>
          <p:cNvPr id="6" name="図 5">
            <a:extLst>
              <a:ext uri="{FF2B5EF4-FFF2-40B4-BE49-F238E27FC236}">
                <a16:creationId xmlns:a16="http://schemas.microsoft.com/office/drawing/2014/main" id="{CDD7E425-A78B-44B2-A3F4-30CF0BBC4C85}"/>
              </a:ext>
            </a:extLst>
          </p:cNvPr>
          <p:cNvPicPr>
            <a:picLocks noChangeAspect="1"/>
          </p:cNvPicPr>
          <p:nvPr/>
        </p:nvPicPr>
        <p:blipFill>
          <a:blip r:embed="rId3"/>
          <a:stretch>
            <a:fillRect/>
          </a:stretch>
        </p:blipFill>
        <p:spPr>
          <a:xfrm>
            <a:off x="1341577" y="1040941"/>
            <a:ext cx="6971187" cy="5663430"/>
          </a:xfrm>
          <a:prstGeom prst="rect">
            <a:avLst/>
          </a:prstGeom>
        </p:spPr>
      </p:pic>
    </p:spTree>
    <p:extLst>
      <p:ext uri="{BB962C8B-B14F-4D97-AF65-F5344CB8AC3E}">
        <p14:creationId xmlns:p14="http://schemas.microsoft.com/office/powerpoint/2010/main" val="1887150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0"/>
            <a:ext cx="9142471" cy="943657"/>
          </a:xfrm>
          <a:prstGeom prst="rect">
            <a:avLst/>
          </a:prstGeom>
          <a:pattFill prst="wdUpDiag">
            <a:fgClr>
              <a:srgbClr val="CCFFF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rtlCol="0" anchor="ctr"/>
          <a:lstStyle/>
          <a:p>
            <a:pPr algn="ctr"/>
            <a:endParaRPr kumimoji="1" lang="ja-JP" altLang="en-US" sz="1662"/>
          </a:p>
        </p:txBody>
      </p:sp>
      <p:sp>
        <p:nvSpPr>
          <p:cNvPr id="10" name="正方形/長方形 9"/>
          <p:cNvSpPr/>
          <p:nvPr/>
        </p:nvSpPr>
        <p:spPr>
          <a:xfrm>
            <a:off x="1" y="943657"/>
            <a:ext cx="9142470" cy="61567"/>
          </a:xfrm>
          <a:prstGeom prst="rect">
            <a:avLst/>
          </a:prstGeom>
          <a:solidFill>
            <a:srgbClr val="0071BC"/>
          </a:solid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anchor="ctr"/>
          <a:lstStyle/>
          <a:p>
            <a:pPr algn="ctr">
              <a:defRPr/>
            </a:pPr>
            <a:endParaRPr lang="ja-JP" altLang="en-US" sz="1662"/>
          </a:p>
        </p:txBody>
      </p:sp>
      <p:sp>
        <p:nvSpPr>
          <p:cNvPr id="11" name="テキスト ボックス 10"/>
          <p:cNvSpPr txBox="1"/>
          <p:nvPr/>
        </p:nvSpPr>
        <p:spPr>
          <a:xfrm>
            <a:off x="208515" y="99276"/>
            <a:ext cx="8392811" cy="707886"/>
          </a:xfrm>
          <a:prstGeom prst="rect">
            <a:avLst/>
          </a:prstGeom>
          <a:noFill/>
        </p:spPr>
        <p:txBody>
          <a:bodyPr wrap="square" rtlCol="0">
            <a:spAutoFit/>
          </a:bodyPr>
          <a:lstStyle/>
          <a:p>
            <a:pPr algn="ctr"/>
            <a:r>
              <a:rPr lang="ja-JP" altLang="en-US" sz="4000" dirty="0">
                <a:solidFill>
                  <a:srgbClr val="0071BC"/>
                </a:solidFill>
                <a:latin typeface="HGPｺﾞｼｯｸE" panose="020B0900000000000000" pitchFamily="50" charset="-128"/>
                <a:ea typeface="HGPｺﾞｼｯｸE" panose="020B0900000000000000" pitchFamily="50" charset="-128"/>
              </a:rPr>
              <a:t>　避難情報を知る方法　例　</a:t>
            </a:r>
            <a:endParaRPr kumimoji="1" lang="en-US" altLang="ja-JP" sz="4000" dirty="0">
              <a:solidFill>
                <a:srgbClr val="0071BC"/>
              </a:solidFill>
              <a:latin typeface="HGPｺﾞｼｯｸE" panose="020B0900000000000000" pitchFamily="50" charset="-128"/>
              <a:ea typeface="HGPｺﾞｼｯｸE" panose="020B0900000000000000" pitchFamily="50" charset="-128"/>
            </a:endParaRPr>
          </a:p>
        </p:txBody>
      </p:sp>
      <p:pic>
        <p:nvPicPr>
          <p:cNvPr id="7" name="Picture 2" descr="é²ç½è¡æ¿ç¡ç·å­å±ã®ã¤ã©ã¹ã"/>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1756" y="4274914"/>
            <a:ext cx="2016560" cy="2016560"/>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46"/>
          <p:cNvSpPr txBox="1">
            <a:spLocks noChangeArrowheads="1"/>
          </p:cNvSpPr>
          <p:nvPr/>
        </p:nvSpPr>
        <p:spPr bwMode="auto">
          <a:xfrm>
            <a:off x="358554" y="6353041"/>
            <a:ext cx="2749984"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500">
                <a:solidFill>
                  <a:schemeClr val="tx1"/>
                </a:solidFill>
                <a:latin typeface="Calibri" charset="0"/>
                <a:ea typeface="ＭＳ Ｐゴシック" charset="0"/>
                <a:cs typeface="ＭＳ Ｐゴシック" charset="0"/>
              </a:defRPr>
            </a:lvl1pPr>
            <a:lvl2pPr marL="742950" indent="-285750">
              <a:defRPr kumimoji="1" sz="2500">
                <a:solidFill>
                  <a:schemeClr val="tx1"/>
                </a:solidFill>
                <a:latin typeface="Calibri" charset="0"/>
                <a:ea typeface="ＭＳ Ｐゴシック" charset="0"/>
              </a:defRPr>
            </a:lvl2pPr>
            <a:lvl3pPr marL="1143000" indent="-228600">
              <a:defRPr kumimoji="1" sz="2500">
                <a:solidFill>
                  <a:schemeClr val="tx1"/>
                </a:solidFill>
                <a:latin typeface="Calibri" charset="0"/>
                <a:ea typeface="ＭＳ Ｐゴシック" charset="0"/>
              </a:defRPr>
            </a:lvl3pPr>
            <a:lvl4pPr marL="1600200" indent="-228600">
              <a:defRPr kumimoji="1" sz="2500">
                <a:solidFill>
                  <a:schemeClr val="tx1"/>
                </a:solidFill>
                <a:latin typeface="Calibri" charset="0"/>
                <a:ea typeface="ＭＳ Ｐゴシック" charset="0"/>
              </a:defRPr>
            </a:lvl4pPr>
            <a:lvl5pPr marL="2057400" indent="-228600">
              <a:defRPr kumimoji="1" sz="2500">
                <a:solidFill>
                  <a:schemeClr val="tx1"/>
                </a:solidFill>
                <a:latin typeface="Calibri" charset="0"/>
                <a:ea typeface="ＭＳ Ｐゴシック" charset="0"/>
              </a:defRPr>
            </a:lvl5pPr>
            <a:lvl6pPr marL="2514600" indent="-228600" defTabSz="1279525" fontAlgn="base">
              <a:spcBef>
                <a:spcPct val="0"/>
              </a:spcBef>
              <a:spcAft>
                <a:spcPct val="0"/>
              </a:spcAft>
              <a:defRPr kumimoji="1" sz="2500">
                <a:solidFill>
                  <a:schemeClr val="tx1"/>
                </a:solidFill>
                <a:latin typeface="Calibri" charset="0"/>
                <a:ea typeface="ＭＳ Ｐゴシック" charset="0"/>
              </a:defRPr>
            </a:lvl6pPr>
            <a:lvl7pPr marL="2971800" indent="-228600" defTabSz="1279525" fontAlgn="base">
              <a:spcBef>
                <a:spcPct val="0"/>
              </a:spcBef>
              <a:spcAft>
                <a:spcPct val="0"/>
              </a:spcAft>
              <a:defRPr kumimoji="1" sz="2500">
                <a:solidFill>
                  <a:schemeClr val="tx1"/>
                </a:solidFill>
                <a:latin typeface="Calibri" charset="0"/>
                <a:ea typeface="ＭＳ Ｐゴシック" charset="0"/>
              </a:defRPr>
            </a:lvl7pPr>
            <a:lvl8pPr marL="3429000" indent="-228600" defTabSz="1279525" fontAlgn="base">
              <a:spcBef>
                <a:spcPct val="0"/>
              </a:spcBef>
              <a:spcAft>
                <a:spcPct val="0"/>
              </a:spcAft>
              <a:defRPr kumimoji="1" sz="2500">
                <a:solidFill>
                  <a:schemeClr val="tx1"/>
                </a:solidFill>
                <a:latin typeface="Calibri" charset="0"/>
                <a:ea typeface="ＭＳ Ｐゴシック" charset="0"/>
              </a:defRPr>
            </a:lvl8pPr>
            <a:lvl9pPr marL="3886200" indent="-228600" defTabSz="1279525" fontAlgn="base">
              <a:spcBef>
                <a:spcPct val="0"/>
              </a:spcBef>
              <a:spcAft>
                <a:spcPct val="0"/>
              </a:spcAft>
              <a:defRPr kumimoji="1" sz="2500">
                <a:solidFill>
                  <a:schemeClr val="tx1"/>
                </a:solidFill>
                <a:latin typeface="Calibri" charset="0"/>
                <a:ea typeface="ＭＳ Ｐゴシック" charset="0"/>
              </a:defRPr>
            </a:lvl9pPr>
          </a:lstStyle>
          <a:p>
            <a:pPr algn="ctr"/>
            <a:r>
              <a:rPr lang="ja-JP" altLang="en-US" sz="1292" b="1" dirty="0"/>
              <a:t>広報車（静岡県富士市）</a:t>
            </a:r>
            <a:endParaRPr lang="en-US" altLang="ja-JP" sz="1292" b="1" dirty="0"/>
          </a:p>
        </p:txBody>
      </p:sp>
      <p:sp>
        <p:nvSpPr>
          <p:cNvPr id="12" name="テキスト ボックス 46"/>
          <p:cNvSpPr txBox="1">
            <a:spLocks noChangeArrowheads="1"/>
          </p:cNvSpPr>
          <p:nvPr/>
        </p:nvSpPr>
        <p:spPr bwMode="auto">
          <a:xfrm>
            <a:off x="3515226" y="6353041"/>
            <a:ext cx="1729621"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500">
                <a:solidFill>
                  <a:schemeClr val="tx1"/>
                </a:solidFill>
                <a:latin typeface="Calibri" charset="0"/>
                <a:ea typeface="ＭＳ Ｐゴシック" charset="0"/>
                <a:cs typeface="ＭＳ Ｐゴシック" charset="0"/>
              </a:defRPr>
            </a:lvl1pPr>
            <a:lvl2pPr marL="742950" indent="-285750">
              <a:defRPr kumimoji="1" sz="2500">
                <a:solidFill>
                  <a:schemeClr val="tx1"/>
                </a:solidFill>
                <a:latin typeface="Calibri" charset="0"/>
                <a:ea typeface="ＭＳ Ｐゴシック" charset="0"/>
              </a:defRPr>
            </a:lvl2pPr>
            <a:lvl3pPr marL="1143000" indent="-228600">
              <a:defRPr kumimoji="1" sz="2500">
                <a:solidFill>
                  <a:schemeClr val="tx1"/>
                </a:solidFill>
                <a:latin typeface="Calibri" charset="0"/>
                <a:ea typeface="ＭＳ Ｐゴシック" charset="0"/>
              </a:defRPr>
            </a:lvl3pPr>
            <a:lvl4pPr marL="1600200" indent="-228600">
              <a:defRPr kumimoji="1" sz="2500">
                <a:solidFill>
                  <a:schemeClr val="tx1"/>
                </a:solidFill>
                <a:latin typeface="Calibri" charset="0"/>
                <a:ea typeface="ＭＳ Ｐゴシック" charset="0"/>
              </a:defRPr>
            </a:lvl4pPr>
            <a:lvl5pPr marL="2057400" indent="-228600">
              <a:defRPr kumimoji="1" sz="2500">
                <a:solidFill>
                  <a:schemeClr val="tx1"/>
                </a:solidFill>
                <a:latin typeface="Calibri" charset="0"/>
                <a:ea typeface="ＭＳ Ｐゴシック" charset="0"/>
              </a:defRPr>
            </a:lvl5pPr>
            <a:lvl6pPr marL="2514600" indent="-228600" defTabSz="1279525" fontAlgn="base">
              <a:spcBef>
                <a:spcPct val="0"/>
              </a:spcBef>
              <a:spcAft>
                <a:spcPct val="0"/>
              </a:spcAft>
              <a:defRPr kumimoji="1" sz="2500">
                <a:solidFill>
                  <a:schemeClr val="tx1"/>
                </a:solidFill>
                <a:latin typeface="Calibri" charset="0"/>
                <a:ea typeface="ＭＳ Ｐゴシック" charset="0"/>
              </a:defRPr>
            </a:lvl6pPr>
            <a:lvl7pPr marL="2971800" indent="-228600" defTabSz="1279525" fontAlgn="base">
              <a:spcBef>
                <a:spcPct val="0"/>
              </a:spcBef>
              <a:spcAft>
                <a:spcPct val="0"/>
              </a:spcAft>
              <a:defRPr kumimoji="1" sz="2500">
                <a:solidFill>
                  <a:schemeClr val="tx1"/>
                </a:solidFill>
                <a:latin typeface="Calibri" charset="0"/>
                <a:ea typeface="ＭＳ Ｐゴシック" charset="0"/>
              </a:defRPr>
            </a:lvl7pPr>
            <a:lvl8pPr marL="3429000" indent="-228600" defTabSz="1279525" fontAlgn="base">
              <a:spcBef>
                <a:spcPct val="0"/>
              </a:spcBef>
              <a:spcAft>
                <a:spcPct val="0"/>
              </a:spcAft>
              <a:defRPr kumimoji="1" sz="2500">
                <a:solidFill>
                  <a:schemeClr val="tx1"/>
                </a:solidFill>
                <a:latin typeface="Calibri" charset="0"/>
                <a:ea typeface="ＭＳ Ｐゴシック" charset="0"/>
              </a:defRPr>
            </a:lvl8pPr>
            <a:lvl9pPr marL="3886200" indent="-228600" defTabSz="1279525" fontAlgn="base">
              <a:spcBef>
                <a:spcPct val="0"/>
              </a:spcBef>
              <a:spcAft>
                <a:spcPct val="0"/>
              </a:spcAft>
              <a:defRPr kumimoji="1" sz="2500">
                <a:solidFill>
                  <a:schemeClr val="tx1"/>
                </a:solidFill>
                <a:latin typeface="Calibri" charset="0"/>
                <a:ea typeface="ＭＳ Ｐゴシック" charset="0"/>
              </a:defRPr>
            </a:lvl9pPr>
          </a:lstStyle>
          <a:p>
            <a:pPr algn="ctr"/>
            <a:r>
              <a:rPr lang="ja-JP" altLang="en-US" sz="1292" b="1" dirty="0"/>
              <a:t>防災無線のイメージ</a:t>
            </a:r>
            <a:endParaRPr lang="en-US" altLang="ja-JP" sz="1292" b="1" dirty="0"/>
          </a:p>
        </p:txBody>
      </p:sp>
      <p:pic>
        <p:nvPicPr>
          <p:cNvPr id="13" name="図 12"/>
          <p:cNvPicPr>
            <a:picLocks noChangeAspect="1"/>
          </p:cNvPicPr>
          <p:nvPr/>
        </p:nvPicPr>
        <p:blipFill>
          <a:blip r:embed="rId4"/>
          <a:stretch>
            <a:fillRect/>
          </a:stretch>
        </p:blipFill>
        <p:spPr>
          <a:xfrm>
            <a:off x="633437" y="4481624"/>
            <a:ext cx="2475101" cy="1871418"/>
          </a:xfrm>
          <a:prstGeom prst="rect">
            <a:avLst/>
          </a:prstGeom>
          <a:ln>
            <a:solidFill>
              <a:schemeClr val="tx1"/>
            </a:solidFill>
          </a:ln>
        </p:spPr>
      </p:pic>
      <p:sp>
        <p:nvSpPr>
          <p:cNvPr id="14" name="テキスト ボックス 46"/>
          <p:cNvSpPr txBox="1">
            <a:spLocks noChangeArrowheads="1"/>
          </p:cNvSpPr>
          <p:nvPr/>
        </p:nvSpPr>
        <p:spPr bwMode="auto">
          <a:xfrm>
            <a:off x="6002281" y="6342548"/>
            <a:ext cx="2749984"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500">
                <a:solidFill>
                  <a:schemeClr val="tx1"/>
                </a:solidFill>
                <a:latin typeface="Calibri" charset="0"/>
                <a:ea typeface="ＭＳ Ｐゴシック" charset="0"/>
                <a:cs typeface="ＭＳ Ｐゴシック" charset="0"/>
              </a:defRPr>
            </a:lvl1pPr>
            <a:lvl2pPr marL="742950" indent="-285750">
              <a:defRPr kumimoji="1" sz="2500">
                <a:solidFill>
                  <a:schemeClr val="tx1"/>
                </a:solidFill>
                <a:latin typeface="Calibri" charset="0"/>
                <a:ea typeface="ＭＳ Ｐゴシック" charset="0"/>
              </a:defRPr>
            </a:lvl2pPr>
            <a:lvl3pPr marL="1143000" indent="-228600">
              <a:defRPr kumimoji="1" sz="2500">
                <a:solidFill>
                  <a:schemeClr val="tx1"/>
                </a:solidFill>
                <a:latin typeface="Calibri" charset="0"/>
                <a:ea typeface="ＭＳ Ｐゴシック" charset="0"/>
              </a:defRPr>
            </a:lvl3pPr>
            <a:lvl4pPr marL="1600200" indent="-228600">
              <a:defRPr kumimoji="1" sz="2500">
                <a:solidFill>
                  <a:schemeClr val="tx1"/>
                </a:solidFill>
                <a:latin typeface="Calibri" charset="0"/>
                <a:ea typeface="ＭＳ Ｐゴシック" charset="0"/>
              </a:defRPr>
            </a:lvl4pPr>
            <a:lvl5pPr marL="2057400" indent="-228600">
              <a:defRPr kumimoji="1" sz="2500">
                <a:solidFill>
                  <a:schemeClr val="tx1"/>
                </a:solidFill>
                <a:latin typeface="Calibri" charset="0"/>
                <a:ea typeface="ＭＳ Ｐゴシック" charset="0"/>
              </a:defRPr>
            </a:lvl5pPr>
            <a:lvl6pPr marL="2514600" indent="-228600" defTabSz="1279525" fontAlgn="base">
              <a:spcBef>
                <a:spcPct val="0"/>
              </a:spcBef>
              <a:spcAft>
                <a:spcPct val="0"/>
              </a:spcAft>
              <a:defRPr kumimoji="1" sz="2500">
                <a:solidFill>
                  <a:schemeClr val="tx1"/>
                </a:solidFill>
                <a:latin typeface="Calibri" charset="0"/>
                <a:ea typeface="ＭＳ Ｐゴシック" charset="0"/>
              </a:defRPr>
            </a:lvl6pPr>
            <a:lvl7pPr marL="2971800" indent="-228600" defTabSz="1279525" fontAlgn="base">
              <a:spcBef>
                <a:spcPct val="0"/>
              </a:spcBef>
              <a:spcAft>
                <a:spcPct val="0"/>
              </a:spcAft>
              <a:defRPr kumimoji="1" sz="2500">
                <a:solidFill>
                  <a:schemeClr val="tx1"/>
                </a:solidFill>
                <a:latin typeface="Calibri" charset="0"/>
                <a:ea typeface="ＭＳ Ｐゴシック" charset="0"/>
              </a:defRPr>
            </a:lvl7pPr>
            <a:lvl8pPr marL="3429000" indent="-228600" defTabSz="1279525" fontAlgn="base">
              <a:spcBef>
                <a:spcPct val="0"/>
              </a:spcBef>
              <a:spcAft>
                <a:spcPct val="0"/>
              </a:spcAft>
              <a:defRPr kumimoji="1" sz="2500">
                <a:solidFill>
                  <a:schemeClr val="tx1"/>
                </a:solidFill>
                <a:latin typeface="Calibri" charset="0"/>
                <a:ea typeface="ＭＳ Ｐゴシック" charset="0"/>
              </a:defRPr>
            </a:lvl8pPr>
            <a:lvl9pPr marL="3886200" indent="-228600" defTabSz="1279525" fontAlgn="base">
              <a:spcBef>
                <a:spcPct val="0"/>
              </a:spcBef>
              <a:spcAft>
                <a:spcPct val="0"/>
              </a:spcAft>
              <a:defRPr kumimoji="1" sz="2500">
                <a:solidFill>
                  <a:schemeClr val="tx1"/>
                </a:solidFill>
                <a:latin typeface="Calibri" charset="0"/>
                <a:ea typeface="ＭＳ Ｐゴシック" charset="0"/>
              </a:defRPr>
            </a:lvl9pPr>
          </a:lstStyle>
          <a:p>
            <a:pPr algn="ctr"/>
            <a:r>
              <a:rPr lang="ja-JP" altLang="en-US" sz="1292" b="1" dirty="0"/>
              <a:t>プッシュ型配信受信画面のイメージ</a:t>
            </a:r>
            <a:endParaRPr lang="en-US" altLang="ja-JP" sz="1292" b="1" dirty="0"/>
          </a:p>
        </p:txBody>
      </p:sp>
      <p:pic>
        <p:nvPicPr>
          <p:cNvPr id="19" name="図 18"/>
          <p:cNvPicPr>
            <a:picLocks noChangeAspect="1"/>
          </p:cNvPicPr>
          <p:nvPr/>
        </p:nvPicPr>
        <p:blipFill rotWithShape="1">
          <a:blip r:embed="rId5" cstate="print">
            <a:extLst>
              <a:ext uri="{28A0092B-C50C-407E-A947-70E740481C1C}">
                <a14:useLocalDpi xmlns:a14="http://schemas.microsoft.com/office/drawing/2010/main" val="0"/>
              </a:ext>
            </a:extLst>
          </a:blip>
          <a:srcRect l="6179" t="38029" r="42095" b="10074"/>
          <a:stretch/>
        </p:blipFill>
        <p:spPr>
          <a:xfrm rot="5400000">
            <a:off x="2022423" y="726729"/>
            <a:ext cx="2462408" cy="3494144"/>
          </a:xfrm>
          <a:prstGeom prst="rect">
            <a:avLst/>
          </a:prstGeom>
        </p:spPr>
      </p:pic>
      <p:sp>
        <p:nvSpPr>
          <p:cNvPr id="21" name="コンテンツ プレースホルダー 2"/>
          <p:cNvSpPr txBox="1">
            <a:spLocks/>
          </p:cNvSpPr>
          <p:nvPr/>
        </p:nvSpPr>
        <p:spPr>
          <a:xfrm>
            <a:off x="208515" y="1242597"/>
            <a:ext cx="1672863" cy="6656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3200" dirty="0">
                <a:latin typeface="HGP創英角ﾎﾟｯﾌﾟ体" panose="040B0A00000000000000" pitchFamily="50" charset="-128"/>
                <a:ea typeface="HGP創英角ﾎﾟｯﾌﾟ体" panose="040B0A00000000000000" pitchFamily="50" charset="-128"/>
              </a:rPr>
              <a:t>テレビ</a:t>
            </a:r>
            <a:endParaRPr lang="en-US" altLang="ja-JP" sz="3200" dirty="0">
              <a:latin typeface="HGP創英角ﾎﾟｯﾌﾟ体" panose="040B0A00000000000000" pitchFamily="50" charset="-128"/>
              <a:ea typeface="HGP創英角ﾎﾟｯﾌﾟ体" panose="040B0A00000000000000" pitchFamily="50" charset="-128"/>
            </a:endParaRPr>
          </a:p>
        </p:txBody>
      </p:sp>
      <p:sp>
        <p:nvSpPr>
          <p:cNvPr id="22" name="コンテンツ プレースホルダー 2"/>
          <p:cNvSpPr txBox="1">
            <a:spLocks/>
          </p:cNvSpPr>
          <p:nvPr/>
        </p:nvSpPr>
        <p:spPr>
          <a:xfrm>
            <a:off x="208515" y="3959754"/>
            <a:ext cx="3552443" cy="6656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3200" dirty="0">
                <a:latin typeface="HGP創英角ﾎﾟｯﾌﾟ体" panose="040B0A00000000000000" pitchFamily="50" charset="-128"/>
                <a:ea typeface="HGP創英角ﾎﾟｯﾌﾟ体" panose="040B0A00000000000000" pitchFamily="50" charset="-128"/>
              </a:rPr>
              <a:t>広報車・防災無線</a:t>
            </a:r>
            <a:endParaRPr lang="en-US" altLang="ja-JP" sz="3200" dirty="0">
              <a:latin typeface="HGP創英角ﾎﾟｯﾌﾟ体" panose="040B0A00000000000000" pitchFamily="50" charset="-128"/>
              <a:ea typeface="HGP創英角ﾎﾟｯﾌﾟ体" panose="040B0A00000000000000" pitchFamily="50" charset="-128"/>
            </a:endParaRPr>
          </a:p>
        </p:txBody>
      </p:sp>
      <p:sp>
        <p:nvSpPr>
          <p:cNvPr id="23" name="コンテンツ プレースホルダー 2"/>
          <p:cNvSpPr txBox="1">
            <a:spLocks/>
          </p:cNvSpPr>
          <p:nvPr/>
        </p:nvSpPr>
        <p:spPr>
          <a:xfrm>
            <a:off x="5789916" y="1242597"/>
            <a:ext cx="3174713" cy="102781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3200" dirty="0">
                <a:latin typeface="HGP創英角ﾎﾟｯﾌﾟ体" panose="040B0A00000000000000" pitchFamily="50" charset="-128"/>
                <a:ea typeface="HGP創英角ﾎﾟｯﾌﾟ体" panose="040B0A00000000000000" pitchFamily="50" charset="-128"/>
              </a:rPr>
              <a:t>プッシュ型配信・</a:t>
            </a:r>
            <a:endParaRPr lang="en-US" altLang="ja-JP" sz="3200" dirty="0">
              <a:latin typeface="HGP創英角ﾎﾟｯﾌﾟ体" panose="040B0A00000000000000" pitchFamily="50" charset="-128"/>
              <a:ea typeface="HGP創英角ﾎﾟｯﾌﾟ体" panose="040B0A00000000000000" pitchFamily="50" charset="-128"/>
            </a:endParaRPr>
          </a:p>
          <a:p>
            <a:pPr marL="0" indent="0">
              <a:buFont typeface="Arial" panose="020B0604020202020204" pitchFamily="34" charset="0"/>
              <a:buNone/>
            </a:pPr>
            <a:r>
              <a:rPr lang="ja-JP" altLang="en-US" sz="3200" dirty="0">
                <a:latin typeface="HGP創英角ﾎﾟｯﾌﾟ体" panose="040B0A00000000000000" pitchFamily="50" charset="-128"/>
                <a:ea typeface="HGP創英角ﾎﾟｯﾌﾟ体" panose="040B0A00000000000000" pitchFamily="50" charset="-128"/>
              </a:rPr>
              <a:t>防災メール</a:t>
            </a:r>
            <a:endParaRPr lang="en-US" altLang="ja-JP" sz="3200" dirty="0">
              <a:latin typeface="HGP創英角ﾎﾟｯﾌﾟ体" panose="040B0A00000000000000" pitchFamily="50" charset="-128"/>
              <a:ea typeface="HGP創英角ﾎﾟｯﾌﾟ体" panose="040B0A00000000000000" pitchFamily="50" charset="-128"/>
            </a:endParaRPr>
          </a:p>
        </p:txBody>
      </p:sp>
      <p:sp>
        <p:nvSpPr>
          <p:cNvPr id="25" name="角丸四角形 24"/>
          <p:cNvSpPr/>
          <p:nvPr/>
        </p:nvSpPr>
        <p:spPr>
          <a:xfrm>
            <a:off x="112341" y="3870210"/>
            <a:ext cx="5257800" cy="2830233"/>
          </a:xfrm>
          <a:prstGeom prst="roundRect">
            <a:avLst>
              <a:gd name="adj" fmla="val 9936"/>
            </a:avLst>
          </a:prstGeom>
          <a:noFill/>
          <a:ln w="57150">
            <a:solidFill>
              <a:srgbClr val="007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角丸四角形 25"/>
          <p:cNvSpPr/>
          <p:nvPr/>
        </p:nvSpPr>
        <p:spPr>
          <a:xfrm>
            <a:off x="112341" y="1170430"/>
            <a:ext cx="5257800" cy="2534576"/>
          </a:xfrm>
          <a:prstGeom prst="roundRect">
            <a:avLst>
              <a:gd name="adj" fmla="val 9936"/>
            </a:avLst>
          </a:prstGeom>
          <a:noFill/>
          <a:ln w="57150">
            <a:solidFill>
              <a:srgbClr val="007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角丸四角形 26"/>
          <p:cNvSpPr/>
          <p:nvPr/>
        </p:nvSpPr>
        <p:spPr>
          <a:xfrm>
            <a:off x="5517003" y="1126553"/>
            <a:ext cx="3492118" cy="5573890"/>
          </a:xfrm>
          <a:prstGeom prst="roundRect">
            <a:avLst>
              <a:gd name="adj" fmla="val 9936"/>
            </a:avLst>
          </a:prstGeom>
          <a:noFill/>
          <a:ln w="57150">
            <a:solidFill>
              <a:srgbClr val="007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F03AB7E9-6142-4982-9AF3-27229C9234C8}"/>
              </a:ext>
            </a:extLst>
          </p:cNvPr>
          <p:cNvPicPr>
            <a:picLocks noChangeAspect="1"/>
          </p:cNvPicPr>
          <p:nvPr/>
        </p:nvPicPr>
        <p:blipFill>
          <a:blip r:embed="rId6"/>
          <a:stretch>
            <a:fillRect/>
          </a:stretch>
        </p:blipFill>
        <p:spPr>
          <a:xfrm>
            <a:off x="6298739" y="2251062"/>
            <a:ext cx="2073827" cy="4024761"/>
          </a:xfrm>
          <a:prstGeom prst="rect">
            <a:avLst/>
          </a:prstGeom>
        </p:spPr>
      </p:pic>
    </p:spTree>
    <p:extLst>
      <p:ext uri="{BB962C8B-B14F-4D97-AF65-F5344CB8AC3E}">
        <p14:creationId xmlns:p14="http://schemas.microsoft.com/office/powerpoint/2010/main" val="41955839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60011"/>
            <a:ext cx="9144000" cy="814905"/>
          </a:xfrm>
          <a:prstGeom prst="rect">
            <a:avLst/>
          </a:prstGeom>
          <a:pattFill prst="wdUpDiag">
            <a:fgClr>
              <a:srgbClr val="CCFFF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rtlCol="0" anchor="ctr"/>
          <a:lstStyle/>
          <a:p>
            <a:pPr algn="ctr"/>
            <a:endParaRPr kumimoji="1" lang="ja-JP" altLang="en-US" sz="1662"/>
          </a:p>
        </p:txBody>
      </p:sp>
      <p:sp>
        <p:nvSpPr>
          <p:cNvPr id="5" name="正方形/長方形 4"/>
          <p:cNvSpPr/>
          <p:nvPr/>
        </p:nvSpPr>
        <p:spPr>
          <a:xfrm>
            <a:off x="1" y="1074916"/>
            <a:ext cx="9142470" cy="61567"/>
          </a:xfrm>
          <a:prstGeom prst="rect">
            <a:avLst/>
          </a:prstGeom>
          <a:solidFill>
            <a:srgbClr val="0071BC"/>
          </a:solid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anchor="ctr"/>
          <a:lstStyle/>
          <a:p>
            <a:pPr algn="ctr">
              <a:defRPr/>
            </a:pPr>
            <a:endParaRPr lang="ja-JP" altLang="en-US" sz="1662"/>
          </a:p>
        </p:txBody>
      </p:sp>
      <p:sp>
        <p:nvSpPr>
          <p:cNvPr id="6" name="テキスト ボックス 5"/>
          <p:cNvSpPr txBox="1"/>
          <p:nvPr/>
        </p:nvSpPr>
        <p:spPr>
          <a:xfrm>
            <a:off x="26749" y="307842"/>
            <a:ext cx="8392811" cy="774186"/>
          </a:xfrm>
          <a:prstGeom prst="rect">
            <a:avLst/>
          </a:prstGeom>
          <a:noFill/>
        </p:spPr>
        <p:txBody>
          <a:bodyPr wrap="square" rtlCol="0">
            <a:spAutoFit/>
          </a:bodyPr>
          <a:lstStyle/>
          <a:p>
            <a:r>
              <a:rPr lang="ja-JP" altLang="en-US" sz="4431" dirty="0">
                <a:solidFill>
                  <a:srgbClr val="0071BC"/>
                </a:solidFill>
                <a:latin typeface="HGPｺﾞｼｯｸE" panose="020B0900000000000000" pitchFamily="50" charset="-128"/>
                <a:ea typeface="HGPｺﾞｼｯｸE" panose="020B0900000000000000" pitchFamily="50" charset="-128"/>
              </a:rPr>
              <a:t>　広報車・防災無線</a:t>
            </a:r>
            <a:endParaRPr kumimoji="1" lang="en-US" altLang="ja-JP" sz="4431" dirty="0">
              <a:solidFill>
                <a:srgbClr val="0071BC"/>
              </a:solidFill>
              <a:latin typeface="HGPｺﾞｼｯｸE" panose="020B0900000000000000" pitchFamily="50" charset="-128"/>
              <a:ea typeface="HGPｺﾞｼｯｸE" panose="020B0900000000000000" pitchFamily="50" charset="-128"/>
            </a:endParaRPr>
          </a:p>
        </p:txBody>
      </p:sp>
      <p:pic>
        <p:nvPicPr>
          <p:cNvPr id="7" name="Picture 2" descr="é²ç½è¡æ¿ç¡ç·å­å±ã®ã¤ã©ã¹ã"/>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2356" y="4024979"/>
            <a:ext cx="2016560" cy="2016560"/>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46"/>
          <p:cNvSpPr txBox="1">
            <a:spLocks noChangeArrowheads="1"/>
          </p:cNvSpPr>
          <p:nvPr/>
        </p:nvSpPr>
        <p:spPr bwMode="auto">
          <a:xfrm>
            <a:off x="3889154" y="6103106"/>
            <a:ext cx="2749984"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500">
                <a:solidFill>
                  <a:schemeClr val="tx1"/>
                </a:solidFill>
                <a:latin typeface="Calibri" charset="0"/>
                <a:ea typeface="ＭＳ Ｐゴシック" charset="0"/>
                <a:cs typeface="ＭＳ Ｐゴシック" charset="0"/>
              </a:defRPr>
            </a:lvl1pPr>
            <a:lvl2pPr marL="742950" indent="-285750">
              <a:defRPr kumimoji="1" sz="2500">
                <a:solidFill>
                  <a:schemeClr val="tx1"/>
                </a:solidFill>
                <a:latin typeface="Calibri" charset="0"/>
                <a:ea typeface="ＭＳ Ｐゴシック" charset="0"/>
              </a:defRPr>
            </a:lvl2pPr>
            <a:lvl3pPr marL="1143000" indent="-228600">
              <a:defRPr kumimoji="1" sz="2500">
                <a:solidFill>
                  <a:schemeClr val="tx1"/>
                </a:solidFill>
                <a:latin typeface="Calibri" charset="0"/>
                <a:ea typeface="ＭＳ Ｐゴシック" charset="0"/>
              </a:defRPr>
            </a:lvl3pPr>
            <a:lvl4pPr marL="1600200" indent="-228600">
              <a:defRPr kumimoji="1" sz="2500">
                <a:solidFill>
                  <a:schemeClr val="tx1"/>
                </a:solidFill>
                <a:latin typeface="Calibri" charset="0"/>
                <a:ea typeface="ＭＳ Ｐゴシック" charset="0"/>
              </a:defRPr>
            </a:lvl4pPr>
            <a:lvl5pPr marL="2057400" indent="-228600">
              <a:defRPr kumimoji="1" sz="2500">
                <a:solidFill>
                  <a:schemeClr val="tx1"/>
                </a:solidFill>
                <a:latin typeface="Calibri" charset="0"/>
                <a:ea typeface="ＭＳ Ｐゴシック" charset="0"/>
              </a:defRPr>
            </a:lvl5pPr>
            <a:lvl6pPr marL="2514600" indent="-228600" defTabSz="1279525" fontAlgn="base">
              <a:spcBef>
                <a:spcPct val="0"/>
              </a:spcBef>
              <a:spcAft>
                <a:spcPct val="0"/>
              </a:spcAft>
              <a:defRPr kumimoji="1" sz="2500">
                <a:solidFill>
                  <a:schemeClr val="tx1"/>
                </a:solidFill>
                <a:latin typeface="Calibri" charset="0"/>
                <a:ea typeface="ＭＳ Ｐゴシック" charset="0"/>
              </a:defRPr>
            </a:lvl6pPr>
            <a:lvl7pPr marL="2971800" indent="-228600" defTabSz="1279525" fontAlgn="base">
              <a:spcBef>
                <a:spcPct val="0"/>
              </a:spcBef>
              <a:spcAft>
                <a:spcPct val="0"/>
              </a:spcAft>
              <a:defRPr kumimoji="1" sz="2500">
                <a:solidFill>
                  <a:schemeClr val="tx1"/>
                </a:solidFill>
                <a:latin typeface="Calibri" charset="0"/>
                <a:ea typeface="ＭＳ Ｐゴシック" charset="0"/>
              </a:defRPr>
            </a:lvl7pPr>
            <a:lvl8pPr marL="3429000" indent="-228600" defTabSz="1279525" fontAlgn="base">
              <a:spcBef>
                <a:spcPct val="0"/>
              </a:spcBef>
              <a:spcAft>
                <a:spcPct val="0"/>
              </a:spcAft>
              <a:defRPr kumimoji="1" sz="2500">
                <a:solidFill>
                  <a:schemeClr val="tx1"/>
                </a:solidFill>
                <a:latin typeface="Calibri" charset="0"/>
                <a:ea typeface="ＭＳ Ｐゴシック" charset="0"/>
              </a:defRPr>
            </a:lvl8pPr>
            <a:lvl9pPr marL="3886200" indent="-228600" defTabSz="1279525" fontAlgn="base">
              <a:spcBef>
                <a:spcPct val="0"/>
              </a:spcBef>
              <a:spcAft>
                <a:spcPct val="0"/>
              </a:spcAft>
              <a:defRPr kumimoji="1" sz="2500">
                <a:solidFill>
                  <a:schemeClr val="tx1"/>
                </a:solidFill>
                <a:latin typeface="Calibri" charset="0"/>
                <a:ea typeface="ＭＳ Ｐゴシック" charset="0"/>
              </a:defRPr>
            </a:lvl9pPr>
          </a:lstStyle>
          <a:p>
            <a:pPr algn="ctr"/>
            <a:r>
              <a:rPr lang="ja-JP" altLang="en-US" sz="1292" b="1" dirty="0"/>
              <a:t>広報車（静岡県富士市）</a:t>
            </a:r>
            <a:endParaRPr lang="en-US" altLang="ja-JP" sz="1292" b="1" dirty="0"/>
          </a:p>
        </p:txBody>
      </p:sp>
      <p:sp>
        <p:nvSpPr>
          <p:cNvPr id="9" name="テキスト ボックス 46"/>
          <p:cNvSpPr txBox="1">
            <a:spLocks noChangeArrowheads="1"/>
          </p:cNvSpPr>
          <p:nvPr/>
        </p:nvSpPr>
        <p:spPr bwMode="auto">
          <a:xfrm>
            <a:off x="7045826" y="6103106"/>
            <a:ext cx="1729621"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500">
                <a:solidFill>
                  <a:schemeClr val="tx1"/>
                </a:solidFill>
                <a:latin typeface="Calibri" charset="0"/>
                <a:ea typeface="ＭＳ Ｐゴシック" charset="0"/>
                <a:cs typeface="ＭＳ Ｐゴシック" charset="0"/>
              </a:defRPr>
            </a:lvl1pPr>
            <a:lvl2pPr marL="742950" indent="-285750">
              <a:defRPr kumimoji="1" sz="2500">
                <a:solidFill>
                  <a:schemeClr val="tx1"/>
                </a:solidFill>
                <a:latin typeface="Calibri" charset="0"/>
                <a:ea typeface="ＭＳ Ｐゴシック" charset="0"/>
              </a:defRPr>
            </a:lvl2pPr>
            <a:lvl3pPr marL="1143000" indent="-228600">
              <a:defRPr kumimoji="1" sz="2500">
                <a:solidFill>
                  <a:schemeClr val="tx1"/>
                </a:solidFill>
                <a:latin typeface="Calibri" charset="0"/>
                <a:ea typeface="ＭＳ Ｐゴシック" charset="0"/>
              </a:defRPr>
            </a:lvl3pPr>
            <a:lvl4pPr marL="1600200" indent="-228600">
              <a:defRPr kumimoji="1" sz="2500">
                <a:solidFill>
                  <a:schemeClr val="tx1"/>
                </a:solidFill>
                <a:latin typeface="Calibri" charset="0"/>
                <a:ea typeface="ＭＳ Ｐゴシック" charset="0"/>
              </a:defRPr>
            </a:lvl4pPr>
            <a:lvl5pPr marL="2057400" indent="-228600">
              <a:defRPr kumimoji="1" sz="2500">
                <a:solidFill>
                  <a:schemeClr val="tx1"/>
                </a:solidFill>
                <a:latin typeface="Calibri" charset="0"/>
                <a:ea typeface="ＭＳ Ｐゴシック" charset="0"/>
              </a:defRPr>
            </a:lvl5pPr>
            <a:lvl6pPr marL="2514600" indent="-228600" defTabSz="1279525" fontAlgn="base">
              <a:spcBef>
                <a:spcPct val="0"/>
              </a:spcBef>
              <a:spcAft>
                <a:spcPct val="0"/>
              </a:spcAft>
              <a:defRPr kumimoji="1" sz="2500">
                <a:solidFill>
                  <a:schemeClr val="tx1"/>
                </a:solidFill>
                <a:latin typeface="Calibri" charset="0"/>
                <a:ea typeface="ＭＳ Ｐゴシック" charset="0"/>
              </a:defRPr>
            </a:lvl6pPr>
            <a:lvl7pPr marL="2971800" indent="-228600" defTabSz="1279525" fontAlgn="base">
              <a:spcBef>
                <a:spcPct val="0"/>
              </a:spcBef>
              <a:spcAft>
                <a:spcPct val="0"/>
              </a:spcAft>
              <a:defRPr kumimoji="1" sz="2500">
                <a:solidFill>
                  <a:schemeClr val="tx1"/>
                </a:solidFill>
                <a:latin typeface="Calibri" charset="0"/>
                <a:ea typeface="ＭＳ Ｐゴシック" charset="0"/>
              </a:defRPr>
            </a:lvl7pPr>
            <a:lvl8pPr marL="3429000" indent="-228600" defTabSz="1279525" fontAlgn="base">
              <a:spcBef>
                <a:spcPct val="0"/>
              </a:spcBef>
              <a:spcAft>
                <a:spcPct val="0"/>
              </a:spcAft>
              <a:defRPr kumimoji="1" sz="2500">
                <a:solidFill>
                  <a:schemeClr val="tx1"/>
                </a:solidFill>
                <a:latin typeface="Calibri" charset="0"/>
                <a:ea typeface="ＭＳ Ｐゴシック" charset="0"/>
              </a:defRPr>
            </a:lvl8pPr>
            <a:lvl9pPr marL="3886200" indent="-228600" defTabSz="1279525" fontAlgn="base">
              <a:spcBef>
                <a:spcPct val="0"/>
              </a:spcBef>
              <a:spcAft>
                <a:spcPct val="0"/>
              </a:spcAft>
              <a:defRPr kumimoji="1" sz="2500">
                <a:solidFill>
                  <a:schemeClr val="tx1"/>
                </a:solidFill>
                <a:latin typeface="Calibri" charset="0"/>
                <a:ea typeface="ＭＳ Ｐゴシック" charset="0"/>
              </a:defRPr>
            </a:lvl9pPr>
          </a:lstStyle>
          <a:p>
            <a:pPr algn="ctr"/>
            <a:r>
              <a:rPr lang="ja-JP" altLang="en-US" sz="1292" b="1" dirty="0"/>
              <a:t>防災無線のイメージ</a:t>
            </a:r>
            <a:endParaRPr lang="en-US" altLang="ja-JP" sz="1292" b="1" dirty="0"/>
          </a:p>
        </p:txBody>
      </p:sp>
      <p:pic>
        <p:nvPicPr>
          <p:cNvPr id="10" name="図 9"/>
          <p:cNvPicPr>
            <a:picLocks noChangeAspect="1"/>
          </p:cNvPicPr>
          <p:nvPr/>
        </p:nvPicPr>
        <p:blipFill>
          <a:blip r:embed="rId4"/>
          <a:stretch>
            <a:fillRect/>
          </a:stretch>
        </p:blipFill>
        <p:spPr>
          <a:xfrm>
            <a:off x="4164037" y="4231689"/>
            <a:ext cx="2475101" cy="1871418"/>
          </a:xfrm>
          <a:prstGeom prst="rect">
            <a:avLst/>
          </a:prstGeom>
          <a:ln>
            <a:solidFill>
              <a:schemeClr val="tx1"/>
            </a:solidFill>
          </a:ln>
        </p:spPr>
      </p:pic>
      <p:sp>
        <p:nvSpPr>
          <p:cNvPr id="11" name="テキスト ボックス 10"/>
          <p:cNvSpPr txBox="1"/>
          <p:nvPr/>
        </p:nvSpPr>
        <p:spPr>
          <a:xfrm>
            <a:off x="26749" y="1769527"/>
            <a:ext cx="5856090" cy="490134"/>
          </a:xfrm>
          <a:prstGeom prst="rect">
            <a:avLst/>
          </a:prstGeom>
          <a:noFill/>
        </p:spPr>
        <p:txBody>
          <a:bodyPr wrap="none" rtlCol="0">
            <a:spAutoFit/>
          </a:bodyPr>
          <a:lstStyle/>
          <a:p>
            <a:r>
              <a:rPr kumimoji="1" lang="ja-JP" altLang="en-US" sz="2585" dirty="0">
                <a:latin typeface="Meiryo UI" panose="020B0604030504040204" pitchFamily="50" charset="-128"/>
                <a:ea typeface="Meiryo UI" panose="020B0604030504040204" pitchFamily="50" charset="-128"/>
                <a:cs typeface="Meiryo UI" panose="020B0604030504040204" pitchFamily="50" charset="-128"/>
              </a:rPr>
              <a:t>●テレビ・インターネットがなくても情報が入る</a:t>
            </a:r>
          </a:p>
        </p:txBody>
      </p:sp>
      <p:sp>
        <p:nvSpPr>
          <p:cNvPr id="12" name="テキスト ボックス 11"/>
          <p:cNvSpPr txBox="1"/>
          <p:nvPr/>
        </p:nvSpPr>
        <p:spPr>
          <a:xfrm>
            <a:off x="26749" y="2197561"/>
            <a:ext cx="6593472" cy="490134"/>
          </a:xfrm>
          <a:prstGeom prst="rect">
            <a:avLst/>
          </a:prstGeom>
          <a:noFill/>
        </p:spPr>
        <p:txBody>
          <a:bodyPr wrap="none" rtlCol="0">
            <a:spAutoFit/>
          </a:bodyPr>
          <a:lstStyle/>
          <a:p>
            <a:r>
              <a:rPr kumimoji="1" lang="ja-JP" altLang="en-US" sz="2585" dirty="0">
                <a:latin typeface="Meiryo UI" panose="020B0604030504040204" pitchFamily="50" charset="-128"/>
                <a:ea typeface="Meiryo UI" panose="020B0604030504040204" pitchFamily="50" charset="-128"/>
                <a:cs typeface="Meiryo UI" panose="020B0604030504040204" pitchFamily="50" charset="-128"/>
              </a:rPr>
              <a:t>●自分が災害に気が付いていなくても情報が入る</a:t>
            </a:r>
          </a:p>
        </p:txBody>
      </p:sp>
      <p:sp>
        <p:nvSpPr>
          <p:cNvPr id="13" name="テキスト ボックス 12"/>
          <p:cNvSpPr txBox="1"/>
          <p:nvPr/>
        </p:nvSpPr>
        <p:spPr>
          <a:xfrm>
            <a:off x="26749" y="1175390"/>
            <a:ext cx="941283" cy="546945"/>
          </a:xfrm>
          <a:prstGeom prst="rect">
            <a:avLst/>
          </a:prstGeom>
          <a:noFill/>
          <a:ln>
            <a:solidFill>
              <a:srgbClr val="FF0000"/>
            </a:solidFill>
          </a:ln>
        </p:spPr>
        <p:txBody>
          <a:bodyPr wrap="none" rtlCol="0">
            <a:spAutoFit/>
          </a:bodyPr>
          <a:lstStyle/>
          <a:p>
            <a:r>
              <a:rPr kumimoji="1" lang="ja-JP" altLang="en-US" sz="2954"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特徴</a:t>
            </a:r>
          </a:p>
        </p:txBody>
      </p:sp>
      <p:sp>
        <p:nvSpPr>
          <p:cNvPr id="14" name="テキスト ボックス 13"/>
          <p:cNvSpPr txBox="1"/>
          <p:nvPr/>
        </p:nvSpPr>
        <p:spPr>
          <a:xfrm>
            <a:off x="26749" y="3646478"/>
            <a:ext cx="941283" cy="546945"/>
          </a:xfrm>
          <a:prstGeom prst="rect">
            <a:avLst/>
          </a:prstGeom>
          <a:noFill/>
          <a:ln>
            <a:solidFill>
              <a:srgbClr val="0070C0"/>
            </a:solidFill>
          </a:ln>
        </p:spPr>
        <p:txBody>
          <a:bodyPr wrap="none" rtlCol="0">
            <a:spAutoFit/>
          </a:bodyPr>
          <a:lstStyle/>
          <a:p>
            <a:r>
              <a:rPr lang="ja-JP" altLang="en-US" sz="2954"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短所</a:t>
            </a:r>
            <a:endParaRPr kumimoji="1" lang="ja-JP" altLang="en-US" sz="2954" dirty="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p:cNvSpPr txBox="1"/>
          <p:nvPr/>
        </p:nvSpPr>
        <p:spPr>
          <a:xfrm>
            <a:off x="26749" y="2680533"/>
            <a:ext cx="8467383" cy="490134"/>
          </a:xfrm>
          <a:prstGeom prst="rect">
            <a:avLst/>
          </a:prstGeom>
          <a:noFill/>
        </p:spPr>
        <p:txBody>
          <a:bodyPr wrap="none" rtlCol="0">
            <a:spAutoFit/>
          </a:bodyPr>
          <a:lstStyle/>
          <a:p>
            <a:r>
              <a:rPr lang="ja-JP" altLang="en-US" sz="2585" dirty="0">
                <a:latin typeface="Meiryo UI" panose="020B0604030504040204" pitchFamily="50" charset="-128"/>
                <a:ea typeface="Meiryo UI" panose="020B0604030504040204" pitchFamily="50" charset="-128"/>
                <a:cs typeface="Meiryo UI" panose="020B0604030504040204" pitchFamily="50" charset="-128"/>
              </a:rPr>
              <a:t>●高齢者等の支援が必要な人の支援を行ってくれる場合もある</a:t>
            </a:r>
            <a:endParaRPr kumimoji="1" lang="ja-JP" altLang="en-US" sz="2585"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p:cNvSpPr txBox="1"/>
          <p:nvPr/>
        </p:nvSpPr>
        <p:spPr>
          <a:xfrm>
            <a:off x="0" y="4224584"/>
            <a:ext cx="3678702" cy="1285737"/>
          </a:xfrm>
          <a:prstGeom prst="rect">
            <a:avLst/>
          </a:prstGeom>
          <a:noFill/>
        </p:spPr>
        <p:txBody>
          <a:bodyPr wrap="square" rtlCol="0">
            <a:spAutoFit/>
          </a:bodyPr>
          <a:lstStyle/>
          <a:p>
            <a:pPr marL="331185" indent="-331185"/>
            <a:r>
              <a:rPr lang="ja-JP" altLang="en-US" sz="2585" dirty="0">
                <a:latin typeface="Meiryo UI" panose="020B0604030504040204" pitchFamily="50" charset="-128"/>
                <a:ea typeface="Meiryo UI" panose="020B0604030504040204" pitchFamily="50" charset="-128"/>
                <a:cs typeface="Meiryo UI" panose="020B0604030504040204" pitchFamily="50" charset="-128"/>
              </a:rPr>
              <a:t>●場所や天候によって放送の音が聞こえにくいことがある</a:t>
            </a:r>
            <a:endParaRPr kumimoji="1" lang="ja-JP" altLang="en-US" sz="2585"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p:cNvSpPr txBox="1"/>
          <p:nvPr/>
        </p:nvSpPr>
        <p:spPr>
          <a:xfrm>
            <a:off x="1084984" y="1232209"/>
            <a:ext cx="3557384" cy="433196"/>
          </a:xfrm>
          <a:prstGeom prst="rect">
            <a:avLst/>
          </a:prstGeom>
          <a:noFill/>
        </p:spPr>
        <p:txBody>
          <a:bodyPr wrap="none" rtlCol="0">
            <a:spAutoFit/>
          </a:bodyPr>
          <a:lstStyle/>
          <a:p>
            <a:r>
              <a:rPr kumimoji="1" lang="ja-JP" altLang="en-US" sz="2215" u="sng" dirty="0">
                <a:latin typeface="Meiryo UI" panose="020B0604030504040204" pitchFamily="50" charset="-128"/>
                <a:ea typeface="Meiryo UI" panose="020B0604030504040204" pitchFamily="50" charset="-128"/>
                <a:cs typeface="Meiryo UI" panose="020B0604030504040204" pitchFamily="50" charset="-128"/>
              </a:rPr>
              <a:t>受動的に情報を得られる手段</a:t>
            </a:r>
          </a:p>
        </p:txBody>
      </p:sp>
    </p:spTree>
    <p:extLst>
      <p:ext uri="{BB962C8B-B14F-4D97-AF65-F5344CB8AC3E}">
        <p14:creationId xmlns:p14="http://schemas.microsoft.com/office/powerpoint/2010/main" val="14524531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inVertical)">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60011"/>
            <a:ext cx="9144000" cy="814905"/>
          </a:xfrm>
          <a:prstGeom prst="rect">
            <a:avLst/>
          </a:prstGeom>
          <a:pattFill prst="wdUpDiag">
            <a:fgClr>
              <a:srgbClr val="CCFFF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rtlCol="0" anchor="ctr"/>
          <a:lstStyle/>
          <a:p>
            <a:pPr algn="ctr"/>
            <a:endParaRPr kumimoji="1" lang="ja-JP" altLang="en-US" sz="1662"/>
          </a:p>
        </p:txBody>
      </p:sp>
      <p:sp>
        <p:nvSpPr>
          <p:cNvPr id="5" name="正方形/長方形 4"/>
          <p:cNvSpPr/>
          <p:nvPr/>
        </p:nvSpPr>
        <p:spPr>
          <a:xfrm>
            <a:off x="1" y="1074916"/>
            <a:ext cx="9142470" cy="61567"/>
          </a:xfrm>
          <a:prstGeom prst="rect">
            <a:avLst/>
          </a:prstGeom>
          <a:solidFill>
            <a:srgbClr val="0071BC"/>
          </a:solid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anchor="ctr"/>
          <a:lstStyle/>
          <a:p>
            <a:pPr algn="ctr">
              <a:defRPr/>
            </a:pPr>
            <a:endParaRPr lang="ja-JP" altLang="en-US" sz="1662"/>
          </a:p>
        </p:txBody>
      </p:sp>
      <p:sp>
        <p:nvSpPr>
          <p:cNvPr id="6" name="テキスト ボックス 5"/>
          <p:cNvSpPr txBox="1"/>
          <p:nvPr/>
        </p:nvSpPr>
        <p:spPr>
          <a:xfrm>
            <a:off x="26749" y="307842"/>
            <a:ext cx="8392811" cy="774186"/>
          </a:xfrm>
          <a:prstGeom prst="rect">
            <a:avLst/>
          </a:prstGeom>
          <a:noFill/>
        </p:spPr>
        <p:txBody>
          <a:bodyPr wrap="square" rtlCol="0">
            <a:spAutoFit/>
          </a:bodyPr>
          <a:lstStyle/>
          <a:p>
            <a:r>
              <a:rPr lang="ja-JP" altLang="en-US" sz="4431" dirty="0">
                <a:solidFill>
                  <a:srgbClr val="0071BC"/>
                </a:solidFill>
                <a:latin typeface="HGPｺﾞｼｯｸE" panose="020B0900000000000000" pitchFamily="50" charset="-128"/>
                <a:ea typeface="HGPｺﾞｼｯｸE" panose="020B0900000000000000" pitchFamily="50" charset="-128"/>
              </a:rPr>
              <a:t>　プッシュ型配信</a:t>
            </a:r>
            <a:endParaRPr kumimoji="1" lang="en-US" altLang="ja-JP" sz="4431" dirty="0">
              <a:solidFill>
                <a:srgbClr val="0071BC"/>
              </a:solidFill>
              <a:latin typeface="HGPｺﾞｼｯｸE" panose="020B0900000000000000" pitchFamily="50" charset="-128"/>
              <a:ea typeface="HGPｺﾞｼｯｸE" panose="020B0900000000000000" pitchFamily="50" charset="-128"/>
            </a:endParaRPr>
          </a:p>
        </p:txBody>
      </p:sp>
      <p:sp>
        <p:nvSpPr>
          <p:cNvPr id="8" name="テキスト ボックス 46"/>
          <p:cNvSpPr txBox="1">
            <a:spLocks noChangeArrowheads="1"/>
          </p:cNvSpPr>
          <p:nvPr/>
        </p:nvSpPr>
        <p:spPr bwMode="auto">
          <a:xfrm>
            <a:off x="5417302" y="5988392"/>
            <a:ext cx="2749984"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500">
                <a:solidFill>
                  <a:schemeClr val="tx1"/>
                </a:solidFill>
                <a:latin typeface="Calibri" charset="0"/>
                <a:ea typeface="ＭＳ Ｐゴシック" charset="0"/>
                <a:cs typeface="ＭＳ Ｐゴシック" charset="0"/>
              </a:defRPr>
            </a:lvl1pPr>
            <a:lvl2pPr marL="742950" indent="-285750">
              <a:defRPr kumimoji="1" sz="2500">
                <a:solidFill>
                  <a:schemeClr val="tx1"/>
                </a:solidFill>
                <a:latin typeface="Calibri" charset="0"/>
                <a:ea typeface="ＭＳ Ｐゴシック" charset="0"/>
              </a:defRPr>
            </a:lvl2pPr>
            <a:lvl3pPr marL="1143000" indent="-228600">
              <a:defRPr kumimoji="1" sz="2500">
                <a:solidFill>
                  <a:schemeClr val="tx1"/>
                </a:solidFill>
                <a:latin typeface="Calibri" charset="0"/>
                <a:ea typeface="ＭＳ Ｐゴシック" charset="0"/>
              </a:defRPr>
            </a:lvl3pPr>
            <a:lvl4pPr marL="1600200" indent="-228600">
              <a:defRPr kumimoji="1" sz="2500">
                <a:solidFill>
                  <a:schemeClr val="tx1"/>
                </a:solidFill>
                <a:latin typeface="Calibri" charset="0"/>
                <a:ea typeface="ＭＳ Ｐゴシック" charset="0"/>
              </a:defRPr>
            </a:lvl4pPr>
            <a:lvl5pPr marL="2057400" indent="-228600">
              <a:defRPr kumimoji="1" sz="2500">
                <a:solidFill>
                  <a:schemeClr val="tx1"/>
                </a:solidFill>
                <a:latin typeface="Calibri" charset="0"/>
                <a:ea typeface="ＭＳ Ｐゴシック" charset="0"/>
              </a:defRPr>
            </a:lvl5pPr>
            <a:lvl6pPr marL="2514600" indent="-228600" defTabSz="1279525" fontAlgn="base">
              <a:spcBef>
                <a:spcPct val="0"/>
              </a:spcBef>
              <a:spcAft>
                <a:spcPct val="0"/>
              </a:spcAft>
              <a:defRPr kumimoji="1" sz="2500">
                <a:solidFill>
                  <a:schemeClr val="tx1"/>
                </a:solidFill>
                <a:latin typeface="Calibri" charset="0"/>
                <a:ea typeface="ＭＳ Ｐゴシック" charset="0"/>
              </a:defRPr>
            </a:lvl6pPr>
            <a:lvl7pPr marL="2971800" indent="-228600" defTabSz="1279525" fontAlgn="base">
              <a:spcBef>
                <a:spcPct val="0"/>
              </a:spcBef>
              <a:spcAft>
                <a:spcPct val="0"/>
              </a:spcAft>
              <a:defRPr kumimoji="1" sz="2500">
                <a:solidFill>
                  <a:schemeClr val="tx1"/>
                </a:solidFill>
                <a:latin typeface="Calibri" charset="0"/>
                <a:ea typeface="ＭＳ Ｐゴシック" charset="0"/>
              </a:defRPr>
            </a:lvl7pPr>
            <a:lvl8pPr marL="3429000" indent="-228600" defTabSz="1279525" fontAlgn="base">
              <a:spcBef>
                <a:spcPct val="0"/>
              </a:spcBef>
              <a:spcAft>
                <a:spcPct val="0"/>
              </a:spcAft>
              <a:defRPr kumimoji="1" sz="2500">
                <a:solidFill>
                  <a:schemeClr val="tx1"/>
                </a:solidFill>
                <a:latin typeface="Calibri" charset="0"/>
                <a:ea typeface="ＭＳ Ｐゴシック" charset="0"/>
              </a:defRPr>
            </a:lvl8pPr>
            <a:lvl9pPr marL="3886200" indent="-228600" defTabSz="1279525" fontAlgn="base">
              <a:spcBef>
                <a:spcPct val="0"/>
              </a:spcBef>
              <a:spcAft>
                <a:spcPct val="0"/>
              </a:spcAft>
              <a:defRPr kumimoji="1" sz="2500">
                <a:solidFill>
                  <a:schemeClr val="tx1"/>
                </a:solidFill>
                <a:latin typeface="Calibri" charset="0"/>
                <a:ea typeface="ＭＳ Ｐゴシック" charset="0"/>
              </a:defRPr>
            </a:lvl9pPr>
          </a:lstStyle>
          <a:p>
            <a:pPr algn="ctr"/>
            <a:r>
              <a:rPr lang="ja-JP" altLang="en-US" sz="1292" b="1" dirty="0"/>
              <a:t>プッシュ型配信受信画面のイメージ</a:t>
            </a:r>
            <a:endParaRPr lang="en-US" altLang="ja-JP" sz="1292" b="1" dirty="0"/>
          </a:p>
        </p:txBody>
      </p:sp>
      <p:sp>
        <p:nvSpPr>
          <p:cNvPr id="11" name="テキスト ボックス 10"/>
          <p:cNvSpPr txBox="1"/>
          <p:nvPr/>
        </p:nvSpPr>
        <p:spPr>
          <a:xfrm>
            <a:off x="26750" y="1769527"/>
            <a:ext cx="5128327" cy="490134"/>
          </a:xfrm>
          <a:prstGeom prst="rect">
            <a:avLst/>
          </a:prstGeom>
          <a:noFill/>
        </p:spPr>
        <p:txBody>
          <a:bodyPr wrap="none" rtlCol="0">
            <a:spAutoFit/>
          </a:bodyPr>
          <a:lstStyle/>
          <a:p>
            <a:r>
              <a:rPr kumimoji="1" lang="ja-JP" altLang="en-US" sz="2585" dirty="0">
                <a:latin typeface="Meiryo UI" panose="020B0604030504040204" pitchFamily="50" charset="-128"/>
                <a:ea typeface="Meiryo UI" panose="020B0604030504040204" pitchFamily="50" charset="-128"/>
                <a:cs typeface="Meiryo UI" panose="020B0604030504040204" pitchFamily="50" charset="-128"/>
              </a:rPr>
              <a:t>●特に登録しなくても情報が</a:t>
            </a:r>
            <a:r>
              <a:rPr lang="ja-JP" altLang="en-US" sz="2585" dirty="0">
                <a:latin typeface="Meiryo UI" panose="020B0604030504040204" pitchFamily="50" charset="-128"/>
                <a:ea typeface="Meiryo UI" panose="020B0604030504040204" pitchFamily="50" charset="-128"/>
                <a:cs typeface="Meiryo UI" panose="020B0604030504040204" pitchFamily="50" charset="-128"/>
              </a:rPr>
              <a:t>入ってくる</a:t>
            </a:r>
            <a:endParaRPr kumimoji="1" lang="ja-JP" altLang="en-US" sz="2585"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26749" y="2197562"/>
            <a:ext cx="5065756" cy="887935"/>
          </a:xfrm>
          <a:prstGeom prst="rect">
            <a:avLst/>
          </a:prstGeom>
          <a:noFill/>
        </p:spPr>
        <p:txBody>
          <a:bodyPr wrap="square" rtlCol="0">
            <a:spAutoFit/>
          </a:bodyPr>
          <a:lstStyle/>
          <a:p>
            <a:pPr marL="331185" indent="-331185"/>
            <a:r>
              <a:rPr lang="ja-JP" altLang="en-US" sz="2585" dirty="0">
                <a:latin typeface="Meiryo UI" panose="020B0604030504040204" pitchFamily="50" charset="-128"/>
                <a:ea typeface="Meiryo UI" panose="020B0604030504040204" pitchFamily="50" charset="-128"/>
                <a:cs typeface="Meiryo UI" panose="020B0604030504040204" pitchFamily="50" charset="-128"/>
              </a:rPr>
              <a:t>●近くの川が氾濫危険水位に達したこと、氾濫が発生したことが分かる</a:t>
            </a:r>
            <a:endParaRPr kumimoji="1" lang="ja-JP" altLang="en-US" sz="2585"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p:cNvSpPr txBox="1"/>
          <p:nvPr/>
        </p:nvSpPr>
        <p:spPr>
          <a:xfrm>
            <a:off x="26749" y="1175390"/>
            <a:ext cx="941283" cy="546945"/>
          </a:xfrm>
          <a:prstGeom prst="rect">
            <a:avLst/>
          </a:prstGeom>
          <a:noFill/>
          <a:ln>
            <a:solidFill>
              <a:srgbClr val="FF0000"/>
            </a:solidFill>
          </a:ln>
        </p:spPr>
        <p:txBody>
          <a:bodyPr wrap="none" rtlCol="0">
            <a:spAutoFit/>
          </a:bodyPr>
          <a:lstStyle/>
          <a:p>
            <a:r>
              <a:rPr kumimoji="1" lang="ja-JP" altLang="en-US" sz="2954"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特徴</a:t>
            </a:r>
          </a:p>
        </p:txBody>
      </p:sp>
      <p:sp>
        <p:nvSpPr>
          <p:cNvPr id="14" name="テキスト ボックス 13"/>
          <p:cNvSpPr txBox="1"/>
          <p:nvPr/>
        </p:nvSpPr>
        <p:spPr>
          <a:xfrm>
            <a:off x="26749" y="3646478"/>
            <a:ext cx="941283" cy="546945"/>
          </a:xfrm>
          <a:prstGeom prst="rect">
            <a:avLst/>
          </a:prstGeom>
          <a:noFill/>
          <a:ln>
            <a:solidFill>
              <a:srgbClr val="0070C0"/>
            </a:solidFill>
          </a:ln>
        </p:spPr>
        <p:txBody>
          <a:bodyPr wrap="none" rtlCol="0">
            <a:spAutoFit/>
          </a:bodyPr>
          <a:lstStyle/>
          <a:p>
            <a:r>
              <a:rPr lang="ja-JP" altLang="en-US" sz="2954"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短所</a:t>
            </a:r>
            <a:endParaRPr kumimoji="1" lang="ja-JP" altLang="en-US" sz="2954" dirty="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p:cNvSpPr txBox="1"/>
          <p:nvPr/>
        </p:nvSpPr>
        <p:spPr>
          <a:xfrm>
            <a:off x="0" y="4224584"/>
            <a:ext cx="5417301" cy="887935"/>
          </a:xfrm>
          <a:prstGeom prst="rect">
            <a:avLst/>
          </a:prstGeom>
          <a:noFill/>
        </p:spPr>
        <p:txBody>
          <a:bodyPr wrap="square" rtlCol="0">
            <a:spAutoFit/>
          </a:bodyPr>
          <a:lstStyle/>
          <a:p>
            <a:pPr marL="331185" indent="-331185"/>
            <a:r>
              <a:rPr lang="ja-JP" altLang="en-US" sz="2585" dirty="0">
                <a:latin typeface="Meiryo UI" panose="020B0604030504040204" pitchFamily="50" charset="-128"/>
                <a:ea typeface="Meiryo UI" panose="020B0604030504040204" pitchFamily="50" charset="-128"/>
                <a:cs typeface="Meiryo UI" panose="020B0604030504040204" pitchFamily="50" charset="-128"/>
              </a:rPr>
              <a:t>●携帯電話（スマホ、ガラゲー）が手元にある必要がある</a:t>
            </a:r>
            <a:endParaRPr kumimoji="1" lang="ja-JP" altLang="en-US" sz="2585"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p:cNvSpPr txBox="1"/>
          <p:nvPr/>
        </p:nvSpPr>
        <p:spPr>
          <a:xfrm>
            <a:off x="1084984" y="1232209"/>
            <a:ext cx="3557384" cy="433196"/>
          </a:xfrm>
          <a:prstGeom prst="rect">
            <a:avLst/>
          </a:prstGeom>
          <a:noFill/>
        </p:spPr>
        <p:txBody>
          <a:bodyPr wrap="none" rtlCol="0">
            <a:spAutoFit/>
          </a:bodyPr>
          <a:lstStyle/>
          <a:p>
            <a:r>
              <a:rPr kumimoji="1" lang="ja-JP" altLang="en-US" sz="2215" u="sng" dirty="0">
                <a:latin typeface="Meiryo UI" panose="020B0604030504040204" pitchFamily="50" charset="-128"/>
                <a:ea typeface="Meiryo UI" panose="020B0604030504040204" pitchFamily="50" charset="-128"/>
                <a:cs typeface="Meiryo UI" panose="020B0604030504040204" pitchFamily="50" charset="-128"/>
              </a:rPr>
              <a:t>受動的に情報を得られる手段</a:t>
            </a:r>
          </a:p>
        </p:txBody>
      </p:sp>
      <p:pic>
        <p:nvPicPr>
          <p:cNvPr id="15" name="図 14">
            <a:extLst>
              <a:ext uri="{FF2B5EF4-FFF2-40B4-BE49-F238E27FC236}">
                <a16:creationId xmlns:a16="http://schemas.microsoft.com/office/drawing/2014/main" id="{8462C34E-3B4A-4DD0-8F1E-DD78F0982582}"/>
              </a:ext>
            </a:extLst>
          </p:cNvPr>
          <p:cNvPicPr>
            <a:picLocks noChangeAspect="1"/>
          </p:cNvPicPr>
          <p:nvPr/>
        </p:nvPicPr>
        <p:blipFill>
          <a:blip r:embed="rId2"/>
          <a:stretch>
            <a:fillRect/>
          </a:stretch>
        </p:blipFill>
        <p:spPr>
          <a:xfrm>
            <a:off x="5610253" y="1352441"/>
            <a:ext cx="2364082" cy="4588071"/>
          </a:xfrm>
          <a:prstGeom prst="rect">
            <a:avLst/>
          </a:prstGeom>
        </p:spPr>
      </p:pic>
    </p:spTree>
    <p:extLst>
      <p:ext uri="{BB962C8B-B14F-4D97-AF65-F5344CB8AC3E}">
        <p14:creationId xmlns:p14="http://schemas.microsoft.com/office/powerpoint/2010/main" val="36545410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60011"/>
            <a:ext cx="9144000" cy="814905"/>
          </a:xfrm>
          <a:prstGeom prst="rect">
            <a:avLst/>
          </a:prstGeom>
          <a:pattFill prst="wdUpDiag">
            <a:fgClr>
              <a:srgbClr val="CCFFF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rtlCol="0" anchor="ctr"/>
          <a:lstStyle/>
          <a:p>
            <a:pPr algn="ctr"/>
            <a:endParaRPr kumimoji="1" lang="ja-JP" altLang="en-US" sz="1662"/>
          </a:p>
        </p:txBody>
      </p:sp>
      <p:sp>
        <p:nvSpPr>
          <p:cNvPr id="5" name="正方形/長方形 4"/>
          <p:cNvSpPr/>
          <p:nvPr/>
        </p:nvSpPr>
        <p:spPr>
          <a:xfrm>
            <a:off x="1" y="1074916"/>
            <a:ext cx="9142470" cy="61567"/>
          </a:xfrm>
          <a:prstGeom prst="rect">
            <a:avLst/>
          </a:prstGeom>
          <a:solidFill>
            <a:srgbClr val="0071BC"/>
          </a:solid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anchor="ctr"/>
          <a:lstStyle/>
          <a:p>
            <a:pPr algn="ctr">
              <a:defRPr/>
            </a:pPr>
            <a:endParaRPr lang="ja-JP" altLang="en-US" sz="1662"/>
          </a:p>
        </p:txBody>
      </p:sp>
      <p:sp>
        <p:nvSpPr>
          <p:cNvPr id="6" name="テキスト ボックス 5"/>
          <p:cNvSpPr txBox="1"/>
          <p:nvPr/>
        </p:nvSpPr>
        <p:spPr>
          <a:xfrm>
            <a:off x="26749" y="307842"/>
            <a:ext cx="8392811" cy="774186"/>
          </a:xfrm>
          <a:prstGeom prst="rect">
            <a:avLst/>
          </a:prstGeom>
          <a:noFill/>
        </p:spPr>
        <p:txBody>
          <a:bodyPr wrap="square" rtlCol="0">
            <a:spAutoFit/>
          </a:bodyPr>
          <a:lstStyle/>
          <a:p>
            <a:r>
              <a:rPr lang="ja-JP" altLang="en-US" sz="4431" dirty="0">
                <a:solidFill>
                  <a:srgbClr val="0071BC"/>
                </a:solidFill>
                <a:latin typeface="HGPｺﾞｼｯｸE" panose="020B0900000000000000" pitchFamily="50" charset="-128"/>
                <a:ea typeface="HGPｺﾞｼｯｸE" panose="020B0900000000000000" pitchFamily="50" charset="-128"/>
              </a:rPr>
              <a:t>　防災メール</a:t>
            </a:r>
            <a:endParaRPr kumimoji="1" lang="en-US" altLang="ja-JP" sz="4431" dirty="0">
              <a:solidFill>
                <a:srgbClr val="0071BC"/>
              </a:solidFill>
              <a:latin typeface="HGPｺﾞｼｯｸE" panose="020B0900000000000000" pitchFamily="50" charset="-128"/>
              <a:ea typeface="HGPｺﾞｼｯｸE" panose="020B0900000000000000" pitchFamily="50" charset="-128"/>
            </a:endParaRPr>
          </a:p>
        </p:txBody>
      </p:sp>
      <p:sp>
        <p:nvSpPr>
          <p:cNvPr id="8" name="テキスト ボックス 46"/>
          <p:cNvSpPr txBox="1">
            <a:spLocks noChangeArrowheads="1"/>
          </p:cNvSpPr>
          <p:nvPr/>
        </p:nvSpPr>
        <p:spPr bwMode="auto">
          <a:xfrm>
            <a:off x="4712678" y="5642024"/>
            <a:ext cx="2958093"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500">
                <a:solidFill>
                  <a:schemeClr val="tx1"/>
                </a:solidFill>
                <a:latin typeface="Calibri" charset="0"/>
                <a:ea typeface="ＭＳ Ｐゴシック" charset="0"/>
                <a:cs typeface="ＭＳ Ｐゴシック" charset="0"/>
              </a:defRPr>
            </a:lvl1pPr>
            <a:lvl2pPr marL="742950" indent="-285750">
              <a:defRPr kumimoji="1" sz="2500">
                <a:solidFill>
                  <a:schemeClr val="tx1"/>
                </a:solidFill>
                <a:latin typeface="Calibri" charset="0"/>
                <a:ea typeface="ＭＳ Ｐゴシック" charset="0"/>
              </a:defRPr>
            </a:lvl2pPr>
            <a:lvl3pPr marL="1143000" indent="-228600">
              <a:defRPr kumimoji="1" sz="2500">
                <a:solidFill>
                  <a:schemeClr val="tx1"/>
                </a:solidFill>
                <a:latin typeface="Calibri" charset="0"/>
                <a:ea typeface="ＭＳ Ｐゴシック" charset="0"/>
              </a:defRPr>
            </a:lvl3pPr>
            <a:lvl4pPr marL="1600200" indent="-228600">
              <a:defRPr kumimoji="1" sz="2500">
                <a:solidFill>
                  <a:schemeClr val="tx1"/>
                </a:solidFill>
                <a:latin typeface="Calibri" charset="0"/>
                <a:ea typeface="ＭＳ Ｐゴシック" charset="0"/>
              </a:defRPr>
            </a:lvl4pPr>
            <a:lvl5pPr marL="2057400" indent="-228600">
              <a:defRPr kumimoji="1" sz="2500">
                <a:solidFill>
                  <a:schemeClr val="tx1"/>
                </a:solidFill>
                <a:latin typeface="Calibri" charset="0"/>
                <a:ea typeface="ＭＳ Ｐゴシック" charset="0"/>
              </a:defRPr>
            </a:lvl5pPr>
            <a:lvl6pPr marL="2514600" indent="-228600" defTabSz="1279525" fontAlgn="base">
              <a:spcBef>
                <a:spcPct val="0"/>
              </a:spcBef>
              <a:spcAft>
                <a:spcPct val="0"/>
              </a:spcAft>
              <a:defRPr kumimoji="1" sz="2500">
                <a:solidFill>
                  <a:schemeClr val="tx1"/>
                </a:solidFill>
                <a:latin typeface="Calibri" charset="0"/>
                <a:ea typeface="ＭＳ Ｐゴシック" charset="0"/>
              </a:defRPr>
            </a:lvl6pPr>
            <a:lvl7pPr marL="2971800" indent="-228600" defTabSz="1279525" fontAlgn="base">
              <a:spcBef>
                <a:spcPct val="0"/>
              </a:spcBef>
              <a:spcAft>
                <a:spcPct val="0"/>
              </a:spcAft>
              <a:defRPr kumimoji="1" sz="2500">
                <a:solidFill>
                  <a:schemeClr val="tx1"/>
                </a:solidFill>
                <a:latin typeface="Calibri" charset="0"/>
                <a:ea typeface="ＭＳ Ｐゴシック" charset="0"/>
              </a:defRPr>
            </a:lvl7pPr>
            <a:lvl8pPr marL="3429000" indent="-228600" defTabSz="1279525" fontAlgn="base">
              <a:spcBef>
                <a:spcPct val="0"/>
              </a:spcBef>
              <a:spcAft>
                <a:spcPct val="0"/>
              </a:spcAft>
              <a:defRPr kumimoji="1" sz="2500">
                <a:solidFill>
                  <a:schemeClr val="tx1"/>
                </a:solidFill>
                <a:latin typeface="Calibri" charset="0"/>
                <a:ea typeface="ＭＳ Ｐゴシック" charset="0"/>
              </a:defRPr>
            </a:lvl8pPr>
            <a:lvl9pPr marL="3886200" indent="-228600" defTabSz="1279525" fontAlgn="base">
              <a:spcBef>
                <a:spcPct val="0"/>
              </a:spcBef>
              <a:spcAft>
                <a:spcPct val="0"/>
              </a:spcAft>
              <a:defRPr kumimoji="1" sz="2500">
                <a:solidFill>
                  <a:schemeClr val="tx1"/>
                </a:solidFill>
                <a:latin typeface="Calibri" charset="0"/>
                <a:ea typeface="ＭＳ Ｐゴシック" charset="0"/>
              </a:defRPr>
            </a:lvl9pPr>
          </a:lstStyle>
          <a:p>
            <a:pPr algn="ctr"/>
            <a:r>
              <a:rPr lang="ja-JP" altLang="en-US" sz="1292" b="1" dirty="0"/>
              <a:t>防災メールとプッシュ型配信の仕組み</a:t>
            </a:r>
            <a:endParaRPr lang="en-US" altLang="ja-JP" sz="1292" b="1" dirty="0"/>
          </a:p>
        </p:txBody>
      </p:sp>
      <p:sp>
        <p:nvSpPr>
          <p:cNvPr id="11" name="テキスト ボックス 10"/>
          <p:cNvSpPr txBox="1"/>
          <p:nvPr/>
        </p:nvSpPr>
        <p:spPr>
          <a:xfrm>
            <a:off x="26749" y="1769527"/>
            <a:ext cx="5447325" cy="490134"/>
          </a:xfrm>
          <a:prstGeom prst="rect">
            <a:avLst/>
          </a:prstGeom>
          <a:noFill/>
        </p:spPr>
        <p:txBody>
          <a:bodyPr wrap="none" rtlCol="0">
            <a:spAutoFit/>
          </a:bodyPr>
          <a:lstStyle/>
          <a:p>
            <a:r>
              <a:rPr kumimoji="1" lang="ja-JP" altLang="en-US" sz="2585" dirty="0">
                <a:latin typeface="Meiryo UI" panose="020B0604030504040204" pitchFamily="50" charset="-128"/>
                <a:ea typeface="Meiryo UI" panose="020B0604030504040204" pitchFamily="50" charset="-128"/>
                <a:cs typeface="Meiryo UI" panose="020B0604030504040204" pitchFamily="50" charset="-128"/>
              </a:rPr>
              <a:t>●登録すれば自動的に情報が入ってくる</a:t>
            </a:r>
          </a:p>
        </p:txBody>
      </p:sp>
      <p:sp>
        <p:nvSpPr>
          <p:cNvPr id="12" name="テキスト ボックス 11"/>
          <p:cNvSpPr txBox="1"/>
          <p:nvPr/>
        </p:nvSpPr>
        <p:spPr>
          <a:xfrm>
            <a:off x="26749" y="2197562"/>
            <a:ext cx="8906236" cy="887935"/>
          </a:xfrm>
          <a:prstGeom prst="rect">
            <a:avLst/>
          </a:prstGeom>
          <a:noFill/>
        </p:spPr>
        <p:txBody>
          <a:bodyPr wrap="square" rtlCol="0">
            <a:spAutoFit/>
          </a:bodyPr>
          <a:lstStyle/>
          <a:p>
            <a:pPr marL="331185" indent="-331185"/>
            <a:r>
              <a:rPr lang="ja-JP" altLang="en-US" sz="2585" dirty="0">
                <a:latin typeface="Meiryo UI" panose="020B0604030504040204" pitchFamily="50" charset="-128"/>
                <a:ea typeface="Meiryo UI" panose="020B0604030504040204" pitchFamily="50" charset="-128"/>
                <a:cs typeface="Meiryo UI" panose="020B0604030504040204" pitchFamily="50" charset="-128"/>
              </a:rPr>
              <a:t>●自治体が行っているサービスなので地域の気象情報、災害情報、避難情報など重要な情報が配信される。</a:t>
            </a:r>
            <a:endParaRPr kumimoji="1" lang="ja-JP" altLang="en-US" sz="2585"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p:cNvSpPr txBox="1"/>
          <p:nvPr/>
        </p:nvSpPr>
        <p:spPr>
          <a:xfrm>
            <a:off x="26749" y="1175390"/>
            <a:ext cx="941283" cy="546945"/>
          </a:xfrm>
          <a:prstGeom prst="rect">
            <a:avLst/>
          </a:prstGeom>
          <a:noFill/>
          <a:ln>
            <a:solidFill>
              <a:srgbClr val="FF0000"/>
            </a:solidFill>
          </a:ln>
        </p:spPr>
        <p:txBody>
          <a:bodyPr wrap="none" rtlCol="0">
            <a:spAutoFit/>
          </a:bodyPr>
          <a:lstStyle/>
          <a:p>
            <a:r>
              <a:rPr kumimoji="1" lang="ja-JP" altLang="en-US" sz="2954"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特徴</a:t>
            </a:r>
          </a:p>
        </p:txBody>
      </p:sp>
      <p:sp>
        <p:nvSpPr>
          <p:cNvPr id="14" name="テキスト ボックス 13"/>
          <p:cNvSpPr txBox="1"/>
          <p:nvPr/>
        </p:nvSpPr>
        <p:spPr>
          <a:xfrm>
            <a:off x="26749" y="3480029"/>
            <a:ext cx="941283" cy="546945"/>
          </a:xfrm>
          <a:prstGeom prst="rect">
            <a:avLst/>
          </a:prstGeom>
          <a:noFill/>
          <a:ln>
            <a:solidFill>
              <a:srgbClr val="0070C0"/>
            </a:solidFill>
          </a:ln>
        </p:spPr>
        <p:txBody>
          <a:bodyPr wrap="none" rtlCol="0">
            <a:spAutoFit/>
          </a:bodyPr>
          <a:lstStyle/>
          <a:p>
            <a:r>
              <a:rPr lang="ja-JP" altLang="en-US" sz="2954"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短所</a:t>
            </a:r>
            <a:endParaRPr kumimoji="1" lang="ja-JP" altLang="en-US" sz="2954" dirty="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p:cNvSpPr txBox="1"/>
          <p:nvPr/>
        </p:nvSpPr>
        <p:spPr>
          <a:xfrm>
            <a:off x="26749" y="4019821"/>
            <a:ext cx="3678702" cy="2876941"/>
          </a:xfrm>
          <a:prstGeom prst="rect">
            <a:avLst/>
          </a:prstGeom>
          <a:noFill/>
        </p:spPr>
        <p:txBody>
          <a:bodyPr wrap="square" rtlCol="0">
            <a:spAutoFit/>
          </a:bodyPr>
          <a:lstStyle/>
          <a:p>
            <a:pPr marL="331185" indent="-331185"/>
            <a:r>
              <a:rPr lang="ja-JP" altLang="en-US" sz="2585" dirty="0">
                <a:latin typeface="Meiryo UI" panose="020B0604030504040204" pitchFamily="50" charset="-128"/>
                <a:ea typeface="Meiryo UI" panose="020B0604030504040204" pitchFamily="50" charset="-128"/>
                <a:cs typeface="Meiryo UI" panose="020B0604030504040204" pitchFamily="50" charset="-128"/>
              </a:rPr>
              <a:t>●あらかじめ登録が必要</a:t>
            </a:r>
            <a:endParaRPr lang="en-US" altLang="ja-JP" sz="2585" dirty="0">
              <a:latin typeface="Meiryo UI" panose="020B0604030504040204" pitchFamily="50" charset="-128"/>
              <a:ea typeface="Meiryo UI" panose="020B0604030504040204" pitchFamily="50" charset="-128"/>
              <a:cs typeface="Meiryo UI" panose="020B0604030504040204" pitchFamily="50" charset="-128"/>
            </a:endParaRPr>
          </a:p>
          <a:p>
            <a:pPr marL="331185" indent="-331185"/>
            <a:r>
              <a:rPr kumimoji="1" lang="ja-JP" altLang="en-US" sz="2585" dirty="0">
                <a:latin typeface="Meiryo UI" panose="020B0604030504040204" pitchFamily="50" charset="-128"/>
                <a:ea typeface="Meiryo UI" panose="020B0604030504040204" pitchFamily="50" charset="-128"/>
                <a:cs typeface="Meiryo UI" panose="020B0604030504040204" pitchFamily="50" charset="-128"/>
              </a:rPr>
              <a:t>●サービス自体行っていない自治体もある</a:t>
            </a:r>
            <a:endParaRPr kumimoji="1" lang="en-US" altLang="ja-JP" sz="2585" dirty="0">
              <a:latin typeface="Meiryo UI" panose="020B0604030504040204" pitchFamily="50" charset="-128"/>
              <a:ea typeface="Meiryo UI" panose="020B0604030504040204" pitchFamily="50" charset="-128"/>
              <a:cs typeface="Meiryo UI" panose="020B0604030504040204" pitchFamily="50" charset="-128"/>
            </a:endParaRPr>
          </a:p>
          <a:p>
            <a:pPr marL="331185" indent="-331185"/>
            <a:r>
              <a:rPr lang="ja-JP" altLang="en-US" sz="2585" dirty="0">
                <a:latin typeface="Meiryo UI" panose="020B0604030504040204" pitchFamily="50" charset="-128"/>
                <a:ea typeface="Meiryo UI" panose="020B0604030504040204" pitchFamily="50" charset="-128"/>
                <a:cs typeface="Meiryo UI" panose="020B0604030504040204" pitchFamily="50" charset="-128"/>
              </a:rPr>
              <a:t>●携帯電話（スマホ、ガラゲー）やパソコンが手元にある必要がある</a:t>
            </a:r>
          </a:p>
          <a:p>
            <a:pPr marL="331185" indent="-331185"/>
            <a:endParaRPr kumimoji="1" lang="ja-JP" altLang="en-US" sz="2585"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p:cNvSpPr txBox="1"/>
          <p:nvPr/>
        </p:nvSpPr>
        <p:spPr>
          <a:xfrm>
            <a:off x="1084984" y="1232209"/>
            <a:ext cx="3557384" cy="433196"/>
          </a:xfrm>
          <a:prstGeom prst="rect">
            <a:avLst/>
          </a:prstGeom>
          <a:noFill/>
        </p:spPr>
        <p:txBody>
          <a:bodyPr wrap="none" rtlCol="0">
            <a:spAutoFit/>
          </a:bodyPr>
          <a:lstStyle/>
          <a:p>
            <a:r>
              <a:rPr kumimoji="1" lang="ja-JP" altLang="en-US" sz="2215" u="sng" dirty="0">
                <a:latin typeface="Meiryo UI" panose="020B0604030504040204" pitchFamily="50" charset="-128"/>
                <a:ea typeface="Meiryo UI" panose="020B0604030504040204" pitchFamily="50" charset="-128"/>
                <a:cs typeface="Meiryo UI" panose="020B0604030504040204" pitchFamily="50" charset="-128"/>
              </a:rPr>
              <a:t>受動的に情報を得られる手段</a:t>
            </a:r>
          </a:p>
        </p:txBody>
      </p:sp>
      <p:pic>
        <p:nvPicPr>
          <p:cNvPr id="2" name="図 1"/>
          <p:cNvPicPr>
            <a:picLocks noChangeAspect="1"/>
          </p:cNvPicPr>
          <p:nvPr/>
        </p:nvPicPr>
        <p:blipFill>
          <a:blip r:embed="rId2"/>
          <a:stretch>
            <a:fillRect/>
          </a:stretch>
        </p:blipFill>
        <p:spPr>
          <a:xfrm>
            <a:off x="3669036" y="3313577"/>
            <a:ext cx="5217071" cy="2328447"/>
          </a:xfrm>
          <a:prstGeom prst="rect">
            <a:avLst/>
          </a:prstGeom>
        </p:spPr>
      </p:pic>
    </p:spTree>
    <p:extLst>
      <p:ext uri="{BB962C8B-B14F-4D97-AF65-F5344CB8AC3E}">
        <p14:creationId xmlns:p14="http://schemas.microsoft.com/office/powerpoint/2010/main" val="37528183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60011"/>
            <a:ext cx="9144000" cy="814905"/>
          </a:xfrm>
          <a:prstGeom prst="rect">
            <a:avLst/>
          </a:prstGeom>
          <a:pattFill prst="wdUpDiag">
            <a:fgClr>
              <a:srgbClr val="CCFFF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rtlCol="0" anchor="ctr"/>
          <a:lstStyle/>
          <a:p>
            <a:pPr algn="ctr"/>
            <a:endParaRPr kumimoji="1" lang="ja-JP" altLang="en-US" sz="1662"/>
          </a:p>
        </p:txBody>
      </p:sp>
      <p:sp>
        <p:nvSpPr>
          <p:cNvPr id="5" name="正方形/長方形 4"/>
          <p:cNvSpPr/>
          <p:nvPr/>
        </p:nvSpPr>
        <p:spPr>
          <a:xfrm>
            <a:off x="1" y="1074916"/>
            <a:ext cx="9142470" cy="61567"/>
          </a:xfrm>
          <a:prstGeom prst="rect">
            <a:avLst/>
          </a:prstGeom>
          <a:solidFill>
            <a:srgbClr val="0071BC"/>
          </a:solidFill>
          <a:ln>
            <a:noFill/>
          </a:ln>
        </p:spPr>
        <p:style>
          <a:lnRef idx="2">
            <a:schemeClr val="accent1">
              <a:shade val="50000"/>
            </a:schemeClr>
          </a:lnRef>
          <a:fillRef idx="1">
            <a:schemeClr val="accent1"/>
          </a:fillRef>
          <a:effectRef idx="0">
            <a:schemeClr val="accent1"/>
          </a:effectRef>
          <a:fontRef idx="minor">
            <a:schemeClr val="lt1"/>
          </a:fontRef>
        </p:style>
        <p:txBody>
          <a:bodyPr lIns="77510" tIns="38755" rIns="77510" bIns="38755" anchor="ctr"/>
          <a:lstStyle/>
          <a:p>
            <a:pPr algn="ctr">
              <a:defRPr/>
            </a:pPr>
            <a:endParaRPr lang="ja-JP" altLang="en-US" sz="1662"/>
          </a:p>
        </p:txBody>
      </p:sp>
      <p:sp>
        <p:nvSpPr>
          <p:cNvPr id="6" name="テキスト ボックス 5"/>
          <p:cNvSpPr txBox="1"/>
          <p:nvPr/>
        </p:nvSpPr>
        <p:spPr>
          <a:xfrm>
            <a:off x="26749" y="307842"/>
            <a:ext cx="8392811" cy="774186"/>
          </a:xfrm>
          <a:prstGeom prst="rect">
            <a:avLst/>
          </a:prstGeom>
          <a:noFill/>
        </p:spPr>
        <p:txBody>
          <a:bodyPr wrap="square" rtlCol="0">
            <a:spAutoFit/>
          </a:bodyPr>
          <a:lstStyle/>
          <a:p>
            <a:r>
              <a:rPr lang="ja-JP" altLang="en-US" sz="4431" dirty="0">
                <a:solidFill>
                  <a:srgbClr val="0071BC"/>
                </a:solidFill>
                <a:latin typeface="HGPｺﾞｼｯｸE" panose="020B0900000000000000" pitchFamily="50" charset="-128"/>
                <a:ea typeface="HGPｺﾞｼｯｸE" panose="020B0900000000000000" pitchFamily="50" charset="-128"/>
              </a:rPr>
              <a:t>　</a:t>
            </a:r>
            <a:r>
              <a:rPr lang="ja-JP" altLang="en-US" sz="4431" dirty="0" err="1">
                <a:solidFill>
                  <a:srgbClr val="0071BC"/>
                </a:solidFill>
                <a:latin typeface="HGPｺﾞｼｯｸE" panose="020B0900000000000000" pitchFamily="50" charset="-128"/>
                <a:ea typeface="HGPｺﾞｼｯｸE" panose="020B0900000000000000" pitchFamily="50" charset="-128"/>
              </a:rPr>
              <a:t>ｄ</a:t>
            </a:r>
            <a:r>
              <a:rPr lang="ja-JP" altLang="en-US" sz="4431" dirty="0">
                <a:solidFill>
                  <a:srgbClr val="0071BC"/>
                </a:solidFill>
                <a:latin typeface="HGPｺﾞｼｯｸE" panose="020B0900000000000000" pitchFamily="50" charset="-128"/>
                <a:ea typeface="HGPｺﾞｼｯｸE" panose="020B0900000000000000" pitchFamily="50" charset="-128"/>
              </a:rPr>
              <a:t>ボタン</a:t>
            </a:r>
            <a:endParaRPr kumimoji="1" lang="en-US" altLang="ja-JP" sz="4431" dirty="0">
              <a:solidFill>
                <a:srgbClr val="0071BC"/>
              </a:solidFill>
              <a:latin typeface="HGPｺﾞｼｯｸE" panose="020B0900000000000000" pitchFamily="50" charset="-128"/>
              <a:ea typeface="HGPｺﾞｼｯｸE" panose="020B0900000000000000" pitchFamily="50" charset="-128"/>
            </a:endParaRPr>
          </a:p>
        </p:txBody>
      </p:sp>
      <p:sp>
        <p:nvSpPr>
          <p:cNvPr id="11" name="テキスト ボックス 10"/>
          <p:cNvSpPr txBox="1"/>
          <p:nvPr/>
        </p:nvSpPr>
        <p:spPr>
          <a:xfrm>
            <a:off x="26749" y="1769527"/>
            <a:ext cx="8735084" cy="490134"/>
          </a:xfrm>
          <a:prstGeom prst="rect">
            <a:avLst/>
          </a:prstGeom>
          <a:noFill/>
        </p:spPr>
        <p:txBody>
          <a:bodyPr wrap="none" rtlCol="0">
            <a:spAutoFit/>
          </a:bodyPr>
          <a:lstStyle/>
          <a:p>
            <a:r>
              <a:rPr kumimoji="1" lang="ja-JP" altLang="en-US" sz="2585" dirty="0">
                <a:latin typeface="Meiryo UI" panose="020B0604030504040204" pitchFamily="50" charset="-128"/>
                <a:ea typeface="Meiryo UI" panose="020B0604030504040204" pitchFamily="50" charset="-128"/>
                <a:cs typeface="Meiryo UI" panose="020B0604030504040204" pitchFamily="50" charset="-128"/>
              </a:rPr>
              <a:t>●インターネットがなくてもテレビで気象情報や災害情報を見られる</a:t>
            </a:r>
          </a:p>
        </p:txBody>
      </p:sp>
      <p:sp>
        <p:nvSpPr>
          <p:cNvPr id="12" name="テキスト ボックス 11"/>
          <p:cNvSpPr txBox="1"/>
          <p:nvPr/>
        </p:nvSpPr>
        <p:spPr>
          <a:xfrm>
            <a:off x="26749" y="2197561"/>
            <a:ext cx="5825634" cy="490134"/>
          </a:xfrm>
          <a:prstGeom prst="rect">
            <a:avLst/>
          </a:prstGeom>
          <a:noFill/>
        </p:spPr>
        <p:txBody>
          <a:bodyPr wrap="none" rtlCol="0">
            <a:spAutoFit/>
          </a:bodyPr>
          <a:lstStyle/>
          <a:p>
            <a:r>
              <a:rPr kumimoji="1" lang="ja-JP" altLang="en-US" sz="2585" dirty="0">
                <a:latin typeface="Meiryo UI" panose="020B0604030504040204" pitchFamily="50" charset="-128"/>
                <a:ea typeface="Meiryo UI" panose="020B0604030504040204" pitchFamily="50" charset="-128"/>
                <a:cs typeface="Meiryo UI" panose="020B0604030504040204" pitchFamily="50" charset="-128"/>
              </a:rPr>
              <a:t>●避難情報や避難所</a:t>
            </a:r>
            <a:r>
              <a:rPr lang="ja-JP" altLang="en-US" sz="2585" dirty="0">
                <a:latin typeface="Meiryo UI" panose="020B0604030504040204" pitchFamily="50" charset="-128"/>
                <a:ea typeface="Meiryo UI" panose="020B0604030504040204" pitchFamily="50" charset="-128"/>
                <a:cs typeface="Meiryo UI" panose="020B0604030504040204" pitchFamily="50" charset="-128"/>
              </a:rPr>
              <a:t>開設</a:t>
            </a:r>
            <a:r>
              <a:rPr kumimoji="1" lang="ja-JP" altLang="en-US" sz="2585" dirty="0">
                <a:latin typeface="Meiryo UI" panose="020B0604030504040204" pitchFamily="50" charset="-128"/>
                <a:ea typeface="Meiryo UI" panose="020B0604030504040204" pitchFamily="50" charset="-128"/>
                <a:cs typeface="Meiryo UI" panose="020B0604030504040204" pitchFamily="50" charset="-128"/>
              </a:rPr>
              <a:t>状況が見られる</a:t>
            </a:r>
          </a:p>
        </p:txBody>
      </p:sp>
      <p:sp>
        <p:nvSpPr>
          <p:cNvPr id="13" name="テキスト ボックス 12"/>
          <p:cNvSpPr txBox="1"/>
          <p:nvPr/>
        </p:nvSpPr>
        <p:spPr>
          <a:xfrm>
            <a:off x="26749" y="1175390"/>
            <a:ext cx="941283" cy="546945"/>
          </a:xfrm>
          <a:prstGeom prst="rect">
            <a:avLst/>
          </a:prstGeom>
          <a:noFill/>
          <a:ln>
            <a:solidFill>
              <a:srgbClr val="FF0000"/>
            </a:solidFill>
          </a:ln>
        </p:spPr>
        <p:txBody>
          <a:bodyPr wrap="none" rtlCol="0">
            <a:spAutoFit/>
          </a:bodyPr>
          <a:lstStyle/>
          <a:p>
            <a:r>
              <a:rPr kumimoji="1" lang="ja-JP" altLang="en-US" sz="2954"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特徴</a:t>
            </a:r>
          </a:p>
        </p:txBody>
      </p:sp>
      <p:sp>
        <p:nvSpPr>
          <p:cNvPr id="14" name="テキスト ボックス 13"/>
          <p:cNvSpPr txBox="1"/>
          <p:nvPr/>
        </p:nvSpPr>
        <p:spPr>
          <a:xfrm>
            <a:off x="26749" y="3646478"/>
            <a:ext cx="941283" cy="546945"/>
          </a:xfrm>
          <a:prstGeom prst="rect">
            <a:avLst/>
          </a:prstGeom>
          <a:noFill/>
          <a:ln>
            <a:solidFill>
              <a:srgbClr val="0070C0"/>
            </a:solidFill>
          </a:ln>
        </p:spPr>
        <p:txBody>
          <a:bodyPr wrap="none" rtlCol="0">
            <a:spAutoFit/>
          </a:bodyPr>
          <a:lstStyle/>
          <a:p>
            <a:r>
              <a:rPr lang="ja-JP" altLang="en-US" sz="2954"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短所</a:t>
            </a:r>
            <a:endParaRPr kumimoji="1" lang="ja-JP" altLang="en-US" sz="2954" dirty="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p:cNvSpPr txBox="1"/>
          <p:nvPr/>
        </p:nvSpPr>
        <p:spPr>
          <a:xfrm>
            <a:off x="0" y="4224584"/>
            <a:ext cx="3678702" cy="887935"/>
          </a:xfrm>
          <a:prstGeom prst="rect">
            <a:avLst/>
          </a:prstGeom>
          <a:noFill/>
        </p:spPr>
        <p:txBody>
          <a:bodyPr wrap="square" rtlCol="0">
            <a:spAutoFit/>
          </a:bodyPr>
          <a:lstStyle/>
          <a:p>
            <a:pPr marL="331185" indent="-331185"/>
            <a:r>
              <a:rPr lang="ja-JP" altLang="en-US" sz="2585" dirty="0">
                <a:latin typeface="Meiryo UI" panose="020B0604030504040204" pitchFamily="50" charset="-128"/>
                <a:ea typeface="Meiryo UI" panose="020B0604030504040204" pitchFamily="50" charset="-128"/>
                <a:cs typeface="Meiryo UI" panose="020B0604030504040204" pitchFamily="50" charset="-128"/>
              </a:rPr>
              <a:t>●地デジテレビが無いと見られない</a:t>
            </a:r>
            <a:endParaRPr kumimoji="1" lang="ja-JP" altLang="en-US" sz="2585"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p:cNvSpPr txBox="1"/>
          <p:nvPr/>
        </p:nvSpPr>
        <p:spPr>
          <a:xfrm>
            <a:off x="1084984" y="1232209"/>
            <a:ext cx="3696846" cy="433196"/>
          </a:xfrm>
          <a:prstGeom prst="rect">
            <a:avLst/>
          </a:prstGeom>
          <a:noFill/>
        </p:spPr>
        <p:txBody>
          <a:bodyPr wrap="none" rtlCol="0">
            <a:spAutoFit/>
          </a:bodyPr>
          <a:lstStyle/>
          <a:p>
            <a:r>
              <a:rPr lang="ja-JP" altLang="en-US" sz="2215" u="sng" dirty="0">
                <a:latin typeface="Meiryo UI" panose="020B0604030504040204" pitchFamily="50" charset="-128"/>
                <a:ea typeface="Meiryo UI" panose="020B0604030504040204" pitchFamily="50" charset="-128"/>
                <a:cs typeface="Meiryo UI" panose="020B0604030504040204" pitchFamily="50" charset="-128"/>
              </a:rPr>
              <a:t>自分から情報を集めに行く手段</a:t>
            </a:r>
            <a:endParaRPr kumimoji="1" lang="ja-JP" altLang="en-US" sz="2215" u="sng"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3" name="図 2"/>
          <p:cNvPicPr>
            <a:picLocks noChangeAspect="1"/>
          </p:cNvPicPr>
          <p:nvPr/>
        </p:nvPicPr>
        <p:blipFill>
          <a:blip r:embed="rId2"/>
          <a:stretch>
            <a:fillRect/>
          </a:stretch>
        </p:blipFill>
        <p:spPr>
          <a:xfrm>
            <a:off x="4096306" y="3429000"/>
            <a:ext cx="4725649" cy="2649897"/>
          </a:xfrm>
          <a:prstGeom prst="rect">
            <a:avLst/>
          </a:prstGeom>
        </p:spPr>
      </p:pic>
      <p:sp>
        <p:nvSpPr>
          <p:cNvPr id="18" name="テキスト ボックス 46"/>
          <p:cNvSpPr txBox="1">
            <a:spLocks noChangeArrowheads="1"/>
          </p:cNvSpPr>
          <p:nvPr/>
        </p:nvSpPr>
        <p:spPr bwMode="auto">
          <a:xfrm>
            <a:off x="5073462" y="6132963"/>
            <a:ext cx="277133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500">
                <a:solidFill>
                  <a:schemeClr val="tx1"/>
                </a:solidFill>
                <a:latin typeface="Calibri" charset="0"/>
                <a:ea typeface="ＭＳ Ｐゴシック" charset="0"/>
                <a:cs typeface="ＭＳ Ｐゴシック" charset="0"/>
              </a:defRPr>
            </a:lvl1pPr>
            <a:lvl2pPr marL="742950" indent="-285750">
              <a:defRPr kumimoji="1" sz="2500">
                <a:solidFill>
                  <a:schemeClr val="tx1"/>
                </a:solidFill>
                <a:latin typeface="Calibri" charset="0"/>
                <a:ea typeface="ＭＳ Ｐゴシック" charset="0"/>
              </a:defRPr>
            </a:lvl2pPr>
            <a:lvl3pPr marL="1143000" indent="-228600">
              <a:defRPr kumimoji="1" sz="2500">
                <a:solidFill>
                  <a:schemeClr val="tx1"/>
                </a:solidFill>
                <a:latin typeface="Calibri" charset="0"/>
                <a:ea typeface="ＭＳ Ｐゴシック" charset="0"/>
              </a:defRPr>
            </a:lvl3pPr>
            <a:lvl4pPr marL="1600200" indent="-228600">
              <a:defRPr kumimoji="1" sz="2500">
                <a:solidFill>
                  <a:schemeClr val="tx1"/>
                </a:solidFill>
                <a:latin typeface="Calibri" charset="0"/>
                <a:ea typeface="ＭＳ Ｐゴシック" charset="0"/>
              </a:defRPr>
            </a:lvl4pPr>
            <a:lvl5pPr marL="2057400" indent="-228600">
              <a:defRPr kumimoji="1" sz="2500">
                <a:solidFill>
                  <a:schemeClr val="tx1"/>
                </a:solidFill>
                <a:latin typeface="Calibri" charset="0"/>
                <a:ea typeface="ＭＳ Ｐゴシック" charset="0"/>
              </a:defRPr>
            </a:lvl5pPr>
            <a:lvl6pPr marL="2514600" indent="-228600" defTabSz="1279525" fontAlgn="base">
              <a:spcBef>
                <a:spcPct val="0"/>
              </a:spcBef>
              <a:spcAft>
                <a:spcPct val="0"/>
              </a:spcAft>
              <a:defRPr kumimoji="1" sz="2500">
                <a:solidFill>
                  <a:schemeClr val="tx1"/>
                </a:solidFill>
                <a:latin typeface="Calibri" charset="0"/>
                <a:ea typeface="ＭＳ Ｐゴシック" charset="0"/>
              </a:defRPr>
            </a:lvl6pPr>
            <a:lvl7pPr marL="2971800" indent="-228600" defTabSz="1279525" fontAlgn="base">
              <a:spcBef>
                <a:spcPct val="0"/>
              </a:spcBef>
              <a:spcAft>
                <a:spcPct val="0"/>
              </a:spcAft>
              <a:defRPr kumimoji="1" sz="2500">
                <a:solidFill>
                  <a:schemeClr val="tx1"/>
                </a:solidFill>
                <a:latin typeface="Calibri" charset="0"/>
                <a:ea typeface="ＭＳ Ｐゴシック" charset="0"/>
              </a:defRPr>
            </a:lvl7pPr>
            <a:lvl8pPr marL="3429000" indent="-228600" defTabSz="1279525" fontAlgn="base">
              <a:spcBef>
                <a:spcPct val="0"/>
              </a:spcBef>
              <a:spcAft>
                <a:spcPct val="0"/>
              </a:spcAft>
              <a:defRPr kumimoji="1" sz="2500">
                <a:solidFill>
                  <a:schemeClr val="tx1"/>
                </a:solidFill>
                <a:latin typeface="Calibri" charset="0"/>
                <a:ea typeface="ＭＳ Ｐゴシック" charset="0"/>
              </a:defRPr>
            </a:lvl8pPr>
            <a:lvl9pPr marL="3886200" indent="-228600" defTabSz="1279525" fontAlgn="base">
              <a:spcBef>
                <a:spcPct val="0"/>
              </a:spcBef>
              <a:spcAft>
                <a:spcPct val="0"/>
              </a:spcAft>
              <a:defRPr kumimoji="1" sz="2500">
                <a:solidFill>
                  <a:schemeClr val="tx1"/>
                </a:solidFill>
                <a:latin typeface="Calibri" charset="0"/>
                <a:ea typeface="ＭＳ Ｐゴシック" charset="0"/>
              </a:defRPr>
            </a:lvl9pPr>
          </a:lstStyle>
          <a:p>
            <a:pPr algn="ctr"/>
            <a:r>
              <a:rPr lang="ja-JP" altLang="en-US" sz="1292" b="1" dirty="0" err="1"/>
              <a:t>ｄ</a:t>
            </a:r>
            <a:r>
              <a:rPr lang="ja-JP" altLang="en-US" sz="1292" b="1" dirty="0"/>
              <a:t>ボタン防災情報画面のイメージ</a:t>
            </a:r>
            <a:endParaRPr lang="en-US" altLang="ja-JP" sz="1292" b="1" dirty="0"/>
          </a:p>
        </p:txBody>
      </p:sp>
    </p:spTree>
    <p:extLst>
      <p:ext uri="{BB962C8B-B14F-4D97-AF65-F5344CB8AC3E}">
        <p14:creationId xmlns:p14="http://schemas.microsoft.com/office/powerpoint/2010/main" val="31893679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80</TotalTime>
  <Words>567</Words>
  <Application>Microsoft Office PowerPoint</Application>
  <PresentationFormat>画面に合わせる (4:3)</PresentationFormat>
  <Paragraphs>63</Paragraphs>
  <Slides>6</Slides>
  <Notes>3</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6</vt:i4>
      </vt:variant>
    </vt:vector>
  </HeadingPairs>
  <TitlesOfParts>
    <vt:vector size="15" baseType="lpstr">
      <vt:lpstr>HGPｺﾞｼｯｸE</vt:lpstr>
      <vt:lpstr>HGP創英角ﾎﾟｯﾌﾟ体</vt:lpstr>
      <vt:lpstr>HGｺﾞｼｯｸM</vt:lpstr>
      <vt:lpstr>Meiryo UI</vt:lpstr>
      <vt:lpstr>Meiryo</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パシフィックコンサルタンツ(株)</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浅見　ユリ子</dc:creator>
  <cp:lastModifiedBy>中野 彩奈</cp:lastModifiedBy>
  <cp:revision>9</cp:revision>
  <dcterms:created xsi:type="dcterms:W3CDTF">2019-11-14T00:04:31Z</dcterms:created>
  <dcterms:modified xsi:type="dcterms:W3CDTF">2022-10-20T01:05:36Z</dcterms:modified>
</cp:coreProperties>
</file>