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68" r:id="rId2"/>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80" autoAdjust="0"/>
    <p:restoredTop sz="92353" autoAdjust="0"/>
  </p:normalViewPr>
  <p:slideViewPr>
    <p:cSldViewPr snapToGrid="0">
      <p:cViewPr varScale="1">
        <p:scale>
          <a:sx n="81" d="100"/>
          <a:sy n="81" d="100"/>
        </p:scale>
        <p:origin x="67" y="8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1B80D8-F702-433A-846A-95FDDDA86F4B}" type="datetimeFigureOut">
              <a:rPr kumimoji="1" lang="ja-JP" altLang="en-US" smtClean="0"/>
              <a:t>2022/11/8</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E57B24-3E25-4BCA-8307-DAA973F510B2}" type="slidenum">
              <a:rPr kumimoji="1" lang="ja-JP" altLang="en-US" smtClean="0"/>
              <a:t>‹#›</a:t>
            </a:fld>
            <a:endParaRPr kumimoji="1" lang="ja-JP" altLang="en-US"/>
          </a:p>
        </p:txBody>
      </p:sp>
    </p:spTree>
    <p:extLst>
      <p:ext uri="{BB962C8B-B14F-4D97-AF65-F5344CB8AC3E}">
        <p14:creationId xmlns:p14="http://schemas.microsoft.com/office/powerpoint/2010/main" val="27753875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0377" rtl="0" eaLnBrk="1" fontAlgn="auto" latinLnBrk="0" hangingPunct="1">
              <a:lnSpc>
                <a:spcPct val="100000"/>
              </a:lnSpc>
              <a:spcBef>
                <a:spcPts val="0"/>
              </a:spcBef>
              <a:spcAft>
                <a:spcPts val="0"/>
              </a:spcAft>
              <a:buClrTx/>
              <a:buSzTx/>
              <a:buFontTx/>
              <a:buNone/>
              <a:tabLst/>
              <a:defRPr/>
            </a:pPr>
            <a:r>
              <a:rPr kumimoji="1" lang="en-US" altLang="ja-JP" dirty="0"/>
              <a:t>【</a:t>
            </a:r>
            <a:r>
              <a:rPr kumimoji="1" lang="ja-JP" altLang="en-US" dirty="0"/>
              <a:t>説明・発問例</a:t>
            </a:r>
            <a:r>
              <a:rPr kumimoji="1" lang="en-US" altLang="ja-JP" dirty="0"/>
              <a:t>】</a:t>
            </a:r>
          </a:p>
          <a:p>
            <a:pPr defTabSz="910377">
              <a:defRPr/>
            </a:pPr>
            <a:endParaRPr kumimoji="1" lang="en-US" altLang="ja-JP" dirty="0"/>
          </a:p>
          <a:p>
            <a:pPr defTabSz="910377">
              <a:defRPr/>
            </a:pPr>
            <a:r>
              <a:rPr kumimoji="1" lang="ja-JP" altLang="en-US" dirty="0"/>
              <a:t>・また、近年は水位計をもっと多くの箇所に設置する取り組みを、国や県が行っています。その水位計の水位は、「川の水位情報」というサイトでみることができます。</a:t>
            </a:r>
            <a:endParaRPr kumimoji="1" lang="en-US" altLang="ja-JP" dirty="0"/>
          </a:p>
          <a:p>
            <a:pPr defTabSz="910377">
              <a:defRPr/>
            </a:pPr>
            <a:r>
              <a:rPr kumimoji="1" lang="ja-JP" altLang="en-US" dirty="0"/>
              <a:t>・川の防災情報（素材</a:t>
            </a:r>
            <a:r>
              <a:rPr kumimoji="1" lang="en-US" altLang="ja-JP" dirty="0"/>
              <a:t>03</a:t>
            </a:r>
            <a:r>
              <a:rPr kumimoji="1" lang="ja-JP" altLang="en-US" dirty="0"/>
              <a:t>参照）や、サイポスレーダー（素材</a:t>
            </a:r>
            <a:r>
              <a:rPr kumimoji="1" lang="en-US" altLang="ja-JP" dirty="0"/>
              <a:t>04</a:t>
            </a:r>
            <a:r>
              <a:rPr kumimoji="1" lang="ja-JP" altLang="en-US" dirty="0"/>
              <a:t>参照）で掲載</a:t>
            </a:r>
            <a:r>
              <a:rPr kumimoji="1" lang="ja-JP" altLang="en-US"/>
              <a:t>されていなかった箇所の水位も</a:t>
            </a:r>
            <a:r>
              <a:rPr kumimoji="1" lang="ja-JP" altLang="en-US" dirty="0"/>
              <a:t>、順次見られるようになっています。</a:t>
            </a:r>
            <a:endParaRPr kumimoji="1" lang="en-US" altLang="ja-JP" dirty="0"/>
          </a:p>
          <a:p>
            <a:pPr defTabSz="910377">
              <a:defRPr/>
            </a:pPr>
            <a:endParaRPr kumimoji="1" lang="en-US" altLang="ja-JP" dirty="0"/>
          </a:p>
          <a:p>
            <a:pPr defTabSz="910377">
              <a:defRPr/>
            </a:pPr>
            <a:r>
              <a:rPr kumimoji="1" lang="ja-JP" altLang="en-US" dirty="0"/>
              <a:t>・新しい取り組みなので水位計の設置箇所はまだ限られていますが、自分の家の近くの水位計があるか、確認してみましょう。</a:t>
            </a:r>
          </a:p>
          <a:p>
            <a:endParaRPr kumimoji="1" lang="ja-JP" altLang="en-US" dirty="0"/>
          </a:p>
        </p:txBody>
      </p:sp>
      <p:sp>
        <p:nvSpPr>
          <p:cNvPr id="4" name="スライド番号プレースホルダー 3"/>
          <p:cNvSpPr>
            <a:spLocks noGrp="1"/>
          </p:cNvSpPr>
          <p:nvPr>
            <p:ph type="sldNum" sz="quarter" idx="10"/>
          </p:nvPr>
        </p:nvSpPr>
        <p:spPr/>
        <p:txBody>
          <a:bodyPr/>
          <a:lstStyle/>
          <a:p>
            <a:fld id="{1FC58124-A4C2-4562-A07D-9610EB725989}" type="slidenum">
              <a:rPr kumimoji="1" lang="ja-JP" altLang="en-US" smtClean="0"/>
              <a:t>1</a:t>
            </a:fld>
            <a:endParaRPr kumimoji="1" lang="ja-JP" altLang="en-US"/>
          </a:p>
        </p:txBody>
      </p:sp>
    </p:spTree>
    <p:extLst>
      <p:ext uri="{BB962C8B-B14F-4D97-AF65-F5344CB8AC3E}">
        <p14:creationId xmlns:p14="http://schemas.microsoft.com/office/powerpoint/2010/main" val="25564626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7B9AFBF0-8D5C-458B-AC59-205891496AC8}" type="datetimeFigureOut">
              <a:rPr kumimoji="1" lang="ja-JP" altLang="en-US" smtClean="0"/>
              <a:t>2022/11/8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2933209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B9AFBF0-8D5C-458B-AC59-205891496AC8}" type="datetimeFigureOut">
              <a:rPr kumimoji="1" lang="ja-JP" altLang="en-US" smtClean="0"/>
              <a:t>2022/11/8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1061542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B9AFBF0-8D5C-458B-AC59-205891496AC8}" type="datetimeFigureOut">
              <a:rPr kumimoji="1" lang="ja-JP" altLang="en-US" smtClean="0"/>
              <a:t>2022/11/8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2382974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B9AFBF0-8D5C-458B-AC59-205891496AC8}" type="datetimeFigureOut">
              <a:rPr kumimoji="1" lang="ja-JP" altLang="en-US" smtClean="0"/>
              <a:t>2022/11/8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1220336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7B9AFBF0-8D5C-458B-AC59-205891496AC8}" type="datetimeFigureOut">
              <a:rPr kumimoji="1" lang="ja-JP" altLang="en-US" smtClean="0"/>
              <a:t>2022/11/8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3846805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7B9AFBF0-8D5C-458B-AC59-205891496AC8}" type="datetimeFigureOut">
              <a:rPr kumimoji="1" lang="ja-JP" altLang="en-US" smtClean="0"/>
              <a:t>2022/11/8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3840307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9AFBF0-8D5C-458B-AC59-205891496AC8}" type="datetimeFigureOut">
              <a:rPr kumimoji="1" lang="ja-JP" altLang="en-US" smtClean="0"/>
              <a:t>2022/11/8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3958344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B9AFBF0-8D5C-458B-AC59-205891496AC8}" type="datetimeFigureOut">
              <a:rPr kumimoji="1" lang="ja-JP" altLang="en-US" smtClean="0"/>
              <a:t>2022/11/8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4282503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B9AFBF0-8D5C-458B-AC59-205891496AC8}" type="datetimeFigureOut">
              <a:rPr kumimoji="1" lang="ja-JP" altLang="en-US" smtClean="0"/>
              <a:t>2022/11/8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3550885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B9AFBF0-8D5C-458B-AC59-205891496AC8}" type="datetimeFigureOut">
              <a:rPr kumimoji="1" lang="ja-JP" altLang="en-US" smtClean="0"/>
              <a:t>2022/11/8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2998538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B9AFBF0-8D5C-458B-AC59-205891496AC8}" type="datetimeFigureOut">
              <a:rPr kumimoji="1" lang="ja-JP" altLang="en-US" smtClean="0"/>
              <a:t>2022/11/8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4199486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9AFBF0-8D5C-458B-AC59-205891496AC8}" type="datetimeFigureOut">
              <a:rPr kumimoji="1" lang="ja-JP" altLang="en-US" smtClean="0"/>
              <a:t>2022/11/8</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29252212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図 18">
            <a:extLst>
              <a:ext uri="{FF2B5EF4-FFF2-40B4-BE49-F238E27FC236}">
                <a16:creationId xmlns:a16="http://schemas.microsoft.com/office/drawing/2014/main" id="{313FBB8D-2540-4EEA-893F-6220BA244549}"/>
              </a:ext>
            </a:extLst>
          </p:cNvPr>
          <p:cNvPicPr>
            <a:picLocks noChangeAspect="1"/>
          </p:cNvPicPr>
          <p:nvPr/>
        </p:nvPicPr>
        <p:blipFill>
          <a:blip r:embed="rId3"/>
          <a:stretch>
            <a:fillRect/>
          </a:stretch>
        </p:blipFill>
        <p:spPr>
          <a:xfrm>
            <a:off x="330200" y="2581476"/>
            <a:ext cx="2447580" cy="4140000"/>
          </a:xfrm>
          <a:prstGeom prst="rect">
            <a:avLst/>
          </a:prstGeom>
          <a:ln>
            <a:solidFill>
              <a:schemeClr val="bg1">
                <a:lumMod val="65000"/>
              </a:schemeClr>
            </a:solidFill>
          </a:ln>
        </p:spPr>
      </p:pic>
      <p:pic>
        <p:nvPicPr>
          <p:cNvPr id="6" name="図 5"/>
          <p:cNvPicPr>
            <a:picLocks noChangeAspect="1"/>
          </p:cNvPicPr>
          <p:nvPr/>
        </p:nvPicPr>
        <p:blipFill rotWithShape="1">
          <a:blip r:embed="rId4"/>
          <a:srcRect l="12619" t="73892" r="69048" b="14691"/>
          <a:stretch/>
        </p:blipFill>
        <p:spPr>
          <a:xfrm>
            <a:off x="0" y="12973"/>
            <a:ext cx="2197100" cy="770411"/>
          </a:xfrm>
          <a:prstGeom prst="rect">
            <a:avLst/>
          </a:prstGeom>
        </p:spPr>
      </p:pic>
      <p:sp>
        <p:nvSpPr>
          <p:cNvPr id="12" name="テキスト ボックス 11">
            <a:extLst>
              <a:ext uri="{FF2B5EF4-FFF2-40B4-BE49-F238E27FC236}">
                <a16:creationId xmlns:a16="http://schemas.microsoft.com/office/drawing/2014/main" id="{773950C0-046B-4B63-A331-E23F65D2EFE0}"/>
              </a:ext>
            </a:extLst>
          </p:cNvPr>
          <p:cNvSpPr txBox="1"/>
          <p:nvPr/>
        </p:nvSpPr>
        <p:spPr>
          <a:xfrm>
            <a:off x="330200" y="862833"/>
            <a:ext cx="8483600" cy="830997"/>
          </a:xfrm>
          <a:prstGeom prst="rect">
            <a:avLst/>
          </a:prstGeom>
          <a:noFill/>
        </p:spPr>
        <p:txBody>
          <a:bodyPr wrap="square" rtlCol="0">
            <a:spAutoFit/>
          </a:bodyPr>
          <a:lstStyle/>
          <a:p>
            <a:r>
              <a:rPr kumimoji="1" lang="ja-JP" altLang="en-US" sz="1600" dirty="0">
                <a:latin typeface="HGSｺﾞｼｯｸE" panose="020B0900000000000000" pitchFamily="50" charset="-128"/>
                <a:ea typeface="HGSｺﾞｼｯｸE" panose="020B0900000000000000" pitchFamily="50" charset="-128"/>
              </a:rPr>
              <a:t>近年、国や県では水位計をもっと多くの箇所に設置する取り組み</a:t>
            </a:r>
            <a:r>
              <a:rPr lang="ja-JP" altLang="en-US" sz="1600" dirty="0">
                <a:latin typeface="HGSｺﾞｼｯｸE" panose="020B0900000000000000" pitchFamily="50" charset="-128"/>
                <a:ea typeface="HGSｺﾞｼｯｸE" panose="020B0900000000000000" pitchFamily="50" charset="-128"/>
              </a:rPr>
              <a:t>が</a:t>
            </a:r>
            <a:r>
              <a:rPr kumimoji="1" lang="ja-JP" altLang="en-US" sz="1600" dirty="0">
                <a:latin typeface="HGSｺﾞｼｯｸE" panose="020B0900000000000000" pitchFamily="50" charset="-128"/>
                <a:ea typeface="HGSｺﾞｼｯｸE" panose="020B0900000000000000" pitchFamily="50" charset="-128"/>
              </a:rPr>
              <a:t>行われています。その水位計の水位は「川の水位情報」というサイトでみることができます。</a:t>
            </a:r>
            <a:endParaRPr kumimoji="1" lang="en-US" altLang="ja-JP" sz="1600" dirty="0">
              <a:latin typeface="HGSｺﾞｼｯｸE" panose="020B0900000000000000" pitchFamily="50" charset="-128"/>
              <a:ea typeface="HGSｺﾞｼｯｸE" panose="020B0900000000000000" pitchFamily="50" charset="-128"/>
            </a:endParaRPr>
          </a:p>
          <a:p>
            <a:r>
              <a:rPr kumimoji="1" lang="en-US" altLang="ja-JP" sz="1600" dirty="0">
                <a:latin typeface="HGSｺﾞｼｯｸE" panose="020B0900000000000000" pitchFamily="50" charset="-128"/>
                <a:ea typeface="HGSｺﾞｼｯｸE" panose="020B0900000000000000" pitchFamily="50" charset="-128"/>
              </a:rPr>
              <a:t>https://k.river.go.jp/</a:t>
            </a:r>
            <a:endParaRPr kumimoji="1" lang="ja-JP" altLang="en-US" sz="1600" dirty="0">
              <a:latin typeface="HGSｺﾞｼｯｸE" panose="020B0900000000000000" pitchFamily="50" charset="-128"/>
              <a:ea typeface="HGSｺﾞｼｯｸE" panose="020B0900000000000000" pitchFamily="50" charset="-128"/>
            </a:endParaRPr>
          </a:p>
        </p:txBody>
      </p:sp>
      <p:sp>
        <p:nvSpPr>
          <p:cNvPr id="13" name="テキスト ボックス 12">
            <a:extLst>
              <a:ext uri="{FF2B5EF4-FFF2-40B4-BE49-F238E27FC236}">
                <a16:creationId xmlns:a16="http://schemas.microsoft.com/office/drawing/2014/main" id="{86CFB828-A743-48E4-9838-69C111077A7E}"/>
              </a:ext>
            </a:extLst>
          </p:cNvPr>
          <p:cNvSpPr txBox="1"/>
          <p:nvPr/>
        </p:nvSpPr>
        <p:spPr>
          <a:xfrm>
            <a:off x="125186" y="2033451"/>
            <a:ext cx="2857500" cy="430887"/>
          </a:xfrm>
          <a:prstGeom prst="rect">
            <a:avLst/>
          </a:prstGeom>
          <a:solidFill>
            <a:schemeClr val="accent1">
              <a:lumMod val="75000"/>
            </a:schemeClr>
          </a:solidFill>
        </p:spPr>
        <p:txBody>
          <a:bodyPr wrap="square" rtlCol="0">
            <a:spAutoFit/>
          </a:bodyPr>
          <a:lstStyle/>
          <a:p>
            <a:r>
              <a:rPr lang="ja-JP" altLang="en-US" sz="1050" dirty="0">
                <a:solidFill>
                  <a:schemeClr val="bg1"/>
                </a:solidFill>
                <a:latin typeface="メイリオ" panose="020B0604030504040204" pitchFamily="50" charset="-128"/>
                <a:ea typeface="メイリオ" panose="020B0604030504040204" pitchFamily="50" charset="-128"/>
              </a:rPr>
              <a:t>①危機管理型水位計、通常水位計、河川カメラの位置を同一画面で確認できます。</a:t>
            </a:r>
            <a:endParaRPr kumimoji="1" lang="ja-JP" altLang="en-US" sz="1050" dirty="0">
              <a:solidFill>
                <a:schemeClr val="bg1"/>
              </a:solidFill>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94E8B327-C3C8-4BB7-B5CF-C1C609EFCEB8}"/>
              </a:ext>
            </a:extLst>
          </p:cNvPr>
          <p:cNvSpPr txBox="1"/>
          <p:nvPr/>
        </p:nvSpPr>
        <p:spPr>
          <a:xfrm>
            <a:off x="3143250" y="2033451"/>
            <a:ext cx="2857500" cy="415498"/>
          </a:xfrm>
          <a:prstGeom prst="rect">
            <a:avLst/>
          </a:prstGeom>
          <a:solidFill>
            <a:schemeClr val="accent1">
              <a:lumMod val="75000"/>
            </a:schemeClr>
          </a:solidFill>
        </p:spPr>
        <p:txBody>
          <a:bodyPr wrap="square" rtlCol="0">
            <a:spAutoFit/>
          </a:bodyPr>
          <a:lstStyle/>
          <a:p>
            <a:r>
              <a:rPr lang="ja-JP" altLang="en-US" sz="1050" dirty="0">
                <a:solidFill>
                  <a:schemeClr val="bg1"/>
                </a:solidFill>
                <a:latin typeface="メイリオ" panose="020B0604030504040204" pitchFamily="50" charset="-128"/>
                <a:ea typeface="メイリオ" panose="020B0604030504040204" pitchFamily="50" charset="-128"/>
              </a:rPr>
              <a:t>②リアルタイムの河川水位に対応して表示の色が変化し、危険度がわかります。</a:t>
            </a:r>
            <a:endParaRPr kumimoji="1" lang="ja-JP" altLang="en-US" sz="1050" dirty="0">
              <a:solidFill>
                <a:schemeClr val="bg1"/>
              </a:solidFill>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18D3A6AA-AF7F-4D89-A7A3-711AF2183B80}"/>
              </a:ext>
            </a:extLst>
          </p:cNvPr>
          <p:cNvSpPr txBox="1"/>
          <p:nvPr/>
        </p:nvSpPr>
        <p:spPr>
          <a:xfrm>
            <a:off x="6161314" y="2033451"/>
            <a:ext cx="2857500" cy="415498"/>
          </a:xfrm>
          <a:prstGeom prst="rect">
            <a:avLst/>
          </a:prstGeom>
          <a:solidFill>
            <a:schemeClr val="accent1">
              <a:lumMod val="75000"/>
            </a:schemeClr>
          </a:solidFill>
        </p:spPr>
        <p:txBody>
          <a:bodyPr wrap="square" rtlCol="0">
            <a:spAutoFit/>
          </a:bodyPr>
          <a:lstStyle/>
          <a:p>
            <a:r>
              <a:rPr kumimoji="1" lang="ja-JP" altLang="en-US" sz="1050" dirty="0">
                <a:solidFill>
                  <a:schemeClr val="bg1"/>
                </a:solidFill>
                <a:latin typeface="メイリオ" panose="020B0604030504040204" pitchFamily="50" charset="-128"/>
                <a:ea typeface="メイリオ" panose="020B0604030504040204" pitchFamily="50" charset="-128"/>
              </a:rPr>
              <a:t>③河川カメラのアイコンを選択することで河川の状況が簡単にみられます。</a:t>
            </a:r>
          </a:p>
        </p:txBody>
      </p:sp>
      <p:pic>
        <p:nvPicPr>
          <p:cNvPr id="17" name="図 16">
            <a:extLst>
              <a:ext uri="{FF2B5EF4-FFF2-40B4-BE49-F238E27FC236}">
                <a16:creationId xmlns:a16="http://schemas.microsoft.com/office/drawing/2014/main" id="{6CDE1FEB-E784-45D0-9623-8ED8574A11C5}"/>
              </a:ext>
            </a:extLst>
          </p:cNvPr>
          <p:cNvPicPr>
            <a:picLocks noChangeAspect="1"/>
          </p:cNvPicPr>
          <p:nvPr/>
        </p:nvPicPr>
        <p:blipFill>
          <a:blip r:embed="rId5"/>
          <a:stretch>
            <a:fillRect/>
          </a:stretch>
        </p:blipFill>
        <p:spPr>
          <a:xfrm>
            <a:off x="628650" y="5228492"/>
            <a:ext cx="1859870" cy="1248235"/>
          </a:xfrm>
          <a:prstGeom prst="rect">
            <a:avLst/>
          </a:prstGeom>
          <a:ln>
            <a:solidFill>
              <a:schemeClr val="bg1">
                <a:lumMod val="65000"/>
              </a:schemeClr>
            </a:solidFill>
          </a:ln>
        </p:spPr>
      </p:pic>
      <p:pic>
        <p:nvPicPr>
          <p:cNvPr id="21" name="図 20">
            <a:extLst>
              <a:ext uri="{FF2B5EF4-FFF2-40B4-BE49-F238E27FC236}">
                <a16:creationId xmlns:a16="http://schemas.microsoft.com/office/drawing/2014/main" id="{ABDECF27-1FC6-456B-8E0C-393C819C5EB1}"/>
              </a:ext>
            </a:extLst>
          </p:cNvPr>
          <p:cNvPicPr>
            <a:picLocks noChangeAspect="1"/>
          </p:cNvPicPr>
          <p:nvPr/>
        </p:nvPicPr>
        <p:blipFill>
          <a:blip r:embed="rId6"/>
          <a:stretch>
            <a:fillRect/>
          </a:stretch>
        </p:blipFill>
        <p:spPr>
          <a:xfrm>
            <a:off x="3394075" y="2548703"/>
            <a:ext cx="2447580" cy="2332738"/>
          </a:xfrm>
          <a:prstGeom prst="rect">
            <a:avLst/>
          </a:prstGeom>
        </p:spPr>
      </p:pic>
      <p:pic>
        <p:nvPicPr>
          <p:cNvPr id="25" name="図 24">
            <a:extLst>
              <a:ext uri="{FF2B5EF4-FFF2-40B4-BE49-F238E27FC236}">
                <a16:creationId xmlns:a16="http://schemas.microsoft.com/office/drawing/2014/main" id="{1ABFF637-CCE1-4FD9-A6A0-3A4588FE8E8B}"/>
              </a:ext>
            </a:extLst>
          </p:cNvPr>
          <p:cNvPicPr>
            <a:picLocks noChangeAspect="1"/>
          </p:cNvPicPr>
          <p:nvPr/>
        </p:nvPicPr>
        <p:blipFill>
          <a:blip r:embed="rId7"/>
          <a:stretch>
            <a:fillRect/>
          </a:stretch>
        </p:blipFill>
        <p:spPr>
          <a:xfrm>
            <a:off x="7128668" y="1240783"/>
            <a:ext cx="715963" cy="719525"/>
          </a:xfrm>
          <a:prstGeom prst="rect">
            <a:avLst/>
          </a:prstGeom>
        </p:spPr>
      </p:pic>
      <p:sp>
        <p:nvSpPr>
          <p:cNvPr id="26" name="正方形/長方形 25">
            <a:extLst>
              <a:ext uri="{FF2B5EF4-FFF2-40B4-BE49-F238E27FC236}">
                <a16:creationId xmlns:a16="http://schemas.microsoft.com/office/drawing/2014/main" id="{8F2F957F-B3EC-4867-B717-04397DDC1391}"/>
              </a:ext>
            </a:extLst>
          </p:cNvPr>
          <p:cNvSpPr/>
          <p:nvPr/>
        </p:nvSpPr>
        <p:spPr>
          <a:xfrm>
            <a:off x="110672" y="2464338"/>
            <a:ext cx="2857500" cy="425713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正方形/長方形 26">
            <a:extLst>
              <a:ext uri="{FF2B5EF4-FFF2-40B4-BE49-F238E27FC236}">
                <a16:creationId xmlns:a16="http://schemas.microsoft.com/office/drawing/2014/main" id="{744A8325-998B-4E16-A69C-518E6013D134}"/>
              </a:ext>
            </a:extLst>
          </p:cNvPr>
          <p:cNvSpPr/>
          <p:nvPr/>
        </p:nvSpPr>
        <p:spPr>
          <a:xfrm>
            <a:off x="3128736" y="2448949"/>
            <a:ext cx="2849562" cy="425713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52EB537F-675C-479E-ACAE-D489D40A0CF3}"/>
              </a:ext>
            </a:extLst>
          </p:cNvPr>
          <p:cNvSpPr/>
          <p:nvPr/>
        </p:nvSpPr>
        <p:spPr>
          <a:xfrm>
            <a:off x="6161314" y="2448949"/>
            <a:ext cx="2849562" cy="425713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6" name="グループ化 15">
            <a:extLst>
              <a:ext uri="{FF2B5EF4-FFF2-40B4-BE49-F238E27FC236}">
                <a16:creationId xmlns:a16="http://schemas.microsoft.com/office/drawing/2014/main" id="{A721094C-2D18-430B-884A-3F88C3A84FB7}"/>
              </a:ext>
            </a:extLst>
          </p:cNvPr>
          <p:cNvGrpSpPr/>
          <p:nvPr/>
        </p:nvGrpSpPr>
        <p:grpSpPr>
          <a:xfrm>
            <a:off x="3394075" y="5228492"/>
            <a:ext cx="2588192" cy="1165514"/>
            <a:chOff x="3394075" y="5228492"/>
            <a:chExt cx="2588192" cy="1165514"/>
          </a:xfrm>
        </p:grpSpPr>
        <p:pic>
          <p:nvPicPr>
            <p:cNvPr id="23" name="図 22">
              <a:extLst>
                <a:ext uri="{FF2B5EF4-FFF2-40B4-BE49-F238E27FC236}">
                  <a16:creationId xmlns:a16="http://schemas.microsoft.com/office/drawing/2014/main" id="{C81509FD-5354-4EF0-B9B0-F948470E2D21}"/>
                </a:ext>
              </a:extLst>
            </p:cNvPr>
            <p:cNvPicPr>
              <a:picLocks noChangeAspect="1"/>
            </p:cNvPicPr>
            <p:nvPr/>
          </p:nvPicPr>
          <p:blipFill>
            <a:blip r:embed="rId8"/>
            <a:stretch>
              <a:fillRect/>
            </a:stretch>
          </p:blipFill>
          <p:spPr>
            <a:xfrm>
              <a:off x="3394075" y="5228492"/>
              <a:ext cx="2447580" cy="1165514"/>
            </a:xfrm>
            <a:prstGeom prst="rect">
              <a:avLst/>
            </a:prstGeom>
          </p:spPr>
        </p:pic>
        <p:cxnSp>
          <p:nvCxnSpPr>
            <p:cNvPr id="3" name="直線矢印コネクタ 2">
              <a:extLst>
                <a:ext uri="{FF2B5EF4-FFF2-40B4-BE49-F238E27FC236}">
                  <a16:creationId xmlns:a16="http://schemas.microsoft.com/office/drawing/2014/main" id="{919EC124-F100-4A74-A39E-466B6A7DFB10}"/>
                </a:ext>
              </a:extLst>
            </p:cNvPr>
            <p:cNvCxnSpPr>
              <a:cxnSpLocks/>
            </p:cNvCxnSpPr>
            <p:nvPr/>
          </p:nvCxnSpPr>
          <p:spPr>
            <a:xfrm flipH="1">
              <a:off x="4427422" y="5755384"/>
              <a:ext cx="314260" cy="258637"/>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線矢印コネクタ 19">
              <a:extLst>
                <a:ext uri="{FF2B5EF4-FFF2-40B4-BE49-F238E27FC236}">
                  <a16:creationId xmlns:a16="http://schemas.microsoft.com/office/drawing/2014/main" id="{1E0592C2-1231-4680-9C8B-2460D7908CD2}"/>
                </a:ext>
              </a:extLst>
            </p:cNvPr>
            <p:cNvCxnSpPr>
              <a:cxnSpLocks/>
            </p:cNvCxnSpPr>
            <p:nvPr/>
          </p:nvCxnSpPr>
          <p:spPr>
            <a:xfrm flipH="1" flipV="1">
              <a:off x="4290779" y="6067465"/>
              <a:ext cx="262738" cy="12594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テキスト ボックス 10">
              <a:extLst>
                <a:ext uri="{FF2B5EF4-FFF2-40B4-BE49-F238E27FC236}">
                  <a16:creationId xmlns:a16="http://schemas.microsoft.com/office/drawing/2014/main" id="{D23E9751-2680-452D-B7D5-BB09D65C814C}"/>
                </a:ext>
              </a:extLst>
            </p:cNvPr>
            <p:cNvSpPr txBox="1"/>
            <p:nvPr/>
          </p:nvSpPr>
          <p:spPr>
            <a:xfrm>
              <a:off x="4537531" y="5534250"/>
              <a:ext cx="1444736" cy="276999"/>
            </a:xfrm>
            <a:prstGeom prst="rect">
              <a:avLst/>
            </a:prstGeom>
            <a:noFill/>
          </p:spPr>
          <p:txBody>
            <a:bodyPr wrap="square" rtlCol="0">
              <a:spAutoFit/>
            </a:bodyPr>
            <a:lstStyle/>
            <a:p>
              <a:r>
                <a:rPr kumimoji="1" lang="ja-JP" altLang="en-US" sz="1200" dirty="0">
                  <a:latin typeface="メイリオ" panose="020B0604030504040204" pitchFamily="50" charset="-128"/>
                  <a:ea typeface="メイリオ" panose="020B0604030504040204" pitchFamily="50" charset="-128"/>
                </a:rPr>
                <a:t>氾濫危険水位</a:t>
              </a:r>
            </a:p>
          </p:txBody>
        </p:sp>
        <p:sp>
          <p:nvSpPr>
            <p:cNvPr id="29" name="テキスト ボックス 28">
              <a:extLst>
                <a:ext uri="{FF2B5EF4-FFF2-40B4-BE49-F238E27FC236}">
                  <a16:creationId xmlns:a16="http://schemas.microsoft.com/office/drawing/2014/main" id="{AF99C782-E356-45AF-9E1E-C10333DCDFAE}"/>
                </a:ext>
              </a:extLst>
            </p:cNvPr>
            <p:cNvSpPr txBox="1"/>
            <p:nvPr/>
          </p:nvSpPr>
          <p:spPr>
            <a:xfrm>
              <a:off x="4465241" y="6031562"/>
              <a:ext cx="1444736" cy="276999"/>
            </a:xfrm>
            <a:prstGeom prst="rect">
              <a:avLst/>
            </a:prstGeom>
            <a:noFill/>
          </p:spPr>
          <p:txBody>
            <a:bodyPr wrap="square" rtlCol="0">
              <a:spAutoFit/>
            </a:bodyPr>
            <a:lstStyle/>
            <a:p>
              <a:r>
                <a:rPr lang="ja-JP" altLang="en-US" sz="1200" dirty="0">
                  <a:latin typeface="メイリオ" panose="020B0604030504040204" pitchFamily="50" charset="-128"/>
                  <a:ea typeface="メイリオ" panose="020B0604030504040204" pitchFamily="50" charset="-128"/>
                </a:rPr>
                <a:t>避難判断</a:t>
              </a:r>
              <a:r>
                <a:rPr kumimoji="1" lang="ja-JP" altLang="en-US" sz="1200" dirty="0">
                  <a:latin typeface="メイリオ" panose="020B0604030504040204" pitchFamily="50" charset="-128"/>
                  <a:ea typeface="メイリオ" panose="020B0604030504040204" pitchFamily="50" charset="-128"/>
                </a:rPr>
                <a:t>水位</a:t>
              </a:r>
            </a:p>
          </p:txBody>
        </p:sp>
      </p:grpSp>
      <p:pic>
        <p:nvPicPr>
          <p:cNvPr id="22" name="図 21">
            <a:extLst>
              <a:ext uri="{FF2B5EF4-FFF2-40B4-BE49-F238E27FC236}">
                <a16:creationId xmlns:a16="http://schemas.microsoft.com/office/drawing/2014/main" id="{DDD47CF9-A29A-4A55-9017-D5F5FA34336C}"/>
              </a:ext>
            </a:extLst>
          </p:cNvPr>
          <p:cNvPicPr>
            <a:picLocks noChangeAspect="1"/>
          </p:cNvPicPr>
          <p:nvPr/>
        </p:nvPicPr>
        <p:blipFill>
          <a:blip r:embed="rId9"/>
          <a:stretch>
            <a:fillRect/>
          </a:stretch>
        </p:blipFill>
        <p:spPr>
          <a:xfrm>
            <a:off x="6350513" y="2522092"/>
            <a:ext cx="2471163" cy="4140000"/>
          </a:xfrm>
          <a:prstGeom prst="rect">
            <a:avLst/>
          </a:prstGeom>
        </p:spPr>
      </p:pic>
    </p:spTree>
    <p:extLst>
      <p:ext uri="{BB962C8B-B14F-4D97-AF65-F5344CB8AC3E}">
        <p14:creationId xmlns:p14="http://schemas.microsoft.com/office/powerpoint/2010/main" val="81470012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97</TotalTime>
  <Words>227</Words>
  <Application>Microsoft Office PowerPoint</Application>
  <PresentationFormat>画面に合わせる (4:3)</PresentationFormat>
  <Paragraphs>14</Paragraphs>
  <Slides>1</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HGSｺﾞｼｯｸE</vt:lpstr>
      <vt:lpstr>メイリオ</vt:lpstr>
      <vt:lpstr>Arial</vt:lpstr>
      <vt:lpstr>Calibri</vt:lpstr>
      <vt:lpstr>Calibri Light</vt:lpstr>
      <vt:lpstr>Office テーマ</vt:lpstr>
      <vt:lpstr>PowerPoint プレゼンテーション</vt:lpstr>
    </vt:vector>
  </TitlesOfParts>
  <Company>パシフィックコンサルタンツ(株)</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浅見　ユリ子</dc:creator>
  <cp:lastModifiedBy>中野 彩奈</cp:lastModifiedBy>
  <cp:revision>13</cp:revision>
  <dcterms:created xsi:type="dcterms:W3CDTF">2019-11-14T00:04:31Z</dcterms:created>
  <dcterms:modified xsi:type="dcterms:W3CDTF">2022-11-08T05:54:19Z</dcterms:modified>
</cp:coreProperties>
</file>