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71" r:id="rId2"/>
    <p:sldId id="272" r:id="rId3"/>
    <p:sldId id="273" r:id="rId4"/>
    <p:sldId id="282" r:id="rId5"/>
    <p:sldId id="283" r:id="rId6"/>
    <p:sldId id="284" r:id="rId7"/>
    <p:sldId id="281" r:id="rId8"/>
    <p:sldId id="277" r:id="rId9"/>
    <p:sldId id="278" r:id="rId10"/>
    <p:sldId id="279" r:id="rId1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0" autoAdjust="0"/>
    <p:restoredTop sz="72263" autoAdjust="0"/>
  </p:normalViewPr>
  <p:slideViewPr>
    <p:cSldViewPr snapToGrid="0">
      <p:cViewPr varScale="1">
        <p:scale>
          <a:sx n="79" d="100"/>
          <a:sy n="79" d="100"/>
        </p:scale>
        <p:origin x="13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1B80D8-F702-433A-846A-95FDDDA86F4B}" type="datetimeFigureOut">
              <a:rPr kumimoji="1" lang="ja-JP" altLang="en-US" smtClean="0"/>
              <a:t>2019/11/14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E57B24-3E25-4BCA-8307-DAA973F510B2}" type="slidenum">
              <a:rPr kumimoji="1" lang="ja-JP" altLang="en-US" smtClean="0"/>
              <a:t>‹#›</a:t>
            </a:fld>
            <a:endParaRPr kumimoji="1" lang="ja-JP" altLang="en-US"/>
          </a:p>
        </p:txBody>
      </p:sp>
    </p:spTree>
    <p:extLst>
      <p:ext uri="{BB962C8B-B14F-4D97-AF65-F5344CB8AC3E}">
        <p14:creationId xmlns:p14="http://schemas.microsoft.com/office/powerpoint/2010/main" val="27753875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r>
              <a:rPr kumimoji="1" lang="ja-JP" altLang="en-US" dirty="0" smtClean="0"/>
              <a:t>説明・発問例</a:t>
            </a:r>
            <a:r>
              <a:rPr kumimoji="1" lang="en-US" altLang="ja-JP" dirty="0" smtClean="0"/>
              <a:t>】</a:t>
            </a:r>
            <a:endParaRPr lang="en-US" altLang="ja-JP" dirty="0" smtClean="0">
              <a:latin typeface="+mn-ea"/>
            </a:endParaRPr>
          </a:p>
          <a:p>
            <a:endParaRPr lang="en-US" altLang="ja-JP" dirty="0" smtClean="0">
              <a:latin typeface="+mn-ea"/>
            </a:endParaRPr>
          </a:p>
          <a:p>
            <a:r>
              <a:rPr lang="ja-JP" altLang="en-US" dirty="0" smtClean="0">
                <a:latin typeface="+mn-ea"/>
              </a:rPr>
              <a:t>水位が上昇したときの川の様子はどうなっているでしょうか？</a:t>
            </a:r>
            <a:endParaRPr lang="en-US" altLang="ja-JP" dirty="0" smtClean="0">
              <a:latin typeface="+mn-ea"/>
            </a:endParaRPr>
          </a:p>
          <a:p>
            <a:r>
              <a:rPr lang="ja-JP" altLang="en-US" dirty="0" smtClean="0">
                <a:latin typeface="+mn-ea"/>
              </a:rPr>
              <a:t>大村中学校からすぐ近くの瀬戸川をあかつき橋から上流側を見てみましょう。</a:t>
            </a:r>
            <a:endParaRPr lang="en-US" altLang="ja-JP" dirty="0" smtClean="0">
              <a:latin typeface="+mn-ea"/>
            </a:endParaRPr>
          </a:p>
        </p:txBody>
      </p:sp>
      <p:sp>
        <p:nvSpPr>
          <p:cNvPr id="4" name="スライド番号プレースホルダー 3"/>
          <p:cNvSpPr>
            <a:spLocks noGrp="1"/>
          </p:cNvSpPr>
          <p:nvPr>
            <p:ph type="sldNum" sz="quarter" idx="10"/>
          </p:nvPr>
        </p:nvSpPr>
        <p:spPr/>
        <p:txBody>
          <a:bodyPr/>
          <a:lstStyle/>
          <a:p>
            <a:fld id="{1FC58124-A4C2-4562-A07D-9610EB725989}" type="slidenum">
              <a:rPr kumimoji="1" lang="ja-JP" altLang="en-US" smtClean="0"/>
              <a:t>1</a:t>
            </a:fld>
            <a:endParaRPr kumimoji="1" lang="ja-JP" altLang="en-US"/>
          </a:p>
        </p:txBody>
      </p:sp>
    </p:spTree>
    <p:extLst>
      <p:ext uri="{BB962C8B-B14F-4D97-AF65-F5344CB8AC3E}">
        <p14:creationId xmlns:p14="http://schemas.microsoft.com/office/powerpoint/2010/main" val="2886155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r>
              <a:rPr kumimoji="1" lang="ja-JP" altLang="en-US" dirty="0" smtClean="0"/>
              <a:t>説明・発問例</a:t>
            </a:r>
            <a:r>
              <a:rPr kumimoji="1" lang="en-US" altLang="ja-JP" dirty="0" smtClean="0"/>
              <a:t>】</a:t>
            </a:r>
            <a:endParaRPr lang="en-US" altLang="ja-JP" dirty="0" smtClean="0">
              <a:latin typeface="+mn-ea"/>
            </a:endParaRPr>
          </a:p>
          <a:p>
            <a:endParaRPr lang="en-US" altLang="ja-JP" dirty="0" smtClean="0">
              <a:latin typeface="+mn-ea"/>
            </a:endParaRPr>
          </a:p>
          <a:p>
            <a:r>
              <a:rPr lang="ja-JP" altLang="en-US" dirty="0" smtClean="0">
                <a:latin typeface="+mn-ea"/>
              </a:rPr>
              <a:t>まずは、普段の様子です。</a:t>
            </a:r>
            <a:endParaRPr lang="en-US" altLang="ja-JP" dirty="0" smtClean="0">
              <a:latin typeface="+mn-ea"/>
            </a:endParaRPr>
          </a:p>
          <a:p>
            <a:r>
              <a:rPr lang="ja-JP" altLang="en-US" dirty="0" smtClean="0">
                <a:latin typeface="+mn-ea"/>
              </a:rPr>
              <a:t>あかつき橋の下を抜ける、よく自転車が通っている道があったり、大きな木もあります。</a:t>
            </a:r>
            <a:endParaRPr lang="en-US" altLang="ja-JP" dirty="0" smtClean="0">
              <a:latin typeface="+mn-ea"/>
            </a:endParaRPr>
          </a:p>
          <a:p>
            <a:r>
              <a:rPr lang="ja-JP" altLang="en-US" dirty="0" smtClean="0">
                <a:latin typeface="+mn-ea"/>
              </a:rPr>
              <a:t>川の反対側には、畑も見えますね。</a:t>
            </a:r>
            <a:endParaRPr lang="en-US" altLang="ja-JP" dirty="0">
              <a:latin typeface="+mn-ea"/>
            </a:endParaRPr>
          </a:p>
        </p:txBody>
      </p:sp>
      <p:sp>
        <p:nvSpPr>
          <p:cNvPr id="4" name="スライド番号プレースホルダー 3"/>
          <p:cNvSpPr>
            <a:spLocks noGrp="1"/>
          </p:cNvSpPr>
          <p:nvPr>
            <p:ph type="sldNum" sz="quarter" idx="10"/>
          </p:nvPr>
        </p:nvSpPr>
        <p:spPr/>
        <p:txBody>
          <a:bodyPr/>
          <a:lstStyle/>
          <a:p>
            <a:fld id="{1FC58124-A4C2-4562-A07D-9610EB725989}" type="slidenum">
              <a:rPr kumimoji="1" lang="ja-JP" altLang="en-US" smtClean="0"/>
              <a:t>2</a:t>
            </a:fld>
            <a:endParaRPr kumimoji="1" lang="ja-JP" altLang="en-US"/>
          </a:p>
        </p:txBody>
      </p:sp>
    </p:spTree>
    <p:extLst>
      <p:ext uri="{BB962C8B-B14F-4D97-AF65-F5344CB8AC3E}">
        <p14:creationId xmlns:p14="http://schemas.microsoft.com/office/powerpoint/2010/main" val="1192351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r>
              <a:rPr kumimoji="1" lang="ja-JP" altLang="en-US" dirty="0" smtClean="0"/>
              <a:t>説明・発問例</a:t>
            </a:r>
            <a:r>
              <a:rPr kumimoji="1" lang="en-US" altLang="ja-JP" dirty="0" smtClean="0"/>
              <a:t>】</a:t>
            </a:r>
            <a:endParaRPr kumimoji="1" lang="en-US" altLang="ja-JP" dirty="0" smtClean="0">
              <a:latin typeface="+mn-ea"/>
            </a:endParaRPr>
          </a:p>
          <a:p>
            <a:endParaRPr kumimoji="1" lang="en-US" altLang="ja-JP" dirty="0" smtClean="0">
              <a:latin typeface="+mn-ea"/>
            </a:endParaRPr>
          </a:p>
          <a:p>
            <a:r>
              <a:rPr kumimoji="1" lang="ja-JP" altLang="en-US" dirty="0" smtClean="0">
                <a:latin typeface="+mn-ea"/>
              </a:rPr>
              <a:t>しかし、水位が「氾濫危険水位」まで上昇すると、あかつき橋付近はこうなってしまいます。</a:t>
            </a:r>
            <a:endParaRPr kumimoji="1" lang="en-US" altLang="ja-JP" dirty="0" smtClean="0">
              <a:latin typeface="+mn-ea"/>
            </a:endParaRPr>
          </a:p>
          <a:p>
            <a:r>
              <a:rPr kumimoji="1" lang="ja-JP" altLang="en-US" dirty="0" smtClean="0">
                <a:latin typeface="+mn-ea"/>
              </a:rPr>
              <a:t>通り道や畑はすべて浸水してしまいましたね。</a:t>
            </a:r>
            <a:endParaRPr kumimoji="1" lang="en-US" altLang="ja-JP" dirty="0" smtClean="0">
              <a:latin typeface="+mn-ea"/>
            </a:endParaRPr>
          </a:p>
          <a:p>
            <a:endParaRPr kumimoji="1" lang="en-US" altLang="ja-JP" dirty="0" smtClean="0">
              <a:latin typeface="+mn-ea"/>
            </a:endParaRPr>
          </a:p>
          <a:p>
            <a:r>
              <a:rPr kumimoji="1" lang="ja-JP" altLang="en-US" dirty="0" smtClean="0">
                <a:latin typeface="+mn-ea"/>
              </a:rPr>
              <a:t>川の水位があがっているとき、この写真はイメージです（実際の状況ではありません。また実際には様子が異なる場合もあります）が、</a:t>
            </a:r>
            <a:endParaRPr kumimoji="1" lang="en-US" altLang="ja-JP" dirty="0" smtClean="0">
              <a:latin typeface="+mn-ea"/>
            </a:endParaRPr>
          </a:p>
          <a:p>
            <a:r>
              <a:rPr kumimoji="1" lang="ja-JP" altLang="en-US" dirty="0" smtClean="0">
                <a:latin typeface="+mn-ea"/>
              </a:rPr>
              <a:t>実際の川はもっと波立っていたり、とても流れがはやく、足元も見えづらかったり崩れやすいので大変危険です。</a:t>
            </a:r>
            <a:endParaRPr kumimoji="1" lang="en-US" altLang="ja-JP" dirty="0" smtClean="0">
              <a:latin typeface="+mn-ea"/>
            </a:endParaRPr>
          </a:p>
          <a:p>
            <a:r>
              <a:rPr kumimoji="1" lang="ja-JP" altLang="en-US" dirty="0" smtClean="0">
                <a:latin typeface="+mn-ea"/>
              </a:rPr>
              <a:t>絶対に近づいてはいけません。</a:t>
            </a:r>
            <a:endParaRPr kumimoji="1" lang="en-US" altLang="ja-JP" dirty="0" smtClean="0">
              <a:latin typeface="+mn-ea"/>
            </a:endParaRPr>
          </a:p>
          <a:p>
            <a:endParaRPr kumimoji="1" lang="ja-JP" altLang="en-US" dirty="0" smtClean="0">
              <a:latin typeface="+mn-ea"/>
            </a:endParaRPr>
          </a:p>
          <a:p>
            <a:r>
              <a:rPr kumimoji="1" lang="ja-JP" altLang="en-US" dirty="0" smtClean="0">
                <a:latin typeface="+mn-ea"/>
              </a:rPr>
              <a:t>川の水位は直接川を見に行くのではなく、インターネットで安全に確認するようにしましょう。</a:t>
            </a:r>
            <a:endParaRPr lang="en-US" altLang="ja-JP" dirty="0">
              <a:latin typeface="+mn-ea"/>
            </a:endParaRPr>
          </a:p>
        </p:txBody>
      </p:sp>
      <p:sp>
        <p:nvSpPr>
          <p:cNvPr id="4" name="スライド番号プレースホルダー 3"/>
          <p:cNvSpPr>
            <a:spLocks noGrp="1"/>
          </p:cNvSpPr>
          <p:nvPr>
            <p:ph type="sldNum" sz="quarter" idx="10"/>
          </p:nvPr>
        </p:nvSpPr>
        <p:spPr/>
        <p:txBody>
          <a:bodyPr/>
          <a:lstStyle/>
          <a:p>
            <a:fld id="{1FC58124-A4C2-4562-A07D-9610EB725989}" type="slidenum">
              <a:rPr kumimoji="1" lang="ja-JP" altLang="en-US" smtClean="0"/>
              <a:t>3</a:t>
            </a:fld>
            <a:endParaRPr kumimoji="1" lang="ja-JP" altLang="en-US"/>
          </a:p>
        </p:txBody>
      </p:sp>
    </p:spTree>
    <p:extLst>
      <p:ext uri="{BB962C8B-B14F-4D97-AF65-F5344CB8AC3E}">
        <p14:creationId xmlns:p14="http://schemas.microsoft.com/office/powerpoint/2010/main" val="4008822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r>
              <a:rPr kumimoji="1" lang="ja-JP" altLang="en-US" dirty="0" smtClean="0"/>
              <a:t>説明・発問例</a:t>
            </a:r>
            <a:r>
              <a:rPr kumimoji="1" lang="en-US" altLang="ja-JP" dirty="0" smtClean="0"/>
              <a:t>】</a:t>
            </a:r>
            <a:endParaRPr kumimoji="1" lang="en-US" altLang="ja-JP" dirty="0" smtClean="0">
              <a:latin typeface="+mn-ea"/>
            </a:endParaRPr>
          </a:p>
          <a:p>
            <a:endParaRPr kumimoji="1" lang="en-US" altLang="ja-JP" dirty="0" smtClean="0">
              <a:latin typeface="+mn-ea"/>
            </a:endParaRPr>
          </a:p>
          <a:p>
            <a:r>
              <a:rPr kumimoji="1" lang="ja-JP" altLang="en-US" dirty="0" smtClean="0">
                <a:latin typeface="+mn-ea"/>
              </a:rPr>
              <a:t>これは、ふだんの安倍川の様子です</a:t>
            </a:r>
            <a:r>
              <a:rPr kumimoji="1" lang="ja-JP" altLang="en-US" dirty="0" smtClean="0">
                <a:latin typeface="+mn-lt"/>
              </a:rPr>
              <a:t>。</a:t>
            </a:r>
            <a:endParaRPr kumimoji="1" lang="en-US" altLang="ja-JP" dirty="0" smtClean="0">
              <a:latin typeface="+mn-ea"/>
            </a:endParaRPr>
          </a:p>
        </p:txBody>
      </p:sp>
      <p:sp>
        <p:nvSpPr>
          <p:cNvPr id="4" name="スライド番号プレースホルダー 3"/>
          <p:cNvSpPr>
            <a:spLocks noGrp="1"/>
          </p:cNvSpPr>
          <p:nvPr>
            <p:ph type="sldNum" sz="quarter" idx="10"/>
          </p:nvPr>
        </p:nvSpPr>
        <p:spPr/>
        <p:txBody>
          <a:bodyPr/>
          <a:lstStyle/>
          <a:p>
            <a:fld id="{1F70462A-7AB3-44A5-A995-D2FC74889FC1}" type="slidenum">
              <a:rPr kumimoji="1" lang="ja-JP" altLang="en-US" smtClean="0"/>
              <a:t>4</a:t>
            </a:fld>
            <a:endParaRPr kumimoji="1" lang="ja-JP" altLang="en-US"/>
          </a:p>
        </p:txBody>
      </p:sp>
    </p:spTree>
    <p:extLst>
      <p:ext uri="{BB962C8B-B14F-4D97-AF65-F5344CB8AC3E}">
        <p14:creationId xmlns:p14="http://schemas.microsoft.com/office/powerpoint/2010/main" val="113556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r>
              <a:rPr kumimoji="1" lang="ja-JP" altLang="en-US" dirty="0" smtClean="0"/>
              <a:t>説明・発問例</a:t>
            </a:r>
            <a:r>
              <a:rPr kumimoji="1" lang="en-US" altLang="ja-JP" dirty="0" smtClean="0"/>
              <a:t>】</a:t>
            </a:r>
            <a:endParaRPr kumimoji="1" lang="en-US" altLang="ja-JP" dirty="0" smtClean="0">
              <a:latin typeface="+mn-ea"/>
            </a:endParaRPr>
          </a:p>
          <a:p>
            <a:endParaRPr kumimoji="1" lang="en-US" altLang="ja-JP" dirty="0" smtClean="0">
              <a:latin typeface="+mn-ea"/>
            </a:endParaRPr>
          </a:p>
          <a:p>
            <a:r>
              <a:rPr kumimoji="1" lang="ja-JP" altLang="en-US" dirty="0" smtClean="0">
                <a:latin typeface="+mn-ea"/>
              </a:rPr>
              <a:t>牛妻観測所で氾濫注意水位に到達する直前には、このような状態になっています。</a:t>
            </a:r>
            <a:endParaRPr kumimoji="1" lang="en-US" altLang="ja-JP" dirty="0" smtClean="0">
              <a:latin typeface="+mn-ea"/>
            </a:endParaRPr>
          </a:p>
        </p:txBody>
      </p:sp>
      <p:sp>
        <p:nvSpPr>
          <p:cNvPr id="4" name="スライド番号プレースホルダー 3"/>
          <p:cNvSpPr>
            <a:spLocks noGrp="1"/>
          </p:cNvSpPr>
          <p:nvPr>
            <p:ph type="sldNum" sz="quarter" idx="10"/>
          </p:nvPr>
        </p:nvSpPr>
        <p:spPr/>
        <p:txBody>
          <a:bodyPr/>
          <a:lstStyle/>
          <a:p>
            <a:fld id="{1F70462A-7AB3-44A5-A995-D2FC74889FC1}" type="slidenum">
              <a:rPr kumimoji="1" lang="ja-JP" altLang="en-US" smtClean="0"/>
              <a:t>5</a:t>
            </a:fld>
            <a:endParaRPr kumimoji="1" lang="ja-JP" altLang="en-US"/>
          </a:p>
        </p:txBody>
      </p:sp>
    </p:spTree>
    <p:extLst>
      <p:ext uri="{BB962C8B-B14F-4D97-AF65-F5344CB8AC3E}">
        <p14:creationId xmlns:p14="http://schemas.microsoft.com/office/powerpoint/2010/main" val="546886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r>
              <a:rPr kumimoji="1" lang="ja-JP" altLang="en-US" dirty="0" smtClean="0"/>
              <a:t>説明・発問例</a:t>
            </a:r>
            <a:r>
              <a:rPr kumimoji="1" lang="en-US" altLang="ja-JP" dirty="0" smtClean="0"/>
              <a:t>】</a:t>
            </a:r>
            <a:endParaRPr kumimoji="1" lang="en-US" altLang="ja-JP" dirty="0" smtClean="0">
              <a:latin typeface="+mn-ea"/>
            </a:endParaRPr>
          </a:p>
          <a:p>
            <a:endParaRPr kumimoji="1" lang="en-US" altLang="ja-JP" dirty="0" smtClean="0">
              <a:latin typeface="+mn-ea"/>
            </a:endParaRPr>
          </a:p>
          <a:p>
            <a:r>
              <a:rPr kumimoji="1" lang="ja-JP" altLang="en-US" dirty="0" smtClean="0">
                <a:latin typeface="+mn-ea"/>
              </a:rPr>
              <a:t>牛妻観測所で避難判断水位に到達する頃には、このような状態になっています。</a:t>
            </a:r>
            <a:endParaRPr kumimoji="1" lang="en-US" altLang="ja-JP" dirty="0" smtClean="0">
              <a:latin typeface="+mn-ea"/>
            </a:endParaRPr>
          </a:p>
        </p:txBody>
      </p:sp>
      <p:sp>
        <p:nvSpPr>
          <p:cNvPr id="4" name="スライド番号プレースホルダー 3"/>
          <p:cNvSpPr>
            <a:spLocks noGrp="1"/>
          </p:cNvSpPr>
          <p:nvPr>
            <p:ph type="sldNum" sz="quarter" idx="10"/>
          </p:nvPr>
        </p:nvSpPr>
        <p:spPr/>
        <p:txBody>
          <a:bodyPr/>
          <a:lstStyle/>
          <a:p>
            <a:fld id="{1F70462A-7AB3-44A5-A995-D2FC74889FC1}" type="slidenum">
              <a:rPr kumimoji="1" lang="ja-JP" altLang="en-US" smtClean="0"/>
              <a:t>6</a:t>
            </a:fld>
            <a:endParaRPr kumimoji="1" lang="ja-JP" altLang="en-US"/>
          </a:p>
        </p:txBody>
      </p:sp>
    </p:spTree>
    <p:extLst>
      <p:ext uri="{BB962C8B-B14F-4D97-AF65-F5344CB8AC3E}">
        <p14:creationId xmlns:p14="http://schemas.microsoft.com/office/powerpoint/2010/main" val="74808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r>
              <a:rPr kumimoji="1" lang="ja-JP" altLang="en-US" dirty="0" smtClean="0"/>
              <a:t>説明・発問例</a:t>
            </a:r>
            <a:r>
              <a:rPr kumimoji="1" lang="en-US" altLang="ja-JP" dirty="0" smtClean="0"/>
              <a:t>】</a:t>
            </a:r>
            <a:endParaRPr kumimoji="1" lang="en-US" altLang="ja-JP" dirty="0" smtClean="0">
              <a:latin typeface="+mn-ea"/>
            </a:endParaRPr>
          </a:p>
          <a:p>
            <a:endParaRPr kumimoji="1" lang="en-US" altLang="ja-JP" dirty="0" smtClean="0">
              <a:latin typeface="+mn-ea"/>
            </a:endParaRPr>
          </a:p>
          <a:p>
            <a:r>
              <a:rPr kumimoji="1" lang="ja-JP" altLang="en-US" dirty="0" smtClean="0">
                <a:latin typeface="+mn-ea"/>
              </a:rPr>
              <a:t>牛妻観測所で氾濫危険水位に到達する頃には、このような状態になっています。</a:t>
            </a:r>
            <a:endParaRPr kumimoji="1" lang="en-US" altLang="ja-JP" dirty="0" smtClean="0">
              <a:latin typeface="+mn-ea"/>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1F70462A-7AB3-44A5-A995-D2FC74889FC1}" type="slidenum">
              <a:rPr kumimoji="1" lang="ja-JP" altLang="en-US" smtClean="0"/>
              <a:t>7</a:t>
            </a:fld>
            <a:endParaRPr kumimoji="1" lang="ja-JP" altLang="en-US"/>
          </a:p>
        </p:txBody>
      </p:sp>
    </p:spTree>
    <p:extLst>
      <p:ext uri="{BB962C8B-B14F-4D97-AF65-F5344CB8AC3E}">
        <p14:creationId xmlns:p14="http://schemas.microsoft.com/office/powerpoint/2010/main" val="943750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r>
              <a:rPr kumimoji="1" lang="ja-JP" altLang="en-US" dirty="0" smtClean="0"/>
              <a:t>説明・発問例</a:t>
            </a:r>
            <a:r>
              <a:rPr kumimoji="1" lang="en-US" altLang="ja-JP" dirty="0" smtClean="0"/>
              <a:t>】</a:t>
            </a:r>
            <a:endParaRPr kumimoji="1" lang="en-US" altLang="ja-JP" dirty="0" smtClean="0">
              <a:latin typeface="+mn-ea"/>
            </a:endParaRPr>
          </a:p>
          <a:p>
            <a:endParaRPr kumimoji="1" lang="en-US" altLang="ja-JP" dirty="0" smtClean="0">
              <a:latin typeface="+mn-ea"/>
            </a:endParaRPr>
          </a:p>
          <a:p>
            <a:r>
              <a:rPr kumimoji="1" lang="ja-JP" altLang="en-US" dirty="0" smtClean="0">
                <a:latin typeface="+mn-ea"/>
              </a:rPr>
              <a:t>これは、ふだんの大井川河川敷の様子です</a:t>
            </a:r>
            <a:r>
              <a:rPr kumimoji="1" lang="ja-JP" altLang="en-US" dirty="0" smtClean="0">
                <a:latin typeface="+mn-lt"/>
              </a:rPr>
              <a:t>。</a:t>
            </a:r>
            <a:endParaRPr kumimoji="1" lang="en-US" altLang="ja-JP" dirty="0" smtClean="0">
              <a:latin typeface="+mn-ea"/>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CE57B24-3E25-4BCA-8307-DAA973F510B2}" type="slidenum">
              <a:rPr kumimoji="1" lang="ja-JP" altLang="en-US" smtClean="0"/>
              <a:t>8</a:t>
            </a:fld>
            <a:endParaRPr kumimoji="1" lang="ja-JP" altLang="en-US"/>
          </a:p>
        </p:txBody>
      </p:sp>
    </p:spTree>
    <p:extLst>
      <p:ext uri="{BB962C8B-B14F-4D97-AF65-F5344CB8AC3E}">
        <p14:creationId xmlns:p14="http://schemas.microsoft.com/office/powerpoint/2010/main" val="2278952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r>
              <a:rPr kumimoji="1" lang="ja-JP" altLang="en-US" dirty="0" smtClean="0"/>
              <a:t>説明・発問例</a:t>
            </a:r>
            <a:r>
              <a:rPr kumimoji="1" lang="en-US" altLang="ja-JP" dirty="0" smtClean="0"/>
              <a:t>】</a:t>
            </a:r>
            <a:endParaRPr kumimoji="1" lang="en-US" altLang="ja-JP" dirty="0" smtClean="0">
              <a:latin typeface="+mn-ea"/>
            </a:endParaRPr>
          </a:p>
          <a:p>
            <a:endParaRPr kumimoji="1" lang="en-US" altLang="ja-JP" dirty="0" smtClean="0">
              <a:latin typeface="+mn-ea"/>
            </a:endParaRPr>
          </a:p>
          <a:p>
            <a:r>
              <a:rPr kumimoji="1" lang="ja-JP" altLang="en-US" dirty="0" smtClean="0">
                <a:latin typeface="+mn-ea"/>
              </a:rPr>
              <a:t>細島観測所で避難判断水位に到達する頃には、このような状態になっています。</a:t>
            </a:r>
            <a:endParaRPr kumimoji="1" lang="en-US" altLang="ja-JP" dirty="0" smtClean="0">
              <a:latin typeface="+mn-ea"/>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CE57B24-3E25-4BCA-8307-DAA973F510B2}" type="slidenum">
              <a:rPr kumimoji="1" lang="ja-JP" altLang="en-US" smtClean="0"/>
              <a:t>9</a:t>
            </a:fld>
            <a:endParaRPr kumimoji="1" lang="ja-JP" altLang="en-US"/>
          </a:p>
        </p:txBody>
      </p:sp>
    </p:spTree>
    <p:extLst>
      <p:ext uri="{BB962C8B-B14F-4D97-AF65-F5344CB8AC3E}">
        <p14:creationId xmlns:p14="http://schemas.microsoft.com/office/powerpoint/2010/main" val="2899671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r>
              <a:rPr kumimoji="1" lang="ja-JP" altLang="en-US" dirty="0" smtClean="0"/>
              <a:t>説明・発問例</a:t>
            </a:r>
            <a:r>
              <a:rPr kumimoji="1" lang="en-US" altLang="ja-JP" dirty="0" smtClean="0"/>
              <a:t>】</a:t>
            </a:r>
            <a:endParaRPr kumimoji="1" lang="en-US" altLang="ja-JP" dirty="0" smtClean="0">
              <a:latin typeface="+mn-ea"/>
            </a:endParaRPr>
          </a:p>
          <a:p>
            <a:endParaRPr kumimoji="1" lang="en-US" altLang="ja-JP" dirty="0" smtClean="0">
              <a:latin typeface="+mn-ea"/>
            </a:endParaRPr>
          </a:p>
          <a:p>
            <a:r>
              <a:rPr kumimoji="1" lang="ja-JP" altLang="en-US" dirty="0" smtClean="0">
                <a:latin typeface="+mn-ea"/>
              </a:rPr>
              <a:t>細島観測所で</a:t>
            </a:r>
            <a:r>
              <a:rPr kumimoji="1" lang="ja-JP" altLang="en-US" smtClean="0">
                <a:latin typeface="+mn-ea"/>
              </a:rPr>
              <a:t>氾濫危険水位</a:t>
            </a:r>
            <a:r>
              <a:rPr kumimoji="1" lang="ja-JP" altLang="en-US" dirty="0" smtClean="0">
                <a:latin typeface="+mn-ea"/>
              </a:rPr>
              <a:t>に到達する頃には、このような状態になっています。</a:t>
            </a:r>
            <a:endParaRPr kumimoji="1" lang="en-US" altLang="ja-JP" dirty="0" smtClean="0">
              <a:latin typeface="+mn-ea"/>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CE57B24-3E25-4BCA-8307-DAA973F510B2}" type="slidenum">
              <a:rPr kumimoji="1" lang="ja-JP" altLang="en-US" smtClean="0"/>
              <a:t>10</a:t>
            </a:fld>
            <a:endParaRPr kumimoji="1" lang="ja-JP" altLang="en-US"/>
          </a:p>
        </p:txBody>
      </p:sp>
    </p:spTree>
    <p:extLst>
      <p:ext uri="{BB962C8B-B14F-4D97-AF65-F5344CB8AC3E}">
        <p14:creationId xmlns:p14="http://schemas.microsoft.com/office/powerpoint/2010/main" val="111247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933209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1061542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382974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1220336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846805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840307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958344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4282503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550885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998538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2019/11/14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4199486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9AFBF0-8D5C-458B-AC59-205891496AC8}" type="datetimeFigureOut">
              <a:rPr kumimoji="1" lang="ja-JP" altLang="en-US" smtClean="0"/>
              <a:t>2019/11/14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925221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25077743-8778-4729-81BA-9AA9BCB027C5}" type="slidenum">
              <a:rPr kumimoji="1" lang="ja-JP" altLang="en-US" smtClean="0"/>
              <a:t>1</a:t>
            </a:fld>
            <a:endParaRPr kumimoji="1" lang="ja-JP" altLang="en-US" dirty="0"/>
          </a:p>
        </p:txBody>
      </p:sp>
      <p:pic>
        <p:nvPicPr>
          <p:cNvPr id="5" name="図 4"/>
          <p:cNvPicPr>
            <a:picLocks noChangeAspect="1"/>
          </p:cNvPicPr>
          <p:nvPr/>
        </p:nvPicPr>
        <p:blipFill rotWithShape="1">
          <a:blip r:embed="rId3"/>
          <a:srcRect t="10747" r="30984" b="3925"/>
          <a:stretch/>
        </p:blipFill>
        <p:spPr>
          <a:xfrm>
            <a:off x="0" y="507831"/>
            <a:ext cx="9131300" cy="6350169"/>
          </a:xfrm>
          <a:prstGeom prst="rect">
            <a:avLst/>
          </a:prstGeom>
        </p:spPr>
      </p:pic>
      <p:sp>
        <p:nvSpPr>
          <p:cNvPr id="7" name="正方形/長方形 6"/>
          <p:cNvSpPr/>
          <p:nvPr/>
        </p:nvSpPr>
        <p:spPr>
          <a:xfrm>
            <a:off x="0" y="0"/>
            <a:ext cx="9144000" cy="507831"/>
          </a:xfrm>
          <a:prstGeom prst="rect">
            <a:avLst/>
          </a:prstGeom>
          <a:solidFill>
            <a:schemeClr val="bg1">
              <a:alpha val="64000"/>
            </a:schemeClr>
          </a:solidFill>
          <a:ln>
            <a:noFill/>
          </a:ln>
        </p:spPr>
        <p:txBody>
          <a:bodyPr wrap="square" lIns="91440" tIns="45720" rIns="91440" bIns="45720">
            <a:spAutoFit/>
          </a:bodyPr>
          <a:lstStyle/>
          <a:p>
            <a:r>
              <a:rPr lang="ja-JP" altLang="en-US" sz="2700" b="1" dirty="0" smtClean="0">
                <a:ln w="0">
                  <a:noFill/>
                </a:ln>
                <a:solidFill>
                  <a:schemeClr val="tx2"/>
                </a:solidFill>
                <a:effectLst>
                  <a:outerShdw blurRad="38100" dist="25400" dir="5400000" algn="ctr" rotWithShape="0">
                    <a:srgbClr val="6E747A">
                      <a:alpha val="43000"/>
                    </a:srgbClr>
                  </a:outerShdw>
                </a:effectLst>
              </a:rPr>
              <a:t>　瀬戸川をあかつき橋から見てみよう</a:t>
            </a:r>
            <a:endParaRPr lang="ja-JP" altLang="en-US" sz="2700" b="1" cap="none" spc="0" dirty="0">
              <a:ln w="0">
                <a:noFill/>
              </a:ln>
              <a:solidFill>
                <a:schemeClr val="tx2"/>
              </a:solidFill>
              <a:effectLst>
                <a:outerShdw blurRad="38100" dist="25400" dir="5400000" algn="ctr" rotWithShape="0">
                  <a:srgbClr val="6E747A">
                    <a:alpha val="43000"/>
                  </a:srgbClr>
                </a:outerShdw>
              </a:effectLst>
            </a:endParaRPr>
          </a:p>
        </p:txBody>
      </p:sp>
      <p:sp>
        <p:nvSpPr>
          <p:cNvPr id="8" name="フリーフォーム 7"/>
          <p:cNvSpPr/>
          <p:nvPr/>
        </p:nvSpPr>
        <p:spPr>
          <a:xfrm>
            <a:off x="6089650" y="3911600"/>
            <a:ext cx="425450" cy="320675"/>
          </a:xfrm>
          <a:custGeom>
            <a:avLst/>
            <a:gdLst>
              <a:gd name="connsiteX0" fmla="*/ 22225 w 425450"/>
              <a:gd name="connsiteY0" fmla="*/ 266700 h 320675"/>
              <a:gd name="connsiteX1" fmla="*/ 0 w 425450"/>
              <a:gd name="connsiteY1" fmla="*/ 50800 h 320675"/>
              <a:gd name="connsiteX2" fmla="*/ 422275 w 425450"/>
              <a:gd name="connsiteY2" fmla="*/ 0 h 320675"/>
              <a:gd name="connsiteX3" fmla="*/ 425450 w 425450"/>
              <a:gd name="connsiteY3" fmla="*/ 120650 h 320675"/>
              <a:gd name="connsiteX4" fmla="*/ 206375 w 425450"/>
              <a:gd name="connsiteY4" fmla="*/ 320675 h 320675"/>
              <a:gd name="connsiteX5" fmla="*/ 22225 w 425450"/>
              <a:gd name="connsiteY5" fmla="*/ 266700 h 32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5450" h="320675">
                <a:moveTo>
                  <a:pt x="22225" y="266700"/>
                </a:moveTo>
                <a:lnTo>
                  <a:pt x="0" y="50800"/>
                </a:lnTo>
                <a:lnTo>
                  <a:pt x="422275" y="0"/>
                </a:lnTo>
                <a:cubicBezTo>
                  <a:pt x="423333" y="40217"/>
                  <a:pt x="424392" y="80433"/>
                  <a:pt x="425450" y="120650"/>
                </a:cubicBezTo>
                <a:lnTo>
                  <a:pt x="206375" y="320675"/>
                </a:lnTo>
                <a:lnTo>
                  <a:pt x="22225" y="26670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4" name="グループ化 13"/>
          <p:cNvGrpSpPr/>
          <p:nvPr/>
        </p:nvGrpSpPr>
        <p:grpSpPr>
          <a:xfrm>
            <a:off x="6316364" y="3474072"/>
            <a:ext cx="1486807" cy="369332"/>
            <a:chOff x="6430644" y="3038752"/>
            <a:chExt cx="2211705" cy="369332"/>
          </a:xfrm>
        </p:grpSpPr>
        <p:sp>
          <p:nvSpPr>
            <p:cNvPr id="11" name="テキスト ボックス 10"/>
            <p:cNvSpPr txBox="1"/>
            <p:nvPr/>
          </p:nvSpPr>
          <p:spPr>
            <a:xfrm>
              <a:off x="6430644" y="3038752"/>
              <a:ext cx="2211705" cy="369332"/>
            </a:xfrm>
            <a:prstGeom prst="rect">
              <a:avLst/>
            </a:prstGeom>
            <a:noFill/>
          </p:spPr>
          <p:txBody>
            <a:bodyPr wrap="square" rtlCol="0">
              <a:spAutoFit/>
            </a:bodyPr>
            <a:lstStyle/>
            <a:p>
              <a:r>
                <a:rPr kumimoji="1" lang="ja-JP" altLang="en-US" b="1" dirty="0" smtClean="0">
                  <a:ln w="38100">
                    <a:solidFill>
                      <a:schemeClr val="bg1"/>
                    </a:solidFill>
                  </a:ln>
                  <a:solidFill>
                    <a:srgbClr val="FF0000"/>
                  </a:solidFill>
                  <a:latin typeface="メイリオ" panose="020B0604030504040204" pitchFamily="50" charset="-128"/>
                  <a:ea typeface="メイリオ" panose="020B0604030504040204" pitchFamily="50" charset="-128"/>
                </a:rPr>
                <a:t>あかつき橋</a:t>
              </a:r>
              <a:endParaRPr kumimoji="1" lang="ja-JP" altLang="en-US" b="1" dirty="0">
                <a:ln w="38100">
                  <a:solidFill>
                    <a:schemeClr val="bg1"/>
                  </a:solidFill>
                </a:ln>
                <a:solidFill>
                  <a:srgbClr val="FF0000"/>
                </a:solidFill>
                <a:latin typeface="メイリオ" panose="020B0604030504040204" pitchFamily="50" charset="-128"/>
                <a:ea typeface="メイリオ" panose="020B0604030504040204" pitchFamily="50" charset="-128"/>
              </a:endParaRPr>
            </a:p>
          </p:txBody>
        </p:sp>
        <p:sp>
          <p:nvSpPr>
            <p:cNvPr id="13" name="テキスト ボックス 12"/>
            <p:cNvSpPr txBox="1"/>
            <p:nvPr/>
          </p:nvSpPr>
          <p:spPr>
            <a:xfrm>
              <a:off x="6430644" y="3038752"/>
              <a:ext cx="2211705" cy="369332"/>
            </a:xfrm>
            <a:prstGeom prst="rect">
              <a:avLst/>
            </a:prstGeom>
            <a:noFill/>
          </p:spPr>
          <p:txBody>
            <a:bodyPr wrap="square" rtlCol="0">
              <a:spAutoFit/>
            </a:bodyPr>
            <a:lstStyle/>
            <a:p>
              <a:r>
                <a:rPr kumimoji="1" lang="ja-JP" altLang="en-US" b="1" dirty="0" smtClean="0">
                  <a:solidFill>
                    <a:srgbClr val="FF0000"/>
                  </a:solidFill>
                  <a:latin typeface="メイリオ" panose="020B0604030504040204" pitchFamily="50" charset="-128"/>
                  <a:ea typeface="メイリオ" panose="020B0604030504040204" pitchFamily="50" charset="-128"/>
                </a:rPr>
                <a:t>あかつき橋</a:t>
              </a:r>
              <a:endParaRPr kumimoji="1" lang="ja-JP" altLang="en-US" b="1" dirty="0">
                <a:solidFill>
                  <a:srgbClr val="FF0000"/>
                </a:solidFill>
                <a:latin typeface="メイリオ" panose="020B0604030504040204" pitchFamily="50" charset="-128"/>
                <a:ea typeface="メイリオ" panose="020B0604030504040204" pitchFamily="50" charset="-128"/>
              </a:endParaRPr>
            </a:p>
          </p:txBody>
        </p:sp>
      </p:grpSp>
      <p:grpSp>
        <p:nvGrpSpPr>
          <p:cNvPr id="16" name="グループ化 15"/>
          <p:cNvGrpSpPr/>
          <p:nvPr/>
        </p:nvGrpSpPr>
        <p:grpSpPr>
          <a:xfrm>
            <a:off x="5701262" y="4270858"/>
            <a:ext cx="1363980" cy="369332"/>
            <a:chOff x="5615940" y="4450080"/>
            <a:chExt cx="1363980" cy="369332"/>
          </a:xfrm>
        </p:grpSpPr>
        <p:sp>
          <p:nvSpPr>
            <p:cNvPr id="9" name="テキスト ボックス 8"/>
            <p:cNvSpPr txBox="1"/>
            <p:nvPr/>
          </p:nvSpPr>
          <p:spPr>
            <a:xfrm>
              <a:off x="5615940" y="4450080"/>
              <a:ext cx="1363980" cy="369332"/>
            </a:xfrm>
            <a:prstGeom prst="rect">
              <a:avLst/>
            </a:prstGeom>
            <a:noFill/>
          </p:spPr>
          <p:txBody>
            <a:bodyPr wrap="square" rtlCol="0">
              <a:spAutoFit/>
            </a:bodyPr>
            <a:lstStyle/>
            <a:p>
              <a:r>
                <a:rPr kumimoji="1" lang="ja-JP" altLang="en-US" b="1" dirty="0" smtClean="0">
                  <a:ln w="38100">
                    <a:solidFill>
                      <a:schemeClr val="bg1"/>
                    </a:solidFill>
                  </a:ln>
                  <a:latin typeface="メイリオ" panose="020B0604030504040204" pitchFamily="50" charset="-128"/>
                  <a:ea typeface="メイリオ" panose="020B0604030504040204" pitchFamily="50" charset="-128"/>
                </a:rPr>
                <a:t>大村中学校</a:t>
              </a:r>
              <a:endParaRPr kumimoji="1" lang="ja-JP" altLang="en-US" b="1" dirty="0">
                <a:ln w="38100">
                  <a:solidFill>
                    <a:schemeClr val="bg1"/>
                  </a:solidFill>
                </a:ln>
                <a:latin typeface="メイリオ" panose="020B0604030504040204" pitchFamily="50" charset="-128"/>
                <a:ea typeface="メイリオ" panose="020B0604030504040204" pitchFamily="50" charset="-128"/>
              </a:endParaRPr>
            </a:p>
          </p:txBody>
        </p:sp>
        <p:sp>
          <p:nvSpPr>
            <p:cNvPr id="15" name="テキスト ボックス 14"/>
            <p:cNvSpPr txBox="1"/>
            <p:nvPr/>
          </p:nvSpPr>
          <p:spPr>
            <a:xfrm>
              <a:off x="5615940" y="4450080"/>
              <a:ext cx="1363980" cy="369332"/>
            </a:xfrm>
            <a:prstGeom prst="rect">
              <a:avLst/>
            </a:prstGeom>
            <a:noFill/>
          </p:spPr>
          <p:txBody>
            <a:bodyPr wrap="square" rtlCol="0">
              <a:spAutoFit/>
            </a:bodyPr>
            <a:lstStyle/>
            <a:p>
              <a:r>
                <a:rPr kumimoji="1" lang="ja-JP" altLang="en-US" b="1" dirty="0" smtClean="0">
                  <a:solidFill>
                    <a:srgbClr val="FFC000"/>
                  </a:solidFill>
                  <a:latin typeface="メイリオ" panose="020B0604030504040204" pitchFamily="50" charset="-128"/>
                  <a:ea typeface="メイリオ" panose="020B0604030504040204" pitchFamily="50" charset="-128"/>
                </a:rPr>
                <a:t>大村中学校</a:t>
              </a:r>
              <a:endParaRPr kumimoji="1" lang="ja-JP" altLang="en-US" b="1" dirty="0">
                <a:solidFill>
                  <a:srgbClr val="FFC000"/>
                </a:solidFill>
                <a:latin typeface="メイリオ" panose="020B0604030504040204" pitchFamily="50" charset="-128"/>
                <a:ea typeface="メイリオ" panose="020B0604030504040204" pitchFamily="50" charset="-128"/>
              </a:endParaRPr>
            </a:p>
          </p:txBody>
        </p:sp>
      </p:grpSp>
      <p:grpSp>
        <p:nvGrpSpPr>
          <p:cNvPr id="18" name="グループ化 17"/>
          <p:cNvGrpSpPr/>
          <p:nvPr/>
        </p:nvGrpSpPr>
        <p:grpSpPr>
          <a:xfrm>
            <a:off x="4389256" y="3702605"/>
            <a:ext cx="1363980" cy="369332"/>
            <a:chOff x="3953827" y="3778568"/>
            <a:chExt cx="1363980" cy="369332"/>
          </a:xfrm>
        </p:grpSpPr>
        <p:sp>
          <p:nvSpPr>
            <p:cNvPr id="10" name="テキスト ボックス 9"/>
            <p:cNvSpPr txBox="1"/>
            <p:nvPr/>
          </p:nvSpPr>
          <p:spPr>
            <a:xfrm>
              <a:off x="3953827" y="3778568"/>
              <a:ext cx="1363980" cy="369332"/>
            </a:xfrm>
            <a:prstGeom prst="rect">
              <a:avLst/>
            </a:prstGeom>
            <a:noFill/>
          </p:spPr>
          <p:txBody>
            <a:bodyPr wrap="square" rtlCol="0">
              <a:spAutoFit/>
            </a:bodyPr>
            <a:lstStyle/>
            <a:p>
              <a:r>
                <a:rPr kumimoji="1" lang="ja-JP" altLang="en-US" b="1" dirty="0" smtClean="0">
                  <a:ln w="38100">
                    <a:solidFill>
                      <a:schemeClr val="bg1"/>
                    </a:solidFill>
                  </a:ln>
                  <a:latin typeface="メイリオ" panose="020B0604030504040204" pitchFamily="50" charset="-128"/>
                  <a:ea typeface="メイリオ" panose="020B0604030504040204" pitchFamily="50" charset="-128"/>
                </a:rPr>
                <a:t>瀬戸川</a:t>
              </a:r>
              <a:endParaRPr kumimoji="1" lang="ja-JP" altLang="en-US" b="1" dirty="0">
                <a:ln w="38100">
                  <a:solidFill>
                    <a:schemeClr val="bg1"/>
                  </a:solidFill>
                </a:ln>
                <a:latin typeface="メイリオ" panose="020B0604030504040204" pitchFamily="50" charset="-128"/>
                <a:ea typeface="メイリオ" panose="020B0604030504040204" pitchFamily="50" charset="-128"/>
              </a:endParaRPr>
            </a:p>
          </p:txBody>
        </p:sp>
        <p:sp>
          <p:nvSpPr>
            <p:cNvPr id="17" name="テキスト ボックス 16"/>
            <p:cNvSpPr txBox="1"/>
            <p:nvPr/>
          </p:nvSpPr>
          <p:spPr>
            <a:xfrm>
              <a:off x="3953827" y="3778568"/>
              <a:ext cx="1363980" cy="369332"/>
            </a:xfrm>
            <a:prstGeom prst="rect">
              <a:avLst/>
            </a:prstGeom>
            <a:noFill/>
          </p:spPr>
          <p:txBody>
            <a:bodyPr wrap="square" rtlCol="0">
              <a:spAutoFit/>
            </a:bodyPr>
            <a:lstStyle/>
            <a:p>
              <a:r>
                <a:rPr kumimoji="1" lang="ja-JP" altLang="en-US" b="1" dirty="0" smtClean="0">
                  <a:solidFill>
                    <a:schemeClr val="accent5"/>
                  </a:solidFill>
                  <a:latin typeface="メイリオ" panose="020B0604030504040204" pitchFamily="50" charset="-128"/>
                  <a:ea typeface="メイリオ" panose="020B0604030504040204" pitchFamily="50" charset="-128"/>
                </a:rPr>
                <a:t>瀬戸川</a:t>
              </a:r>
              <a:endParaRPr kumimoji="1" lang="ja-JP" altLang="en-US" b="1" dirty="0">
                <a:solidFill>
                  <a:schemeClr val="accent5"/>
                </a:solidFill>
                <a:latin typeface="メイリオ" panose="020B0604030504040204" pitchFamily="50" charset="-128"/>
                <a:ea typeface="メイリオ" panose="020B0604030504040204" pitchFamily="50" charset="-128"/>
              </a:endParaRPr>
            </a:p>
          </p:txBody>
        </p:sp>
      </p:grpSp>
      <p:sp>
        <p:nvSpPr>
          <p:cNvPr id="19" name="下矢印 18"/>
          <p:cNvSpPr/>
          <p:nvPr/>
        </p:nvSpPr>
        <p:spPr>
          <a:xfrm rot="3420000">
            <a:off x="6159944" y="3331605"/>
            <a:ext cx="288000" cy="324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251821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25077743-8778-4729-81BA-9AA9BCB027C5}" type="slidenum">
              <a:rPr kumimoji="1" lang="ja-JP" altLang="en-US" smtClean="0"/>
              <a:t>2</a:t>
            </a:fld>
            <a:endParaRPr kumimoji="1" lang="ja-JP" altLang="en-US" dirty="0"/>
          </a:p>
        </p:txBody>
      </p:sp>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675"/>
            <a:ext cx="9144000" cy="6856325"/>
          </a:xfrm>
          <a:prstGeom prst="rect">
            <a:avLst/>
          </a:prstGeom>
        </p:spPr>
      </p:pic>
      <p:sp>
        <p:nvSpPr>
          <p:cNvPr id="8" name="正方形/長方形 7"/>
          <p:cNvSpPr/>
          <p:nvPr/>
        </p:nvSpPr>
        <p:spPr>
          <a:xfrm>
            <a:off x="0" y="0"/>
            <a:ext cx="9144000" cy="507831"/>
          </a:xfrm>
          <a:prstGeom prst="rect">
            <a:avLst/>
          </a:prstGeom>
          <a:solidFill>
            <a:schemeClr val="bg1">
              <a:alpha val="64000"/>
            </a:schemeClr>
          </a:solidFill>
          <a:ln>
            <a:noFill/>
          </a:ln>
        </p:spPr>
        <p:txBody>
          <a:bodyPr wrap="square" lIns="91440" tIns="45720" rIns="91440" bIns="45720">
            <a:spAutoFit/>
          </a:bodyPr>
          <a:lstStyle/>
          <a:p>
            <a:r>
              <a:rPr lang="ja-JP" altLang="en-US" sz="2700" b="1" dirty="0" smtClean="0">
                <a:ln w="0">
                  <a:noFill/>
                </a:ln>
                <a:solidFill>
                  <a:schemeClr val="tx2"/>
                </a:solidFill>
                <a:effectLst>
                  <a:outerShdw blurRad="38100" dist="25400" dir="5400000" algn="ctr" rotWithShape="0">
                    <a:srgbClr val="6E747A">
                      <a:alpha val="43000"/>
                    </a:srgbClr>
                  </a:outerShdw>
                </a:effectLst>
              </a:rPr>
              <a:t>　瀬戸川あかつき橋 ： ふだんの</a:t>
            </a:r>
            <a:r>
              <a:rPr lang="ja-JP" altLang="en-US" sz="2700" b="1" cap="none" spc="0" dirty="0" smtClean="0">
                <a:ln w="0">
                  <a:noFill/>
                </a:ln>
                <a:solidFill>
                  <a:schemeClr val="tx2"/>
                </a:solidFill>
                <a:effectLst>
                  <a:outerShdw blurRad="38100" dist="25400" dir="5400000" algn="ctr" rotWithShape="0">
                    <a:srgbClr val="6E747A">
                      <a:alpha val="43000"/>
                    </a:srgbClr>
                  </a:outerShdw>
                </a:effectLst>
              </a:rPr>
              <a:t>様子</a:t>
            </a:r>
            <a:endParaRPr lang="ja-JP" altLang="en-US" sz="2700" b="1" cap="none" spc="0" dirty="0">
              <a:ln w="0">
                <a:noFill/>
              </a:ln>
              <a:solidFill>
                <a:schemeClr val="tx2"/>
              </a:solidFill>
              <a:effectLst>
                <a:outerShdw blurRad="38100" dist="25400" dir="5400000" algn="ctr" rotWithShape="0">
                  <a:srgbClr val="6E747A">
                    <a:alpha val="43000"/>
                  </a:srgbClr>
                </a:outerShdw>
              </a:effectLst>
            </a:endParaRPr>
          </a:p>
        </p:txBody>
      </p:sp>
      <p:pic>
        <p:nvPicPr>
          <p:cNvPr id="5" name="図 4"/>
          <p:cNvPicPr>
            <a:picLocks noChangeAspect="1"/>
          </p:cNvPicPr>
          <p:nvPr/>
        </p:nvPicPr>
        <p:blipFill rotWithShape="1">
          <a:blip r:embed="rId4"/>
          <a:srcRect l="15358" t="10528" r="34515" b="38469"/>
          <a:stretch/>
        </p:blipFill>
        <p:spPr>
          <a:xfrm>
            <a:off x="6547253" y="17202"/>
            <a:ext cx="2608938" cy="1494606"/>
          </a:xfrm>
          <a:prstGeom prst="rect">
            <a:avLst/>
          </a:prstGeom>
        </p:spPr>
      </p:pic>
    </p:spTree>
    <p:extLst>
      <p:ext uri="{BB962C8B-B14F-4D97-AF65-F5344CB8AC3E}">
        <p14:creationId xmlns:p14="http://schemas.microsoft.com/office/powerpoint/2010/main" val="29448902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25077743-8778-4729-81BA-9AA9BCB027C5}" type="slidenum">
              <a:rPr kumimoji="1" lang="ja-JP" altLang="en-US" smtClean="0"/>
              <a:t>3</a:t>
            </a:fld>
            <a:endParaRPr kumimoji="1" lang="ja-JP" altLang="en-US" dirty="0"/>
          </a:p>
        </p:txBody>
      </p:sp>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37"/>
            <a:ext cx="9144000" cy="6856325"/>
          </a:xfrm>
          <a:prstGeom prst="rect">
            <a:avLst/>
          </a:prstGeom>
        </p:spPr>
      </p:pic>
      <p:sp>
        <p:nvSpPr>
          <p:cNvPr id="5" name="正方形/長方形 4"/>
          <p:cNvSpPr/>
          <p:nvPr/>
        </p:nvSpPr>
        <p:spPr>
          <a:xfrm>
            <a:off x="0" y="0"/>
            <a:ext cx="9144000" cy="400110"/>
          </a:xfrm>
          <a:prstGeom prst="rect">
            <a:avLst/>
          </a:prstGeom>
          <a:solidFill>
            <a:schemeClr val="bg1">
              <a:alpha val="64000"/>
            </a:schemeClr>
          </a:solidFill>
          <a:ln>
            <a:noFill/>
          </a:ln>
        </p:spPr>
        <p:txBody>
          <a:bodyPr wrap="square" lIns="91440" tIns="45720" rIns="91440" bIns="45720">
            <a:spAutoFit/>
          </a:bodyPr>
          <a:lstStyle/>
          <a:p>
            <a:r>
              <a:rPr lang="ja-JP" altLang="en-US" sz="2000" b="1" dirty="0" smtClean="0">
                <a:ln w="0">
                  <a:noFill/>
                </a:ln>
                <a:solidFill>
                  <a:schemeClr val="tx2"/>
                </a:solidFill>
                <a:effectLst>
                  <a:outerShdw blurRad="38100" dist="25400" dir="5400000" algn="ctr" rotWithShape="0">
                    <a:srgbClr val="6E747A">
                      <a:alpha val="43000"/>
                    </a:srgbClr>
                  </a:outerShdw>
                </a:effectLst>
              </a:rPr>
              <a:t>　瀬戸川あかつき橋 ： 氾濫危険水位まで水位が上昇した</a:t>
            </a:r>
            <a:r>
              <a:rPr lang="ja-JP" altLang="en-US" sz="2000" b="1" cap="none" spc="0" dirty="0" smtClean="0">
                <a:ln w="0">
                  <a:noFill/>
                </a:ln>
                <a:solidFill>
                  <a:schemeClr val="tx2"/>
                </a:solidFill>
                <a:effectLst>
                  <a:outerShdw blurRad="38100" dist="25400" dir="5400000" algn="ctr" rotWithShape="0">
                    <a:srgbClr val="6E747A">
                      <a:alpha val="43000"/>
                    </a:srgbClr>
                  </a:outerShdw>
                </a:effectLst>
              </a:rPr>
              <a:t>様子</a:t>
            </a:r>
            <a:endParaRPr lang="ja-JP" altLang="en-US" sz="2000" b="1" cap="none" spc="0" dirty="0">
              <a:ln w="0">
                <a:noFill/>
              </a:ln>
              <a:solidFill>
                <a:schemeClr val="tx2"/>
              </a:solidFill>
              <a:effectLst>
                <a:outerShdw blurRad="38100" dist="25400" dir="5400000" algn="ctr" rotWithShape="0">
                  <a:srgbClr val="6E747A">
                    <a:alpha val="43000"/>
                  </a:srgbClr>
                </a:outerShdw>
              </a:effectLst>
            </a:endParaRPr>
          </a:p>
        </p:txBody>
      </p:sp>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1903" y="29336"/>
            <a:ext cx="2279905" cy="1610183"/>
          </a:xfrm>
          <a:prstGeom prst="rect">
            <a:avLst/>
          </a:prstGeom>
        </p:spPr>
      </p:pic>
    </p:spTree>
    <p:extLst>
      <p:ext uri="{BB962C8B-B14F-4D97-AF65-F5344CB8AC3E}">
        <p14:creationId xmlns:p14="http://schemas.microsoft.com/office/powerpoint/2010/main" val="2113886581"/>
      </p:ext>
    </p:extLst>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3769"/>
            <a:ext cx="9144000" cy="6330462"/>
          </a:xfrm>
          <a:prstGeom prst="rect">
            <a:avLst/>
          </a:prstGeom>
        </p:spPr>
      </p:pic>
      <p:sp>
        <p:nvSpPr>
          <p:cNvPr id="5" name="テキスト ボックス 4"/>
          <p:cNvSpPr txBox="1"/>
          <p:nvPr/>
        </p:nvSpPr>
        <p:spPr>
          <a:xfrm>
            <a:off x="0" y="263770"/>
            <a:ext cx="2016899" cy="348109"/>
          </a:xfrm>
          <a:prstGeom prst="rect">
            <a:avLst/>
          </a:prstGeom>
          <a:noFill/>
        </p:spPr>
        <p:txBody>
          <a:bodyPr wrap="none" rtlCol="0">
            <a:spAutoFit/>
          </a:bodyPr>
          <a:lstStyle/>
          <a:p>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安倍川　</a:t>
            </a:r>
            <a:r>
              <a:rPr lang="en-US" altLang="ja-JP"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6.0</a:t>
            </a:r>
            <a:r>
              <a:rPr lang="ja-JP" altLang="en-US" sz="1662" dirty="0" err="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ｋ</a:t>
            </a:r>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付近</a:t>
            </a:r>
          </a:p>
        </p:txBody>
      </p:sp>
      <p:sp>
        <p:nvSpPr>
          <p:cNvPr id="6" name="テキスト ボックス 5"/>
          <p:cNvSpPr txBox="1"/>
          <p:nvPr/>
        </p:nvSpPr>
        <p:spPr>
          <a:xfrm>
            <a:off x="2" y="604692"/>
            <a:ext cx="824265" cy="348109"/>
          </a:xfrm>
          <a:prstGeom prst="rect">
            <a:avLst/>
          </a:prstGeom>
          <a:noFill/>
        </p:spPr>
        <p:txBody>
          <a:bodyPr wrap="none" rtlCol="0">
            <a:spAutoFit/>
          </a:bodyPr>
          <a:lstStyle/>
          <a:p>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平常時</a:t>
            </a:r>
          </a:p>
        </p:txBody>
      </p:sp>
      <p:sp>
        <p:nvSpPr>
          <p:cNvPr id="2" name="スライド番号プレースホルダー 1"/>
          <p:cNvSpPr>
            <a:spLocks noGrp="1"/>
          </p:cNvSpPr>
          <p:nvPr>
            <p:ph type="sldNum" sz="quarter" idx="12"/>
          </p:nvPr>
        </p:nvSpPr>
        <p:spPr/>
        <p:txBody>
          <a:bodyPr/>
          <a:lstStyle/>
          <a:p>
            <a:fld id="{877A7207-3FEB-4BEB-8CD3-4F2E88CA5563}" type="slidenum">
              <a:rPr lang="ja-JP" altLang="en-US" smtClean="0">
                <a:solidFill>
                  <a:prstClr val="black">
                    <a:tint val="75000"/>
                  </a:prstClr>
                </a:solidFill>
              </a:rPr>
              <a:pPr/>
              <a:t>4</a:t>
            </a:fld>
            <a:endParaRPr lang="ja-JP" altLang="en-US">
              <a:solidFill>
                <a:prstClr val="black">
                  <a:tint val="75000"/>
                </a:prstClr>
              </a:solidFill>
            </a:endParaRPr>
          </a:p>
        </p:txBody>
      </p:sp>
    </p:spTree>
    <p:extLst>
      <p:ext uri="{BB962C8B-B14F-4D97-AF65-F5344CB8AC3E}">
        <p14:creationId xmlns:p14="http://schemas.microsoft.com/office/powerpoint/2010/main" val="1780207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 y="263769"/>
            <a:ext cx="9148817" cy="6330462"/>
          </a:xfrm>
          <a:prstGeom prst="rect">
            <a:avLst/>
          </a:prstGeom>
        </p:spPr>
      </p:pic>
      <p:sp>
        <p:nvSpPr>
          <p:cNvPr id="5" name="テキスト ボックス 4"/>
          <p:cNvSpPr txBox="1"/>
          <p:nvPr/>
        </p:nvSpPr>
        <p:spPr>
          <a:xfrm>
            <a:off x="0" y="263770"/>
            <a:ext cx="4173186" cy="348109"/>
          </a:xfrm>
          <a:prstGeom prst="rect">
            <a:avLst/>
          </a:prstGeom>
          <a:noFill/>
        </p:spPr>
        <p:txBody>
          <a:bodyPr wrap="square" rtlCol="0">
            <a:spAutoFit/>
          </a:bodyPr>
          <a:lstStyle/>
          <a:p>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安倍川　</a:t>
            </a:r>
            <a:r>
              <a:rPr lang="en-US" altLang="ja-JP"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6.0</a:t>
            </a:r>
            <a:r>
              <a:rPr lang="ja-JP" altLang="en-US" sz="1662" dirty="0" err="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ｋ</a:t>
            </a:r>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付近　</a:t>
            </a:r>
            <a:r>
              <a:rPr lang="ja-JP" altLang="en-US" sz="1662"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モンタージュ写真</a:t>
            </a:r>
          </a:p>
        </p:txBody>
      </p:sp>
      <p:sp>
        <p:nvSpPr>
          <p:cNvPr id="6" name="テキスト ボックス 5"/>
          <p:cNvSpPr txBox="1"/>
          <p:nvPr/>
        </p:nvSpPr>
        <p:spPr>
          <a:xfrm>
            <a:off x="3" y="604692"/>
            <a:ext cx="5369624" cy="348109"/>
          </a:xfrm>
          <a:prstGeom prst="rect">
            <a:avLst/>
          </a:prstGeom>
          <a:noFill/>
        </p:spPr>
        <p:txBody>
          <a:bodyPr wrap="square" rtlCol="0">
            <a:spAutoFit/>
          </a:bodyPr>
          <a:lstStyle/>
          <a:p>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氾濫注意水位換算水位（到達直前</a:t>
            </a:r>
            <a:r>
              <a:rPr lang="ja-JP" altLang="en-US" sz="1662" dirty="0" smtClean="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662"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p:cNvSpPr>
            <a:spLocks noGrp="1"/>
          </p:cNvSpPr>
          <p:nvPr>
            <p:ph type="sldNum" sz="quarter" idx="12"/>
          </p:nvPr>
        </p:nvSpPr>
        <p:spPr/>
        <p:txBody>
          <a:bodyPr/>
          <a:lstStyle/>
          <a:p>
            <a:fld id="{877A7207-3FEB-4BEB-8CD3-4F2E88CA5563}" type="slidenum">
              <a:rPr lang="ja-JP" altLang="en-US" smtClean="0">
                <a:solidFill>
                  <a:prstClr val="black">
                    <a:tint val="75000"/>
                  </a:prstClr>
                </a:solidFill>
              </a:rPr>
              <a:pPr/>
              <a:t>5</a:t>
            </a:fld>
            <a:endParaRPr lang="ja-JP" altLang="en-US">
              <a:solidFill>
                <a:prstClr val="black">
                  <a:tint val="75000"/>
                </a:prstClr>
              </a:solidFill>
            </a:endParaRPr>
          </a:p>
        </p:txBody>
      </p:sp>
    </p:spTree>
    <p:extLst>
      <p:ext uri="{BB962C8B-B14F-4D97-AF65-F5344CB8AC3E}">
        <p14:creationId xmlns:p14="http://schemas.microsoft.com/office/powerpoint/2010/main" val="28316182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3769"/>
            <a:ext cx="9144000" cy="6330462"/>
          </a:xfrm>
          <a:prstGeom prst="rect">
            <a:avLst/>
          </a:prstGeom>
        </p:spPr>
      </p:pic>
      <p:sp>
        <p:nvSpPr>
          <p:cNvPr id="5" name="テキスト ボックス 4"/>
          <p:cNvSpPr txBox="1"/>
          <p:nvPr/>
        </p:nvSpPr>
        <p:spPr>
          <a:xfrm>
            <a:off x="0" y="263770"/>
            <a:ext cx="4173186" cy="348109"/>
          </a:xfrm>
          <a:prstGeom prst="rect">
            <a:avLst/>
          </a:prstGeom>
          <a:noFill/>
        </p:spPr>
        <p:txBody>
          <a:bodyPr wrap="square" rtlCol="0">
            <a:spAutoFit/>
          </a:bodyPr>
          <a:lstStyle/>
          <a:p>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安倍川　</a:t>
            </a:r>
            <a:r>
              <a:rPr lang="en-US" altLang="ja-JP"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6.0</a:t>
            </a:r>
            <a:r>
              <a:rPr lang="ja-JP" altLang="en-US" sz="1662" dirty="0" err="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ｋ</a:t>
            </a:r>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付近　</a:t>
            </a:r>
            <a:r>
              <a:rPr lang="ja-JP" altLang="en-US" sz="1662"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モンタージュ写真</a:t>
            </a:r>
          </a:p>
        </p:txBody>
      </p:sp>
      <p:sp>
        <p:nvSpPr>
          <p:cNvPr id="6" name="テキスト ボックス 5"/>
          <p:cNvSpPr txBox="1"/>
          <p:nvPr/>
        </p:nvSpPr>
        <p:spPr>
          <a:xfrm>
            <a:off x="3" y="604692"/>
            <a:ext cx="5369624" cy="348109"/>
          </a:xfrm>
          <a:prstGeom prst="rect">
            <a:avLst/>
          </a:prstGeom>
          <a:noFill/>
        </p:spPr>
        <p:txBody>
          <a:bodyPr wrap="square" rtlCol="0">
            <a:spAutoFit/>
          </a:bodyPr>
          <a:lstStyle/>
          <a:p>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避難</a:t>
            </a:r>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判断水位</a:t>
            </a:r>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換算</a:t>
            </a:r>
            <a:r>
              <a:rPr lang="ja-JP" altLang="en-US" sz="1662" dirty="0" smtClean="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水位</a:t>
            </a:r>
            <a:endParaRPr lang="ja-JP" altLang="en-US" sz="1662"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p:cNvSpPr>
            <a:spLocks noGrp="1"/>
          </p:cNvSpPr>
          <p:nvPr>
            <p:ph type="sldNum" sz="quarter" idx="12"/>
          </p:nvPr>
        </p:nvSpPr>
        <p:spPr/>
        <p:txBody>
          <a:bodyPr/>
          <a:lstStyle/>
          <a:p>
            <a:fld id="{877A7207-3FEB-4BEB-8CD3-4F2E88CA5563}" type="slidenum">
              <a:rPr lang="ja-JP" altLang="en-US" smtClean="0">
                <a:solidFill>
                  <a:prstClr val="black">
                    <a:tint val="75000"/>
                  </a:prstClr>
                </a:solidFill>
              </a:rPr>
              <a:pPr/>
              <a:t>6</a:t>
            </a:fld>
            <a:endParaRPr lang="ja-JP" altLang="en-US">
              <a:solidFill>
                <a:prstClr val="black">
                  <a:tint val="75000"/>
                </a:prstClr>
              </a:solidFill>
            </a:endParaRPr>
          </a:p>
        </p:txBody>
      </p:sp>
    </p:spTree>
    <p:extLst>
      <p:ext uri="{BB962C8B-B14F-4D97-AF65-F5344CB8AC3E}">
        <p14:creationId xmlns:p14="http://schemas.microsoft.com/office/powerpoint/2010/main" val="1762141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 y="263769"/>
            <a:ext cx="9148817" cy="6330462"/>
          </a:xfrm>
          <a:prstGeom prst="rect">
            <a:avLst/>
          </a:prstGeom>
        </p:spPr>
      </p:pic>
      <p:sp>
        <p:nvSpPr>
          <p:cNvPr id="6" name="テキスト ボックス 5"/>
          <p:cNvSpPr txBox="1"/>
          <p:nvPr/>
        </p:nvSpPr>
        <p:spPr>
          <a:xfrm>
            <a:off x="0" y="263770"/>
            <a:ext cx="5170220" cy="348109"/>
          </a:xfrm>
          <a:prstGeom prst="rect">
            <a:avLst/>
          </a:prstGeom>
          <a:noFill/>
        </p:spPr>
        <p:txBody>
          <a:bodyPr wrap="square" rtlCol="0">
            <a:spAutoFit/>
          </a:bodyPr>
          <a:lstStyle/>
          <a:p>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安倍川　</a:t>
            </a:r>
            <a:r>
              <a:rPr lang="en-US" altLang="ja-JP"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6.0</a:t>
            </a:r>
            <a:r>
              <a:rPr lang="ja-JP" altLang="en-US" sz="1662" dirty="0" err="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ｋ</a:t>
            </a:r>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付近　</a:t>
            </a:r>
            <a:r>
              <a:rPr lang="ja-JP" altLang="en-US" sz="1662"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モンタージュ写真</a:t>
            </a:r>
          </a:p>
        </p:txBody>
      </p:sp>
      <p:sp>
        <p:nvSpPr>
          <p:cNvPr id="7" name="テキスト ボックス 6"/>
          <p:cNvSpPr txBox="1"/>
          <p:nvPr/>
        </p:nvSpPr>
        <p:spPr>
          <a:xfrm>
            <a:off x="0" y="604692"/>
            <a:ext cx="4306124" cy="348109"/>
          </a:xfrm>
          <a:prstGeom prst="rect">
            <a:avLst/>
          </a:prstGeom>
          <a:noFill/>
        </p:spPr>
        <p:txBody>
          <a:bodyPr wrap="square" rtlCol="0">
            <a:spAutoFit/>
          </a:bodyPr>
          <a:lstStyle/>
          <a:p>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氾濫危険水位換算</a:t>
            </a:r>
            <a:r>
              <a:rPr lang="ja-JP" altLang="en-US" sz="1662" dirty="0" smtClean="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水位</a:t>
            </a:r>
            <a:endParaRPr lang="ja-JP" altLang="en-US" sz="1662"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p:cNvSpPr>
            <a:spLocks noGrp="1"/>
          </p:cNvSpPr>
          <p:nvPr>
            <p:ph type="sldNum" sz="quarter" idx="12"/>
          </p:nvPr>
        </p:nvSpPr>
        <p:spPr/>
        <p:txBody>
          <a:bodyPr/>
          <a:lstStyle/>
          <a:p>
            <a:fld id="{877A7207-3FEB-4BEB-8CD3-4F2E88CA5563}" type="slidenum">
              <a:rPr lang="ja-JP" altLang="en-US" smtClean="0">
                <a:solidFill>
                  <a:prstClr val="black">
                    <a:tint val="75000"/>
                  </a:prstClr>
                </a:solidFill>
              </a:rPr>
              <a:pPr/>
              <a:t>7</a:t>
            </a:fld>
            <a:endParaRPr lang="ja-JP" altLang="en-US">
              <a:solidFill>
                <a:prstClr val="black">
                  <a:tint val="75000"/>
                </a:prstClr>
              </a:solidFill>
            </a:endParaRPr>
          </a:p>
        </p:txBody>
      </p:sp>
    </p:spTree>
    <p:extLst>
      <p:ext uri="{BB962C8B-B14F-4D97-AF65-F5344CB8AC3E}">
        <p14:creationId xmlns:p14="http://schemas.microsoft.com/office/powerpoint/2010/main" val="40738966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テキスト ボックス 5"/>
          <p:cNvSpPr txBox="1"/>
          <p:nvPr/>
        </p:nvSpPr>
        <p:spPr>
          <a:xfrm>
            <a:off x="0" y="369332"/>
            <a:ext cx="877163" cy="369332"/>
          </a:xfrm>
          <a:prstGeom prst="rect">
            <a:avLst/>
          </a:prstGeom>
          <a:noFill/>
        </p:spPr>
        <p:txBody>
          <a:bodyPr wrap="none" rtlCol="0">
            <a:spAutoFit/>
          </a:bodyPr>
          <a:lstStyle/>
          <a:p>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平常</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時</a:t>
            </a:r>
            <a:endParaRPr kumimoji="1"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テキスト ボックス 6"/>
          <p:cNvSpPr txBox="1"/>
          <p:nvPr/>
        </p:nvSpPr>
        <p:spPr>
          <a:xfrm>
            <a:off x="0" y="21223"/>
            <a:ext cx="5170220" cy="348109"/>
          </a:xfrm>
          <a:prstGeom prst="rect">
            <a:avLst/>
          </a:prstGeom>
          <a:noFill/>
        </p:spPr>
        <p:txBody>
          <a:bodyPr wrap="square" rtlCol="0">
            <a:spAutoFit/>
          </a:bodyPr>
          <a:lstStyle/>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大井川　</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11.2</a:t>
            </a:r>
            <a:r>
              <a:rPr lang="ja-JP" altLang="en-US" sz="1600" dirty="0" err="1">
                <a:latin typeface="メイリオ" panose="020B0604030504040204" pitchFamily="50" charset="-128"/>
                <a:ea typeface="メイリオ" panose="020B0604030504040204" pitchFamily="50" charset="-128"/>
                <a:cs typeface="メイリオ" panose="020B0604030504040204" pitchFamily="50" charset="-128"/>
              </a:rPr>
              <a:t>ｋ</a:t>
            </a:r>
            <a:r>
              <a:rPr lang="ja-JP" altLang="en-US" sz="1600" dirty="0" smtClean="0">
                <a:latin typeface="メイリオ" panose="020B0604030504040204" pitchFamily="50" charset="-128"/>
                <a:ea typeface="メイリオ" panose="020B0604030504040204" pitchFamily="50" charset="-128"/>
                <a:cs typeface="メイリオ" panose="020B0604030504040204" pitchFamily="50" charset="-128"/>
              </a:rPr>
              <a:t>付近</a:t>
            </a:r>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62"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モンタージュ写真</a:t>
            </a:r>
          </a:p>
        </p:txBody>
      </p:sp>
    </p:spTree>
    <p:extLst>
      <p:ext uri="{BB962C8B-B14F-4D97-AF65-F5344CB8AC3E}">
        <p14:creationId xmlns:p14="http://schemas.microsoft.com/office/powerpoint/2010/main" val="3040265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8817" cy="6858000"/>
          </a:xfrm>
          <a:prstGeom prst="rect">
            <a:avLst/>
          </a:prstGeom>
        </p:spPr>
      </p:pic>
      <p:sp>
        <p:nvSpPr>
          <p:cNvPr id="6" name="テキスト ボックス 5"/>
          <p:cNvSpPr txBox="1"/>
          <p:nvPr/>
        </p:nvSpPr>
        <p:spPr>
          <a:xfrm>
            <a:off x="0" y="369332"/>
            <a:ext cx="3877985" cy="369332"/>
          </a:xfrm>
          <a:prstGeom prst="rect">
            <a:avLst/>
          </a:prstGeom>
          <a:noFill/>
        </p:spPr>
        <p:txBody>
          <a:bodyPr wrap="none" rtlCol="0">
            <a:spAutoFit/>
          </a:bodyPr>
          <a:lstStyle/>
          <a:p>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避難判断水位換算水位（到達直前）</a:t>
            </a:r>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テキスト ボックス 6"/>
          <p:cNvSpPr txBox="1"/>
          <p:nvPr/>
        </p:nvSpPr>
        <p:spPr>
          <a:xfrm>
            <a:off x="0" y="0"/>
            <a:ext cx="5170220" cy="348109"/>
          </a:xfrm>
          <a:prstGeom prst="rect">
            <a:avLst/>
          </a:prstGeom>
          <a:noFill/>
        </p:spPr>
        <p:txBody>
          <a:bodyPr wrap="square" rtlCol="0">
            <a:spAutoFit/>
          </a:bodyPr>
          <a:lstStyle/>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大井川　</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11.2</a:t>
            </a:r>
            <a:r>
              <a:rPr lang="ja-JP" altLang="en-US" sz="1600" dirty="0" err="1">
                <a:latin typeface="メイリオ" panose="020B0604030504040204" pitchFamily="50" charset="-128"/>
                <a:ea typeface="メイリオ" panose="020B0604030504040204" pitchFamily="50" charset="-128"/>
                <a:cs typeface="メイリオ" panose="020B0604030504040204" pitchFamily="50" charset="-128"/>
              </a:rPr>
              <a:t>ｋ</a:t>
            </a:r>
            <a:r>
              <a:rPr lang="ja-JP" altLang="en-US" sz="1600" dirty="0" smtClean="0">
                <a:latin typeface="メイリオ" panose="020B0604030504040204" pitchFamily="50" charset="-128"/>
                <a:ea typeface="メイリオ" panose="020B0604030504040204" pitchFamily="50" charset="-128"/>
                <a:cs typeface="メイリオ" panose="020B0604030504040204" pitchFamily="50" charset="-128"/>
              </a:rPr>
              <a:t>付近</a:t>
            </a:r>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62"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モンタージュ写真</a:t>
            </a:r>
          </a:p>
        </p:txBody>
      </p:sp>
    </p:spTree>
    <p:extLst>
      <p:ext uri="{BB962C8B-B14F-4D97-AF65-F5344CB8AC3E}">
        <p14:creationId xmlns:p14="http://schemas.microsoft.com/office/powerpoint/2010/main" val="3654814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8817" cy="6858000"/>
          </a:xfrm>
          <a:prstGeom prst="rect">
            <a:avLst/>
          </a:prstGeom>
        </p:spPr>
      </p:pic>
      <p:sp>
        <p:nvSpPr>
          <p:cNvPr id="8" name="テキスト ボックス 7"/>
          <p:cNvSpPr txBox="1"/>
          <p:nvPr/>
        </p:nvSpPr>
        <p:spPr>
          <a:xfrm>
            <a:off x="0" y="369332"/>
            <a:ext cx="2492990" cy="369332"/>
          </a:xfrm>
          <a:prstGeom prst="rect">
            <a:avLst/>
          </a:prstGeom>
          <a:noFill/>
        </p:spPr>
        <p:txBody>
          <a:bodyPr wrap="none" rtlCol="0">
            <a:spAutoFit/>
          </a:bodyPr>
          <a:lstStyle/>
          <a:p>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氾濫危険水位換算水位</a:t>
            </a:r>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テキスト ボックス 5"/>
          <p:cNvSpPr txBox="1"/>
          <p:nvPr/>
        </p:nvSpPr>
        <p:spPr>
          <a:xfrm>
            <a:off x="0" y="0"/>
            <a:ext cx="5170220" cy="348109"/>
          </a:xfrm>
          <a:prstGeom prst="rect">
            <a:avLst/>
          </a:prstGeom>
          <a:noFill/>
        </p:spPr>
        <p:txBody>
          <a:bodyPr wrap="square" rtlCol="0">
            <a:spAutoFit/>
          </a:bodyPr>
          <a:lstStyle/>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大井川　</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11.2</a:t>
            </a:r>
            <a:r>
              <a:rPr lang="ja-JP" altLang="en-US" sz="1600" dirty="0" err="1">
                <a:latin typeface="メイリオ" panose="020B0604030504040204" pitchFamily="50" charset="-128"/>
                <a:ea typeface="メイリオ" panose="020B0604030504040204" pitchFamily="50" charset="-128"/>
                <a:cs typeface="メイリオ" panose="020B0604030504040204" pitchFamily="50" charset="-128"/>
              </a:rPr>
              <a:t>ｋ</a:t>
            </a:r>
            <a:r>
              <a:rPr lang="ja-JP" altLang="en-US" sz="1600" dirty="0" smtClean="0">
                <a:latin typeface="メイリオ" panose="020B0604030504040204" pitchFamily="50" charset="-128"/>
                <a:ea typeface="メイリオ" panose="020B0604030504040204" pitchFamily="50" charset="-128"/>
                <a:cs typeface="メイリオ" panose="020B0604030504040204" pitchFamily="50" charset="-128"/>
              </a:rPr>
              <a:t>付近</a:t>
            </a:r>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62"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モンタージュ写真</a:t>
            </a:r>
          </a:p>
        </p:txBody>
      </p:sp>
    </p:spTree>
    <p:extLst>
      <p:ext uri="{BB962C8B-B14F-4D97-AF65-F5344CB8AC3E}">
        <p14:creationId xmlns:p14="http://schemas.microsoft.com/office/powerpoint/2010/main" val="5910680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TotalTime>
  <Words>438</Words>
  <Application>Microsoft Office PowerPoint</Application>
  <PresentationFormat>画面に合わせる (4:3)</PresentationFormat>
  <Paragraphs>80</Paragraphs>
  <Slides>10</Slides>
  <Notes>10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10</vt:i4>
      </vt:variant>
    </vt:vector>
  </HeadingPairs>
  <TitlesOfParts>
    <vt:vector size="16" baseType="lpstr">
      <vt:lpstr>ＭＳ Ｐゴシック</vt:lpstr>
      <vt:lpstr>メイリオ</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パシフィックコンサルタンツ(株)</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浅見　ユリ子</dc:creator>
  <cp:lastModifiedBy>浅見　ユリ子</cp:lastModifiedBy>
  <cp:revision>5</cp:revision>
  <dcterms:created xsi:type="dcterms:W3CDTF">2019-11-14T00:04:31Z</dcterms:created>
  <dcterms:modified xsi:type="dcterms:W3CDTF">2019-11-14T00:25:18Z</dcterms:modified>
</cp:coreProperties>
</file>