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71" r:id="rId2"/>
    <p:sldId id="266" r:id="rId3"/>
    <p:sldId id="267" r:id="rId4"/>
    <p:sldId id="268" r:id="rId5"/>
    <p:sldId id="269" r:id="rId6"/>
    <p:sldId id="270"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0" autoAdjust="0"/>
    <p:restoredTop sz="72263" autoAdjust="0"/>
  </p:normalViewPr>
  <p:slideViewPr>
    <p:cSldViewPr snapToGrid="0">
      <p:cViewPr>
        <p:scale>
          <a:sx n="98" d="100"/>
          <a:sy n="98" d="100"/>
        </p:scale>
        <p:origin x="104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B80D8-F702-433A-846A-95FDDDA86F4B}" type="datetimeFigureOut">
              <a:rPr kumimoji="1" lang="ja-JP" altLang="en-US" smtClean="0"/>
              <a:t>2022/10/28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57B24-3E25-4BCA-8307-DAA973F510B2}" type="slidenum">
              <a:rPr kumimoji="1" lang="ja-JP" altLang="en-US" smtClean="0"/>
              <a:t>‹#›</a:t>
            </a:fld>
            <a:endParaRPr kumimoji="1" lang="ja-JP" altLang="en-US"/>
          </a:p>
        </p:txBody>
      </p:sp>
    </p:spTree>
    <p:extLst>
      <p:ext uri="{BB962C8B-B14F-4D97-AF65-F5344CB8AC3E}">
        <p14:creationId xmlns:p14="http://schemas.microsoft.com/office/powerpoint/2010/main" val="2775387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・サイポスレーダーは、静岡県に特化した情報を得られます。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0CE57B24-3E25-4BCA-8307-DAA973F510B2}" type="slidenum">
              <a:rPr kumimoji="1" lang="ja-JP" altLang="en-US" smtClean="0"/>
              <a:t>1</a:t>
            </a:fld>
            <a:endParaRPr kumimoji="1" lang="ja-JP" altLang="en-US"/>
          </a:p>
        </p:txBody>
      </p:sp>
    </p:spTree>
    <p:extLst>
      <p:ext uri="{BB962C8B-B14F-4D97-AF65-F5344CB8AC3E}">
        <p14:creationId xmlns:p14="http://schemas.microsoft.com/office/powerpoint/2010/main" val="702471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0377"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pPr defTabSz="910377">
              <a:defRPr/>
            </a:pPr>
            <a:endParaRPr kumimoji="1" lang="en-US" altLang="ja-JP" dirty="0"/>
          </a:p>
          <a:p>
            <a:pPr defTabSz="910377">
              <a:defRPr/>
            </a:pPr>
            <a:r>
              <a:rPr kumimoji="1" lang="en-US" altLang="ja-JP" dirty="0"/>
              <a:t>※</a:t>
            </a:r>
            <a:r>
              <a:rPr kumimoji="1" lang="ja-JP" altLang="en-US" dirty="0"/>
              <a:t>★印のコメントは、地域に応じて要変更</a:t>
            </a:r>
            <a:r>
              <a:rPr lang="ja-JP" altLang="en-US" dirty="0">
                <a:latin typeface="HGｺﾞｼｯｸM" panose="020B0609000000000000" pitchFamily="49" charset="-128"/>
                <a:ea typeface="HGｺﾞｼｯｸM" panose="020B0609000000000000" pitchFamily="49" charset="-128"/>
              </a:rPr>
              <a:t>　</a:t>
            </a:r>
            <a:endParaRPr kumimoji="1" lang="en-US" altLang="ja-JP" dirty="0"/>
          </a:p>
          <a:p>
            <a:r>
              <a:rPr kumimoji="1" lang="ja-JP" altLang="en-US" dirty="0"/>
              <a:t>・雨が降り続くと、河川水位が上がっているのか、どのくらいの速さで上がっているか、堤防すれすれや危険な水位まであとどのくらいか、</a:t>
            </a:r>
            <a:endParaRPr kumimoji="1" lang="en-US" altLang="ja-JP" dirty="0"/>
          </a:p>
          <a:p>
            <a:r>
              <a:rPr kumimoji="1" lang="ja-JP" altLang="en-US" dirty="0"/>
              <a:t>などが気になってきます。</a:t>
            </a:r>
            <a:endParaRPr kumimoji="1" lang="en-US" altLang="ja-JP" dirty="0"/>
          </a:p>
          <a:p>
            <a:r>
              <a:rPr kumimoji="1" lang="ja-JP" altLang="en-US" dirty="0"/>
              <a:t>・小さい川だと様子を見に行ってしまう人もいますが、道路がすでに浸水している可能性もあり、足元も悪いので、川に近づくのは大変危険です。</a:t>
            </a:r>
            <a:endParaRPr kumimoji="1" lang="en-US" altLang="ja-JP" dirty="0"/>
          </a:p>
          <a:p>
            <a:r>
              <a:rPr kumimoji="1" lang="ja-JP" altLang="en-US" dirty="0"/>
              <a:t>・今はインターネットで川の水位も見ることができます。</a:t>
            </a:r>
            <a:endParaRPr kumimoji="1" lang="en-US" altLang="ja-JP" dirty="0"/>
          </a:p>
          <a:p>
            <a:r>
              <a:rPr kumimoji="1" lang="ja-JP" altLang="en-US" dirty="0"/>
              <a:t>★瀬戸川の水位は、静岡県が管理する河川なので、静岡県土木総合防災情報のサイト「サイポスレーダー」でみることができます。</a:t>
            </a:r>
            <a:endParaRPr kumimoji="1" lang="en-US" altLang="ja-JP" dirty="0"/>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2</a:t>
            </a:fld>
            <a:endParaRPr kumimoji="1" lang="ja-JP" altLang="en-US"/>
          </a:p>
        </p:txBody>
      </p:sp>
    </p:spTree>
    <p:extLst>
      <p:ext uri="{BB962C8B-B14F-4D97-AF65-F5344CB8AC3E}">
        <p14:creationId xmlns:p14="http://schemas.microsoft.com/office/powerpoint/2010/main" val="138910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endParaRPr kumimoji="1" lang="en-US" altLang="ja-JP" dirty="0"/>
          </a:p>
          <a:p>
            <a:r>
              <a:rPr kumimoji="1" lang="ja-JP" altLang="en-US" dirty="0"/>
              <a:t>・サイポスのサイトはこのような画面が最初にきます。見たい地域にズームします。</a:t>
            </a:r>
            <a:endParaRPr kumimoji="1" lang="en-US" altLang="ja-JP" dirty="0"/>
          </a:p>
          <a:p>
            <a:r>
              <a:rPr kumimoji="1" lang="ja-JP" altLang="en-US" dirty="0"/>
              <a:t>・水位は、矢印のある場所の観測所で見ることができます。</a:t>
            </a:r>
            <a:endParaRPr kumimoji="1" lang="en-US" altLang="ja-JP" dirty="0"/>
          </a:p>
          <a:p>
            <a:r>
              <a:rPr kumimoji="1" lang="ja-JP" altLang="en-US" dirty="0"/>
              <a:t>・矢印の色が、青の場合はあまり心配はありません。</a:t>
            </a:r>
            <a:endParaRPr kumimoji="1" lang="en-US" altLang="ja-JP" dirty="0"/>
          </a:p>
          <a:p>
            <a:r>
              <a:rPr kumimoji="1" lang="ja-JP" altLang="en-US" dirty="0"/>
              <a:t>　緑で、上向きの矢印になっている場合は、雨の降り方によって、これからも水位があがる可能性があります。</a:t>
            </a:r>
            <a:endParaRPr kumimoji="1" lang="en-US" altLang="ja-JP" dirty="0"/>
          </a:p>
          <a:p>
            <a:r>
              <a:rPr kumimoji="1" lang="ja-JP" altLang="en-US" dirty="0"/>
              <a:t>・小さい河川ほど、水位は急速に上昇しやすいので、黄色になっていたら要注意です。</a:t>
            </a:r>
            <a:endParaRPr kumimoji="1" lang="en-US" altLang="ja-JP" dirty="0"/>
          </a:p>
          <a:p>
            <a:r>
              <a:rPr kumimoji="1" lang="ja-JP" altLang="en-US" dirty="0"/>
              <a:t>・オレンジは、場所によっては避難が必要です。</a:t>
            </a:r>
            <a:endParaRPr kumimoji="1" lang="en-US" altLang="ja-JP" dirty="0"/>
          </a:p>
          <a:p>
            <a:r>
              <a:rPr kumimoji="1" lang="ja-JP" altLang="en-US" dirty="0"/>
              <a:t>・赤になったら、すぐにどこかで氾濫する可能性があります。避難所などに移動する場合は急いで到着すべきでしょう。</a:t>
            </a:r>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3</a:t>
            </a:fld>
            <a:endParaRPr kumimoji="1" lang="ja-JP" altLang="en-US"/>
          </a:p>
        </p:txBody>
      </p:sp>
    </p:spTree>
    <p:extLst>
      <p:ext uri="{BB962C8B-B14F-4D97-AF65-F5344CB8AC3E}">
        <p14:creationId xmlns:p14="http://schemas.microsoft.com/office/powerpoint/2010/main" val="2382540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0377"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pPr defTabSz="910377">
              <a:defRPr/>
            </a:pPr>
            <a:endParaRPr kumimoji="1" lang="en-US" altLang="ja-JP" dirty="0"/>
          </a:p>
          <a:p>
            <a:pPr defTabSz="910377">
              <a:defRPr/>
            </a:pPr>
            <a:r>
              <a:rPr kumimoji="1" lang="en-US" altLang="ja-JP" dirty="0"/>
              <a:t>※</a:t>
            </a:r>
            <a:r>
              <a:rPr kumimoji="1" lang="ja-JP" altLang="en-US" dirty="0"/>
              <a:t>画面上で表示している範囲・観測所、★印のコメントは、地域に応じて要変更</a:t>
            </a:r>
            <a:r>
              <a:rPr lang="ja-JP" altLang="en-US" dirty="0">
                <a:latin typeface="HGｺﾞｼｯｸM" panose="020B0609000000000000" pitchFamily="49" charset="-128"/>
                <a:ea typeface="HGｺﾞｼｯｸM" panose="020B0609000000000000" pitchFamily="49" charset="-128"/>
              </a:rPr>
              <a:t>　</a:t>
            </a:r>
            <a:endParaRPr kumimoji="1" lang="en-US" altLang="ja-JP" dirty="0"/>
          </a:p>
          <a:p>
            <a:r>
              <a:rPr kumimoji="1" lang="ja-JP" altLang="en-US" dirty="0"/>
              <a:t>・拡大していくと、水位計のある位置に矢印のマークがあります。その場所をクリックすると、基準となる水位（氾濫危険水位など）と、今の水位を確認できます。</a:t>
            </a:r>
            <a:endParaRPr kumimoji="1" lang="en-US" altLang="ja-JP" dirty="0"/>
          </a:p>
          <a:p>
            <a:r>
              <a:rPr kumimoji="1" lang="ja-JP" altLang="en-US" dirty="0"/>
              <a:t>・河川の水位は上流から上がっていきますから、自分のいる位置より少し上流の観測所の水位を確認します。</a:t>
            </a:r>
            <a:endParaRPr kumimoji="1" lang="en-US" altLang="ja-JP" dirty="0"/>
          </a:p>
          <a:p>
            <a:r>
              <a:rPr kumimoji="1" lang="ja-JP" altLang="en-US" dirty="0"/>
              <a:t>★大村中学校の少し上流は、「勝草橋」になります。</a:t>
            </a:r>
            <a:endParaRPr kumimoji="1" lang="en-US" altLang="ja-JP" dirty="0"/>
          </a:p>
          <a:p>
            <a:r>
              <a:rPr kumimoji="1" lang="ja-JP" altLang="en-US" dirty="0"/>
              <a:t>　</a:t>
            </a:r>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4</a:t>
            </a:fld>
            <a:endParaRPr kumimoji="1" lang="ja-JP" altLang="en-US"/>
          </a:p>
        </p:txBody>
      </p:sp>
    </p:spTree>
    <p:extLst>
      <p:ext uri="{BB962C8B-B14F-4D97-AF65-F5344CB8AC3E}">
        <p14:creationId xmlns:p14="http://schemas.microsoft.com/office/powerpoint/2010/main" val="502629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endParaRPr kumimoji="1" lang="en-US" altLang="ja-JP" dirty="0"/>
          </a:p>
          <a:p>
            <a:r>
              <a:rPr kumimoji="1" lang="en-US" altLang="ja-JP" dirty="0"/>
              <a:t>※</a:t>
            </a:r>
            <a:r>
              <a:rPr kumimoji="1" lang="ja-JP" altLang="en-US" dirty="0"/>
              <a:t>画面上で表示している観測所は、地域に応じて要変更</a:t>
            </a:r>
            <a:endParaRPr kumimoji="1" lang="en-US" altLang="ja-JP" dirty="0"/>
          </a:p>
          <a:p>
            <a:r>
              <a:rPr kumimoji="1" lang="ja-JP" altLang="en-US" dirty="0"/>
              <a:t>・上のグラフは、水位計の設置している箇所の川の横断図です。</a:t>
            </a:r>
            <a:endParaRPr kumimoji="1" lang="en-US" altLang="ja-JP" dirty="0"/>
          </a:p>
          <a:p>
            <a:r>
              <a:rPr kumimoji="1" lang="ja-JP" altLang="en-US" dirty="0"/>
              <a:t>　水色の線が水位の時間変化を示し、現在の水位まで川の中が青く塗られています。</a:t>
            </a:r>
            <a:endParaRPr kumimoji="1" lang="en-US" altLang="ja-JP" dirty="0"/>
          </a:p>
          <a:p>
            <a:r>
              <a:rPr kumimoji="1" lang="ja-JP" altLang="en-US" dirty="0"/>
              <a:t>　緑・黄色・オレンジ・赤は、マップの矢印の色と同じ意味の水位です。</a:t>
            </a:r>
            <a:endParaRPr kumimoji="1" lang="en-US" altLang="ja-JP" dirty="0"/>
          </a:p>
          <a:p>
            <a:r>
              <a:rPr kumimoji="1" lang="ja-JP" altLang="en-US" dirty="0"/>
              <a:t>・赤のラインが堤防の高さよりも低く設定されているのは、堤防の高さに水位が達するまでに避難のために移動する時間を考慮しているためです。</a:t>
            </a:r>
            <a:endParaRPr kumimoji="1" lang="en-US" altLang="ja-JP" dirty="0"/>
          </a:p>
          <a:p>
            <a:r>
              <a:rPr kumimoji="1" lang="ja-JP" altLang="en-US" dirty="0"/>
              <a:t>しかし、充分な時間があるわけではありませんので、水位が上昇している状況で、今いる場所から離れる必要がある場合は、</a:t>
            </a:r>
            <a:endParaRPr kumimoji="1" lang="en-US" altLang="ja-JP" dirty="0"/>
          </a:p>
          <a:p>
            <a:r>
              <a:rPr kumimoji="1" lang="ja-JP" altLang="en-US" dirty="0"/>
              <a:t>ただちに行動・移動することが必要です。</a:t>
            </a:r>
            <a:endParaRPr kumimoji="1" lang="en-US" altLang="ja-JP" dirty="0"/>
          </a:p>
          <a:p>
            <a:r>
              <a:rPr kumimoji="1" lang="ja-JP" altLang="en-US" dirty="0"/>
              <a:t>・下のグラフは、雨量のグラフです。雨が降り続いている場合は、水位も上がっていくので、目安になります。</a:t>
            </a:r>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5</a:t>
            </a:fld>
            <a:endParaRPr kumimoji="1" lang="ja-JP" altLang="en-US"/>
          </a:p>
        </p:txBody>
      </p:sp>
    </p:spTree>
    <p:extLst>
      <p:ext uri="{BB962C8B-B14F-4D97-AF65-F5344CB8AC3E}">
        <p14:creationId xmlns:p14="http://schemas.microsoft.com/office/powerpoint/2010/main" val="2661724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a:t>】</a:t>
            </a:r>
            <a:endParaRPr kumimoji="1" lang="en-US" altLang="ja-JP" dirty="0"/>
          </a:p>
          <a:p>
            <a:endParaRPr kumimoji="1" lang="en-US" altLang="ja-JP" dirty="0"/>
          </a:p>
          <a:p>
            <a:r>
              <a:rPr kumimoji="1" lang="en-US" altLang="ja-JP" dirty="0"/>
              <a:t>※</a:t>
            </a:r>
            <a:r>
              <a:rPr kumimoji="1" lang="ja-JP" altLang="en-US" dirty="0"/>
              <a:t>画面上で表示している観測所は、地域に応じて、適宜変更</a:t>
            </a:r>
            <a:endParaRPr kumimoji="1" lang="en-US" altLang="ja-JP" dirty="0"/>
          </a:p>
          <a:p>
            <a:r>
              <a:rPr kumimoji="1" lang="ja-JP" altLang="en-US" dirty="0"/>
              <a:t>・水位があがっている状況だと、このような表示になります。</a:t>
            </a:r>
            <a:endParaRPr kumimoji="1" lang="en-US" altLang="ja-JP" dirty="0"/>
          </a:p>
          <a:p>
            <a:r>
              <a:rPr kumimoji="1" lang="ja-JP" altLang="en-US" dirty="0"/>
              <a:t>・赤のラインは、「氾濫危険水位」で、すぐにでも近くで破堤や氾濫が起こってもおかしくない水位です。</a:t>
            </a:r>
            <a:endParaRPr kumimoji="1" lang="en-US" altLang="ja-JP" dirty="0"/>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6</a:t>
            </a:fld>
            <a:endParaRPr kumimoji="1" lang="ja-JP" altLang="en-US"/>
          </a:p>
        </p:txBody>
      </p:sp>
    </p:spTree>
    <p:extLst>
      <p:ext uri="{BB962C8B-B14F-4D97-AF65-F5344CB8AC3E}">
        <p14:creationId xmlns:p14="http://schemas.microsoft.com/office/powerpoint/2010/main" val="3071513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33209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06154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382974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220336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680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030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958344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28250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550885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98538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199486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AFBF0-8D5C-458B-AC59-205891496AC8}" type="datetimeFigureOut">
              <a:rPr kumimoji="1" lang="ja-JP" altLang="en-US" smtClean="0"/>
              <a:t>2022/10/28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25221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60011"/>
            <a:ext cx="9144000" cy="814905"/>
          </a:xfrm>
          <a:prstGeom prst="rect">
            <a:avLst/>
          </a:prstGeom>
          <a:pattFill prst="wdUpDiag">
            <a:fgClr>
              <a:srgbClr val="CCFFF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rtlCol="0" anchor="ctr"/>
          <a:lstStyle/>
          <a:p>
            <a:pPr algn="ctr"/>
            <a:endParaRPr kumimoji="1" lang="ja-JP" altLang="en-US" sz="1662"/>
          </a:p>
        </p:txBody>
      </p:sp>
      <p:sp>
        <p:nvSpPr>
          <p:cNvPr id="5" name="正方形/長方形 4"/>
          <p:cNvSpPr/>
          <p:nvPr/>
        </p:nvSpPr>
        <p:spPr>
          <a:xfrm>
            <a:off x="1" y="1074916"/>
            <a:ext cx="9142470" cy="61567"/>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anchor="ctr"/>
          <a:lstStyle/>
          <a:p>
            <a:pPr algn="ctr">
              <a:defRPr/>
            </a:pPr>
            <a:endParaRPr lang="ja-JP" altLang="en-US" sz="1662"/>
          </a:p>
        </p:txBody>
      </p:sp>
      <p:sp>
        <p:nvSpPr>
          <p:cNvPr id="6" name="テキスト ボックス 5"/>
          <p:cNvSpPr txBox="1"/>
          <p:nvPr/>
        </p:nvSpPr>
        <p:spPr>
          <a:xfrm>
            <a:off x="26749" y="307842"/>
            <a:ext cx="8392811" cy="774186"/>
          </a:xfrm>
          <a:prstGeom prst="rect">
            <a:avLst/>
          </a:prstGeom>
          <a:noFill/>
        </p:spPr>
        <p:txBody>
          <a:bodyPr wrap="square" rtlCol="0">
            <a:spAutoFit/>
          </a:bodyPr>
          <a:lstStyle/>
          <a:p>
            <a:r>
              <a:rPr lang="ja-JP" altLang="en-US" sz="4431" dirty="0">
                <a:solidFill>
                  <a:srgbClr val="0071BC"/>
                </a:solidFill>
                <a:latin typeface="HGPｺﾞｼｯｸE" panose="020B0900000000000000" pitchFamily="50" charset="-128"/>
                <a:ea typeface="HGPｺﾞｼｯｸE" panose="020B0900000000000000" pitchFamily="50" charset="-128"/>
              </a:rPr>
              <a:t>　サイポス・レーダー</a:t>
            </a:r>
            <a:endParaRPr kumimoji="1" lang="en-US" altLang="ja-JP" sz="4431" dirty="0">
              <a:solidFill>
                <a:srgbClr val="0071BC"/>
              </a:solidFill>
              <a:latin typeface="HGPｺﾞｼｯｸE" panose="020B0900000000000000" pitchFamily="50" charset="-128"/>
              <a:ea typeface="HGPｺﾞｼｯｸE" panose="020B0900000000000000" pitchFamily="50" charset="-128"/>
            </a:endParaRPr>
          </a:p>
        </p:txBody>
      </p:sp>
      <p:sp>
        <p:nvSpPr>
          <p:cNvPr id="11" name="テキスト ボックス 10"/>
          <p:cNvSpPr txBox="1"/>
          <p:nvPr/>
        </p:nvSpPr>
        <p:spPr>
          <a:xfrm>
            <a:off x="26749" y="1769527"/>
            <a:ext cx="9207970" cy="490134"/>
          </a:xfrm>
          <a:prstGeom prst="rect">
            <a:avLst/>
          </a:prstGeom>
          <a:noFill/>
        </p:spPr>
        <p:txBody>
          <a:bodyPr wrap="none" rtlCol="0">
            <a:spAutoFit/>
          </a:bodyPr>
          <a:lstStyle/>
          <a:p>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●静岡県が運営するサイトなので、静岡県に特化した情報を得られる</a:t>
            </a:r>
          </a:p>
        </p:txBody>
      </p:sp>
      <p:sp>
        <p:nvSpPr>
          <p:cNvPr id="12" name="テキスト ボックス 11"/>
          <p:cNvSpPr txBox="1"/>
          <p:nvPr/>
        </p:nvSpPr>
        <p:spPr>
          <a:xfrm>
            <a:off x="26749" y="2197561"/>
            <a:ext cx="6907660" cy="490134"/>
          </a:xfrm>
          <a:prstGeom prst="rect">
            <a:avLst/>
          </a:prstGeom>
          <a:noFill/>
        </p:spPr>
        <p:txBody>
          <a:bodyPr wrap="none" rtlCol="0">
            <a:spAutoFit/>
          </a:bodyPr>
          <a:lstStyle/>
          <a:p>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●スマホ・パソコンの両方で見やすい作りになっている</a:t>
            </a:r>
          </a:p>
        </p:txBody>
      </p:sp>
      <p:sp>
        <p:nvSpPr>
          <p:cNvPr id="13" name="テキスト ボックス 12"/>
          <p:cNvSpPr txBox="1"/>
          <p:nvPr/>
        </p:nvSpPr>
        <p:spPr>
          <a:xfrm>
            <a:off x="26749" y="1175390"/>
            <a:ext cx="941283" cy="546945"/>
          </a:xfrm>
          <a:prstGeom prst="rect">
            <a:avLst/>
          </a:prstGeom>
          <a:noFill/>
          <a:ln>
            <a:solidFill>
              <a:srgbClr val="FF0000"/>
            </a:solidFill>
          </a:ln>
        </p:spPr>
        <p:txBody>
          <a:bodyPr wrap="none" rtlCol="0">
            <a:spAutoFit/>
          </a:bodyPr>
          <a:lstStyle/>
          <a:p>
            <a:r>
              <a:rPr kumimoji="1" lang="ja-JP" altLang="en-US" sz="2954"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特徴</a:t>
            </a:r>
          </a:p>
        </p:txBody>
      </p:sp>
      <p:sp>
        <p:nvSpPr>
          <p:cNvPr id="14" name="テキスト ボックス 13"/>
          <p:cNvSpPr txBox="1"/>
          <p:nvPr/>
        </p:nvSpPr>
        <p:spPr>
          <a:xfrm>
            <a:off x="26749" y="3646478"/>
            <a:ext cx="941283" cy="546945"/>
          </a:xfrm>
          <a:prstGeom prst="rect">
            <a:avLst/>
          </a:prstGeom>
          <a:noFill/>
          <a:ln>
            <a:solidFill>
              <a:srgbClr val="0070C0"/>
            </a:solidFill>
          </a:ln>
        </p:spPr>
        <p:txBody>
          <a:bodyPr wrap="none" rtlCol="0">
            <a:spAutoFit/>
          </a:bodyPr>
          <a:lstStyle/>
          <a:p>
            <a:r>
              <a:rPr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短所</a:t>
            </a:r>
            <a:endParaRPr kumimoji="1"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p:cNvSpPr txBox="1"/>
          <p:nvPr/>
        </p:nvSpPr>
        <p:spPr>
          <a:xfrm>
            <a:off x="26750" y="2680533"/>
            <a:ext cx="5981125" cy="490134"/>
          </a:xfrm>
          <a:prstGeom prst="rect">
            <a:avLst/>
          </a:prstGeom>
          <a:noFill/>
        </p:spPr>
        <p:txBody>
          <a:bodyPr wrap="none" rtlCol="0">
            <a:spAutoFit/>
          </a:bodyPr>
          <a:lstStyle/>
          <a:p>
            <a:r>
              <a:rPr lang="ja-JP" altLang="en-US" sz="2585" dirty="0">
                <a:latin typeface="Meiryo UI" panose="020B0604030504040204" pitchFamily="50" charset="-128"/>
                <a:ea typeface="Meiryo UI" panose="020B0604030504040204" pitchFamily="50" charset="-128"/>
                <a:cs typeface="Meiryo UI" panose="020B0604030504040204" pitchFamily="50" charset="-128"/>
              </a:rPr>
              <a:t>●最新情報が一目で分かる作りになっている</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0" y="4224584"/>
            <a:ext cx="3678702" cy="1285737"/>
          </a:xfrm>
          <a:prstGeom prst="rect">
            <a:avLst/>
          </a:prstGeom>
          <a:noFill/>
        </p:spPr>
        <p:txBody>
          <a:bodyPr wrap="square" rtlCol="0">
            <a:spAutoFit/>
          </a:bodyPr>
          <a:lstStyle/>
          <a:p>
            <a:pPr marL="331185" indent="-331185"/>
            <a:r>
              <a:rPr lang="ja-JP" altLang="en-US" sz="2585" dirty="0">
                <a:latin typeface="Meiryo UI" panose="020B0604030504040204" pitchFamily="50" charset="-128"/>
                <a:ea typeface="Meiryo UI" panose="020B0604030504040204" pitchFamily="50" charset="-128"/>
                <a:cs typeface="Meiryo UI" panose="020B0604030504040204" pitchFamily="50" charset="-128"/>
              </a:rPr>
              <a:t>●インターネット（スマホ、パソコン）が無いと見られない</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p:cNvSpPr txBox="1"/>
          <p:nvPr/>
        </p:nvSpPr>
        <p:spPr>
          <a:xfrm>
            <a:off x="1084984" y="1232209"/>
            <a:ext cx="3696846" cy="433196"/>
          </a:xfrm>
          <a:prstGeom prst="rect">
            <a:avLst/>
          </a:prstGeom>
          <a:noFill/>
        </p:spPr>
        <p:txBody>
          <a:bodyPr wrap="none" rtlCol="0">
            <a:spAutoFit/>
          </a:bodyPr>
          <a:lstStyle/>
          <a:p>
            <a:r>
              <a:rPr lang="ja-JP" altLang="en-US" sz="2215" u="sng" dirty="0">
                <a:latin typeface="Meiryo UI" panose="020B0604030504040204" pitchFamily="50" charset="-128"/>
                <a:ea typeface="Meiryo UI" panose="020B0604030504040204" pitchFamily="50" charset="-128"/>
                <a:cs typeface="Meiryo UI" panose="020B0604030504040204" pitchFamily="50" charset="-128"/>
              </a:rPr>
              <a:t>自分から情報を集めに行く手段</a:t>
            </a:r>
            <a:endParaRPr kumimoji="1" lang="ja-JP" altLang="en-US" sz="2215" u="sng"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p:cNvPicPr>
            <a:picLocks noChangeAspect="1"/>
          </p:cNvPicPr>
          <p:nvPr/>
        </p:nvPicPr>
        <p:blipFill>
          <a:blip r:embed="rId3"/>
          <a:stretch>
            <a:fillRect/>
          </a:stretch>
        </p:blipFill>
        <p:spPr>
          <a:xfrm>
            <a:off x="3264365" y="3267222"/>
            <a:ext cx="6058546" cy="3249637"/>
          </a:xfrm>
          <a:prstGeom prst="rect">
            <a:avLst/>
          </a:prstGeom>
        </p:spPr>
      </p:pic>
    </p:spTree>
    <p:extLst>
      <p:ext uri="{BB962C8B-B14F-4D97-AF65-F5344CB8AC3E}">
        <p14:creationId xmlns:p14="http://schemas.microsoft.com/office/powerpoint/2010/main" val="40375715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2</a:t>
            </a:fld>
            <a:endParaRPr kumimoji="1" lang="ja-JP" altLang="en-US" dirty="0"/>
          </a:p>
        </p:txBody>
      </p:sp>
      <p:pic>
        <p:nvPicPr>
          <p:cNvPr id="6" name="図 5">
            <a:extLst>
              <a:ext uri="{FF2B5EF4-FFF2-40B4-BE49-F238E27FC236}">
                <a16:creationId xmlns:a16="http://schemas.microsoft.com/office/drawing/2014/main" id="{9CB62783-D15E-4E09-81B3-05B1F2542673}"/>
              </a:ext>
            </a:extLst>
          </p:cNvPr>
          <p:cNvPicPr>
            <a:picLocks noChangeAspect="1"/>
          </p:cNvPicPr>
          <p:nvPr/>
        </p:nvPicPr>
        <p:blipFill rotWithShape="1">
          <a:blip r:embed="rId3"/>
          <a:srcRect r="634" b="953"/>
          <a:stretch/>
        </p:blipFill>
        <p:spPr>
          <a:xfrm>
            <a:off x="4610011" y="-1076"/>
            <a:ext cx="4533989" cy="6414273"/>
          </a:xfrm>
          <a:prstGeom prst="rect">
            <a:avLst/>
          </a:prstGeom>
          <a:ln>
            <a:noFill/>
          </a:ln>
        </p:spPr>
      </p:pic>
      <p:pic>
        <p:nvPicPr>
          <p:cNvPr id="7" name="図 6">
            <a:extLst>
              <a:ext uri="{FF2B5EF4-FFF2-40B4-BE49-F238E27FC236}">
                <a16:creationId xmlns:a16="http://schemas.microsoft.com/office/drawing/2014/main" id="{92E67388-3CDF-439F-9C4F-A61D5901A220}"/>
              </a:ext>
            </a:extLst>
          </p:cNvPr>
          <p:cNvPicPr>
            <a:picLocks noChangeAspect="1"/>
          </p:cNvPicPr>
          <p:nvPr/>
        </p:nvPicPr>
        <p:blipFill rotWithShape="1">
          <a:blip r:embed="rId4"/>
          <a:srcRect l="1" t="426" r="889"/>
          <a:stretch/>
        </p:blipFill>
        <p:spPr>
          <a:xfrm>
            <a:off x="2" y="0"/>
            <a:ext cx="4533988" cy="6435841"/>
          </a:xfrm>
          <a:prstGeom prst="rect">
            <a:avLst/>
          </a:prstGeom>
          <a:ln>
            <a:noFill/>
          </a:ln>
        </p:spPr>
      </p:pic>
    </p:spTree>
    <p:extLst>
      <p:ext uri="{BB962C8B-B14F-4D97-AF65-F5344CB8AC3E}">
        <p14:creationId xmlns:p14="http://schemas.microsoft.com/office/powerpoint/2010/main" val="250754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3</a:t>
            </a:fld>
            <a:endParaRPr kumimoji="1" lang="ja-JP" altLang="en-US" dirty="0"/>
          </a:p>
        </p:txBody>
      </p:sp>
      <p:pic>
        <p:nvPicPr>
          <p:cNvPr id="2" name="図 1"/>
          <p:cNvPicPr>
            <a:picLocks noChangeAspect="1"/>
          </p:cNvPicPr>
          <p:nvPr/>
        </p:nvPicPr>
        <p:blipFill rotWithShape="1">
          <a:blip r:embed="rId3"/>
          <a:srcRect l="6250" r="4793" b="4859"/>
          <a:stretch/>
        </p:blipFill>
        <p:spPr>
          <a:xfrm>
            <a:off x="0" y="683286"/>
            <a:ext cx="9144000" cy="5506358"/>
          </a:xfrm>
          <a:prstGeom prst="rect">
            <a:avLst/>
          </a:prstGeom>
        </p:spPr>
      </p:pic>
    </p:spTree>
    <p:extLst>
      <p:ext uri="{BB962C8B-B14F-4D97-AF65-F5344CB8AC3E}">
        <p14:creationId xmlns:p14="http://schemas.microsoft.com/office/powerpoint/2010/main" val="1324382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4</a:t>
            </a:fld>
            <a:endParaRPr kumimoji="1" lang="ja-JP" altLang="en-US" dirty="0"/>
          </a:p>
        </p:txBody>
      </p:sp>
      <p:pic>
        <p:nvPicPr>
          <p:cNvPr id="6" name="図 5"/>
          <p:cNvPicPr>
            <a:picLocks noChangeAspect="1"/>
          </p:cNvPicPr>
          <p:nvPr/>
        </p:nvPicPr>
        <p:blipFill rotWithShape="1">
          <a:blip r:embed="rId3"/>
          <a:srcRect l="6666" t="313" r="4524" b="4119"/>
          <a:stretch/>
        </p:blipFill>
        <p:spPr>
          <a:xfrm>
            <a:off x="0" y="631371"/>
            <a:ext cx="9144000" cy="5540334"/>
          </a:xfrm>
          <a:prstGeom prst="rect">
            <a:avLst/>
          </a:prstGeom>
        </p:spPr>
      </p:pic>
    </p:spTree>
    <p:extLst>
      <p:ext uri="{BB962C8B-B14F-4D97-AF65-F5344CB8AC3E}">
        <p14:creationId xmlns:p14="http://schemas.microsoft.com/office/powerpoint/2010/main" val="3684510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5</a:t>
            </a:fld>
            <a:endParaRPr kumimoji="1" lang="ja-JP" altLang="en-US" dirty="0"/>
          </a:p>
        </p:txBody>
      </p:sp>
      <p:pic>
        <p:nvPicPr>
          <p:cNvPr id="5" name="図 4"/>
          <p:cNvPicPr>
            <a:picLocks noChangeAspect="1"/>
          </p:cNvPicPr>
          <p:nvPr/>
        </p:nvPicPr>
        <p:blipFill rotWithShape="1">
          <a:blip r:embed="rId3"/>
          <a:srcRect l="6905" t="314" r="4524" b="4964"/>
          <a:stretch/>
        </p:blipFill>
        <p:spPr>
          <a:xfrm>
            <a:off x="-1" y="348342"/>
            <a:ext cx="9147499" cy="5508171"/>
          </a:xfrm>
          <a:prstGeom prst="rect">
            <a:avLst/>
          </a:prstGeom>
        </p:spPr>
      </p:pic>
    </p:spTree>
    <p:extLst>
      <p:ext uri="{BB962C8B-B14F-4D97-AF65-F5344CB8AC3E}">
        <p14:creationId xmlns:p14="http://schemas.microsoft.com/office/powerpoint/2010/main" val="4042679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3"/>
          <a:srcRect l="6250" t="418" r="4375" b="3380"/>
          <a:stretch/>
        </p:blipFill>
        <p:spPr>
          <a:xfrm>
            <a:off x="-1" y="704849"/>
            <a:ext cx="9144001" cy="5541819"/>
          </a:xfrm>
          <a:prstGeom prst="rect">
            <a:avLst/>
          </a:prstGeom>
        </p:spPr>
      </p:pic>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6</a:t>
            </a:fld>
            <a:endParaRPr kumimoji="1" lang="ja-JP" altLang="en-US" dirty="0"/>
          </a:p>
        </p:txBody>
      </p:sp>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00024"/>
            <a:ext cx="5650937" cy="3990975"/>
          </a:xfrm>
          <a:prstGeom prst="rect">
            <a:avLst/>
          </a:prstGeom>
        </p:spPr>
      </p:pic>
    </p:spTree>
    <p:extLst>
      <p:ext uri="{BB962C8B-B14F-4D97-AF65-F5344CB8AC3E}">
        <p14:creationId xmlns:p14="http://schemas.microsoft.com/office/powerpoint/2010/main" val="88960156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TotalTime>
  <Words>752</Words>
  <Application>Microsoft Office PowerPoint</Application>
  <PresentationFormat>画面に合わせる (4:3)</PresentationFormat>
  <Paragraphs>61</Paragraphs>
  <Slides>6</Slides>
  <Notes>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vt:i4>
      </vt:variant>
    </vt:vector>
  </HeadingPairs>
  <TitlesOfParts>
    <vt:vector size="13" baseType="lpstr">
      <vt:lpstr>HGPｺﾞｼｯｸE</vt:lpstr>
      <vt:lpstr>HGｺﾞｼｯｸM</vt:lpstr>
      <vt:lpstr>Meiryo UI</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パシフィックコンサルタンツ(株)</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浅見　ユリ子</dc:creator>
  <cp:lastModifiedBy>河内 恭子</cp:lastModifiedBy>
  <cp:revision>6</cp:revision>
  <dcterms:created xsi:type="dcterms:W3CDTF">2019-11-14T00:04:31Z</dcterms:created>
  <dcterms:modified xsi:type="dcterms:W3CDTF">2022-10-28T06:30:55Z</dcterms:modified>
</cp:coreProperties>
</file>