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6" r:id="rId2"/>
    <p:sldId id="267" r:id="rId3"/>
    <p:sldId id="261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0" autoAdjust="0"/>
    <p:restoredTop sz="72263" autoAdjust="0"/>
  </p:normalViewPr>
  <p:slideViewPr>
    <p:cSldViewPr snapToGrid="0">
      <p:cViewPr varScale="1">
        <p:scale>
          <a:sx n="94" d="100"/>
          <a:sy n="94" d="100"/>
        </p:scale>
        <p:origin x="18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B80D8-F702-433A-846A-95FDDDA86F4B}" type="datetimeFigureOut">
              <a:rPr kumimoji="1" lang="ja-JP" altLang="en-US" smtClean="0"/>
              <a:t>2022/10/28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57B24-3E25-4BCA-8307-DAA973F510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5387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【</a:t>
            </a:r>
            <a:r>
              <a:rPr kumimoji="1" lang="ja-JP" altLang="en-US" dirty="0"/>
              <a:t>説明・発問例</a:t>
            </a:r>
            <a:r>
              <a:rPr kumimoji="1" lang="en-US" altLang="ja-JP" dirty="0"/>
              <a:t>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r>
              <a:rPr kumimoji="1" lang="ja-JP" altLang="en-US" dirty="0"/>
              <a:t>・国土交通省が運営する「川の防災情報」のページでは、全国の降雨分布や川の水位がリアルタイムで見られます。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川の防災情報：</a:t>
            </a:r>
            <a:r>
              <a:rPr kumimoji="1" lang="en-US" altLang="ja-JP" dirty="0"/>
              <a:t>http://www.river.go.jp/portal/#80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57B24-3E25-4BCA-8307-DAA973F510B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7896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0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【</a:t>
            </a:r>
            <a:r>
              <a:rPr kumimoji="1" lang="ja-JP" altLang="en-US" dirty="0"/>
              <a:t>説明・発問例</a:t>
            </a:r>
            <a:r>
              <a:rPr kumimoji="1" lang="en-US" altLang="ja-JP" dirty="0"/>
              <a:t>】</a:t>
            </a:r>
          </a:p>
          <a:p>
            <a:r>
              <a:rPr kumimoji="1" lang="en-US" altLang="ja-JP" dirty="0"/>
              <a:t>※</a:t>
            </a:r>
            <a:r>
              <a:rPr kumimoji="1" lang="ja-JP" altLang="en-US" dirty="0"/>
              <a:t>★印のコメントは、地域に応じて要変更</a:t>
            </a:r>
            <a:r>
              <a:rPr lang="ja-JP" altLang="en-US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　</a:t>
            </a:r>
            <a:endParaRPr lang="en-US" altLang="ja-JP" dirty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  <a:p>
            <a:endParaRPr kumimoji="1" lang="en-US" altLang="ja-JP" dirty="0"/>
          </a:p>
          <a:p>
            <a:r>
              <a:rPr kumimoji="1" lang="ja-JP" altLang="en-US" dirty="0"/>
              <a:t>・降雨分布は、レーダーの情報で詳細に見ることができます。</a:t>
            </a:r>
            <a:endParaRPr kumimoji="1" lang="en-US" altLang="ja-JP" dirty="0"/>
          </a:p>
          <a:p>
            <a:r>
              <a:rPr kumimoji="1" lang="ja-JP" altLang="en-US" dirty="0"/>
              <a:t>★朝比奈川・瀬戸川の流域の範囲と、降雨範囲を比べてみることで、朝比奈川や瀬戸川で水位があがりそうか予想がつけられます。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　　　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58124-A4C2-4562-A07D-9610EB72598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8086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【</a:t>
            </a:r>
            <a:r>
              <a:rPr kumimoji="1" lang="ja-JP" altLang="en-US" dirty="0"/>
              <a:t>説明・発問例</a:t>
            </a:r>
            <a:r>
              <a:rPr kumimoji="1" lang="en-US" altLang="ja-JP" dirty="0"/>
              <a:t>】</a:t>
            </a:r>
          </a:p>
          <a:p>
            <a:endParaRPr kumimoji="1" lang="en-US" altLang="ja-JP" dirty="0"/>
          </a:p>
          <a:p>
            <a:r>
              <a:rPr kumimoji="1" lang="ja-JP" altLang="en-US" dirty="0"/>
              <a:t>・「川の防災情報」のページで、この地域の降雨分布をみてみましょう</a:t>
            </a:r>
            <a:endParaRPr kumimoji="1" lang="en-US" altLang="ja-JP" dirty="0"/>
          </a:p>
          <a:p>
            <a:r>
              <a:rPr kumimoji="1" lang="ja-JP" altLang="en-US" dirty="0"/>
              <a:t>・はじめに、上部のボタンで「中部」を選択します</a:t>
            </a:r>
            <a:endParaRPr kumimoji="1" lang="en-US" altLang="ja-JP" dirty="0"/>
          </a:p>
          <a:p>
            <a:r>
              <a:rPr kumimoji="1" lang="ja-JP" altLang="en-US" dirty="0"/>
              <a:t>・その後、「レーダー雨量　</a:t>
            </a:r>
            <a:r>
              <a:rPr kumimoji="1" lang="en-US" altLang="ja-JP" dirty="0"/>
              <a:t>XRAIN</a:t>
            </a:r>
            <a:r>
              <a:rPr kumimoji="1" lang="ja-JP" altLang="en-US" dirty="0"/>
              <a:t>（エックスレイン）」を選択すると、中部地方の降雨分布を見ることができます</a:t>
            </a:r>
            <a:endParaRPr kumimoji="1" lang="en-US" altLang="ja-JP" dirty="0"/>
          </a:p>
          <a:p>
            <a:r>
              <a:rPr kumimoji="1" lang="ja-JP" altLang="en-US" dirty="0"/>
              <a:t>　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　　　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58124-A4C2-4562-A07D-9610EB72598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169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【</a:t>
            </a:r>
            <a:r>
              <a:rPr kumimoji="1" lang="ja-JP" altLang="en-US" dirty="0"/>
              <a:t>説明・発問例</a:t>
            </a:r>
            <a:r>
              <a:rPr kumimoji="1" lang="en-US" altLang="ja-JP" dirty="0"/>
              <a:t>】</a:t>
            </a:r>
          </a:p>
          <a:p>
            <a:endParaRPr kumimoji="1" lang="en-US" altLang="ja-JP" dirty="0"/>
          </a:p>
          <a:p>
            <a:r>
              <a:rPr kumimoji="1" lang="ja-JP" altLang="en-US" dirty="0"/>
              <a:t>・「静岡県」を拡大します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58124-A4C2-4562-A07D-9610EB72598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39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【</a:t>
            </a:r>
            <a:r>
              <a:rPr kumimoji="1" lang="ja-JP" altLang="en-US" dirty="0"/>
              <a:t>説明・発問例</a:t>
            </a:r>
            <a:r>
              <a:rPr kumimoji="1" lang="en-US" altLang="ja-JP" dirty="0"/>
              <a:t>】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※</a:t>
            </a:r>
            <a:r>
              <a:rPr kumimoji="1" lang="ja-JP" altLang="en-US" dirty="0"/>
              <a:t>画面上で選択する市町村は、地域に応じて要変更</a:t>
            </a:r>
            <a:r>
              <a:rPr lang="ja-JP" altLang="en-US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　</a:t>
            </a:r>
            <a:endParaRPr kumimoji="1" lang="en-US" altLang="ja-JP" dirty="0"/>
          </a:p>
          <a:p>
            <a:r>
              <a:rPr kumimoji="1" lang="ja-JP" altLang="en-US" dirty="0"/>
              <a:t>・左上の「検索」で、見たい県、市町を入力して、探すこともできます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58124-A4C2-4562-A07D-9610EB72598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058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0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【</a:t>
            </a:r>
            <a:r>
              <a:rPr kumimoji="1" lang="ja-JP" altLang="en-US" dirty="0"/>
              <a:t>説明・発問例</a:t>
            </a:r>
            <a:r>
              <a:rPr kumimoji="1" lang="en-US" altLang="ja-JP" dirty="0"/>
              <a:t>】</a:t>
            </a:r>
          </a:p>
          <a:p>
            <a:pPr defTabSz="910377">
              <a:defRPr/>
            </a:pPr>
            <a:endParaRPr kumimoji="1" lang="en-US" altLang="ja-JP" dirty="0"/>
          </a:p>
          <a:p>
            <a:pPr defTabSz="910377">
              <a:defRPr/>
            </a:pPr>
            <a:r>
              <a:rPr kumimoji="1" lang="en-US" altLang="ja-JP" dirty="0"/>
              <a:t>※</a:t>
            </a:r>
            <a:r>
              <a:rPr kumimoji="1" lang="ja-JP" altLang="en-US" dirty="0"/>
              <a:t>画面上で表示する拡大図は、地域に応じて要変更</a:t>
            </a:r>
            <a:r>
              <a:rPr lang="ja-JP" altLang="en-US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　</a:t>
            </a:r>
            <a:endParaRPr kumimoji="1" lang="en-US" altLang="ja-JP" dirty="0"/>
          </a:p>
          <a:p>
            <a:r>
              <a:rPr kumimoji="1" lang="ja-JP" altLang="en-US" dirty="0"/>
              <a:t>・「履歴動画再生」　では、１時間前、</a:t>
            </a:r>
            <a:r>
              <a:rPr kumimoji="1" lang="en-US" altLang="ja-JP" dirty="0"/>
              <a:t>3</a:t>
            </a:r>
            <a:r>
              <a:rPr kumimoji="1" lang="ja-JP" altLang="en-US" dirty="0"/>
              <a:t>時間前、</a:t>
            </a:r>
            <a:r>
              <a:rPr kumimoji="1" lang="en-US" altLang="ja-JP" dirty="0"/>
              <a:t>6</a:t>
            </a:r>
            <a:r>
              <a:rPr kumimoji="1" lang="ja-JP" altLang="en-US" dirty="0"/>
              <a:t>時間前からの雨量の履歴動画も見られます（動画の場合は、都道府県の拡大図）。</a:t>
            </a:r>
            <a:endParaRPr kumimoji="1" lang="en-US" altLang="ja-JP" dirty="0"/>
          </a:p>
          <a:p>
            <a:r>
              <a:rPr kumimoji="1" lang="ja-JP" altLang="en-US" dirty="0"/>
              <a:t>ずっと同じところに強い雨（黄色や赤などの色）が降っている地域は要注意です。</a:t>
            </a:r>
            <a:endParaRPr kumimoji="1" lang="en-US" altLang="ja-JP" dirty="0"/>
          </a:p>
          <a:p>
            <a:r>
              <a:rPr kumimoji="1" lang="ja-JP" altLang="en-US" dirty="0"/>
              <a:t>　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58124-A4C2-4562-A07D-9610EB725989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964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3209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54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2974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336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2022/10/28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6805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2022/10/28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307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2022/10/28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8344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2503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885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538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AFBF0-8D5C-458B-AC59-205891496AC8}" type="datetimeFigureOut">
              <a:rPr kumimoji="1" lang="ja-JP" altLang="en-US" smtClean="0"/>
              <a:t>2022/10/28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486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AFBF0-8D5C-458B-AC59-205891496AC8}" type="datetimeFigureOut">
              <a:rPr kumimoji="1" lang="ja-JP" altLang="en-US" smtClean="0"/>
              <a:t>2022/10/28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415F1-D16E-4B51-B1CA-DBA39ECB9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522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7FE1A755-9A5F-408F-A20E-5C4655D83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548" y="4009329"/>
            <a:ext cx="3627213" cy="17804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正方形/長方形 3"/>
          <p:cNvSpPr/>
          <p:nvPr/>
        </p:nvSpPr>
        <p:spPr>
          <a:xfrm>
            <a:off x="0" y="260011"/>
            <a:ext cx="9144000" cy="814905"/>
          </a:xfrm>
          <a:prstGeom prst="rect">
            <a:avLst/>
          </a:prstGeom>
          <a:pattFill prst="wdUpDiag">
            <a:fgClr>
              <a:srgbClr val="CCFF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10" tIns="38755" rIns="77510" bIns="38755"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5" name="正方形/長方形 4"/>
          <p:cNvSpPr/>
          <p:nvPr/>
        </p:nvSpPr>
        <p:spPr>
          <a:xfrm>
            <a:off x="1" y="1074916"/>
            <a:ext cx="9142470" cy="61567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10" tIns="38755" rIns="77510" bIns="38755" anchor="ctr"/>
          <a:lstStyle/>
          <a:p>
            <a:pPr algn="ctr">
              <a:defRPr/>
            </a:pPr>
            <a:endParaRPr lang="ja-JP" altLang="en-US" sz="1662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6749" y="307842"/>
            <a:ext cx="8392811" cy="774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31" dirty="0">
                <a:solidFill>
                  <a:srgbClr val="0071BC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川の防災情報</a:t>
            </a:r>
            <a:endParaRPr kumimoji="1" lang="en-US" altLang="ja-JP" sz="4431" dirty="0">
              <a:solidFill>
                <a:srgbClr val="0071BC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9" name="テキスト ボックス 46"/>
          <p:cNvSpPr txBox="1">
            <a:spLocks noChangeArrowheads="1"/>
          </p:cNvSpPr>
          <p:nvPr/>
        </p:nvSpPr>
        <p:spPr bwMode="auto">
          <a:xfrm>
            <a:off x="5449143" y="6231437"/>
            <a:ext cx="1729621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5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1279525" fontAlgn="base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1279525" fontAlgn="base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1279525" fontAlgn="base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1279525" fontAlgn="base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ja-JP" altLang="en-US" sz="1292" b="1" dirty="0"/>
              <a:t>川の防災情報</a:t>
            </a:r>
            <a:r>
              <a:rPr lang="en-US" altLang="ja-JP" sz="1292" b="1" dirty="0"/>
              <a:t>HP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6749" y="1769527"/>
            <a:ext cx="5899372" cy="4901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585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●全国の川の水位がリアルタイム</a:t>
            </a:r>
            <a:r>
              <a:rPr kumimoji="1" lang="ja-JP" altLang="en-US" sz="2585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で見られる</a:t>
            </a:r>
            <a:endParaRPr kumimoji="1" lang="ja-JP" altLang="en-US" sz="2585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6749" y="2197561"/>
            <a:ext cx="7194598" cy="4901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585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●監視カメラで現在の川の様子が見られるところもある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6749" y="1175390"/>
            <a:ext cx="941283" cy="5469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954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特徴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749" y="3646478"/>
            <a:ext cx="941283" cy="54694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954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短所</a:t>
            </a:r>
            <a:endParaRPr kumimoji="1" lang="ja-JP" altLang="en-US" sz="2954" dirty="0">
              <a:solidFill>
                <a:srgbClr val="0070C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6749" y="2680533"/>
            <a:ext cx="7436651" cy="4901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585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●川の水位は川の断面図で示されるため、分かりやすい</a:t>
            </a:r>
            <a:endParaRPr kumimoji="1" lang="ja-JP" altLang="en-US" sz="2585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0" y="4224584"/>
            <a:ext cx="2508442" cy="168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1185" indent="-331185"/>
            <a:r>
              <a:rPr lang="ja-JP" altLang="en-US" sz="2585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●インターネット（スマホ、パソコン）が無いと見られない</a:t>
            </a:r>
            <a:endParaRPr kumimoji="1" lang="ja-JP" altLang="en-US" sz="2585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084984" y="1232209"/>
            <a:ext cx="3696846" cy="433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215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自分から情報を集めに行く手段</a:t>
            </a:r>
            <a:endParaRPr kumimoji="1" lang="ja-JP" altLang="en-US" sz="2215" u="sng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0016883-467D-4D3B-AF58-824577976644}"/>
              </a:ext>
            </a:extLst>
          </p:cNvPr>
          <p:cNvGrpSpPr/>
          <p:nvPr/>
        </p:nvGrpSpPr>
        <p:grpSpPr>
          <a:xfrm>
            <a:off x="6313953" y="3140275"/>
            <a:ext cx="2444715" cy="3074760"/>
            <a:chOff x="6313953" y="3140275"/>
            <a:chExt cx="2444715" cy="3074760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3D106408-1238-4DBE-BB36-B600643C8828}"/>
                </a:ext>
              </a:extLst>
            </p:cNvPr>
            <p:cNvSpPr/>
            <p:nvPr/>
          </p:nvSpPr>
          <p:spPr>
            <a:xfrm>
              <a:off x="6313953" y="3140275"/>
              <a:ext cx="2444715" cy="3074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C68A4A4-A70D-4B32-8A34-1511C41B1A6C}"/>
                </a:ext>
              </a:extLst>
            </p:cNvPr>
            <p:cNvSpPr/>
            <p:nvPr/>
          </p:nvSpPr>
          <p:spPr>
            <a:xfrm>
              <a:off x="6313953" y="3140275"/>
              <a:ext cx="2444715" cy="288725"/>
            </a:xfrm>
            <a:prstGeom prst="rect">
              <a:avLst/>
            </a:prstGeom>
            <a:solidFill>
              <a:srgbClr val="5588D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050" b="1" dirty="0"/>
                <a:t>潤井川の水位</a:t>
              </a:r>
              <a:r>
                <a:rPr kumimoji="1" lang="ja-JP" altLang="en-US" sz="1000" b="1" dirty="0"/>
                <a:t>（</a:t>
              </a:r>
              <a:r>
                <a:rPr kumimoji="1" lang="en-US" altLang="ja-JP" sz="1000" b="1" dirty="0"/>
                <a:t>09/21 12:00</a:t>
              </a:r>
              <a:r>
                <a:rPr kumimoji="1" lang="ja-JP" altLang="en-US" sz="1000" b="1" dirty="0"/>
                <a:t>時点）</a:t>
              </a: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85207724-C0AE-4D9B-B96C-570B9C5F6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37387" y="3630409"/>
              <a:ext cx="2397846" cy="1141071"/>
            </a:xfrm>
            <a:prstGeom prst="rect">
              <a:avLst/>
            </a:prstGeom>
          </p:spPr>
        </p:pic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22CC57E8-3612-4717-9932-8D9BE06FD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27059" y="4867452"/>
              <a:ext cx="2431609" cy="1178083"/>
            </a:xfrm>
            <a:prstGeom prst="rect">
              <a:avLst/>
            </a:prstGeom>
          </p:spPr>
        </p:pic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3C2D447D-8659-43CE-8FB7-FFF3A86FBA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8070" t="63250" r="16" b="16083"/>
          <a:stretch/>
        </p:blipFill>
        <p:spPr>
          <a:xfrm>
            <a:off x="2633256" y="3231792"/>
            <a:ext cx="3270108" cy="1140741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BEC4C195-0854-4CD5-A867-657683A1F079}"/>
              </a:ext>
            </a:extLst>
          </p:cNvPr>
          <p:cNvSpPr/>
          <p:nvPr/>
        </p:nvSpPr>
        <p:spPr>
          <a:xfrm>
            <a:off x="4853811" y="4788889"/>
            <a:ext cx="1377546" cy="490134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6B31EF5F-E9AA-4A8D-B196-E08B9378EF77}"/>
              </a:ext>
            </a:extLst>
          </p:cNvPr>
          <p:cNvCxnSpPr>
            <a:cxnSpLocks/>
          </p:cNvCxnSpPr>
          <p:nvPr/>
        </p:nvCxnSpPr>
        <p:spPr>
          <a:xfrm>
            <a:off x="4305300" y="4127027"/>
            <a:ext cx="888023" cy="9069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14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BFC69DA7-97C4-4F16-A8D2-6CD83FD24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0148"/>
            <a:ext cx="9144000" cy="4474318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77743-8778-4729-81BA-9AA9BCB027C5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83E3BB1-B8E1-4E90-AF85-F89AB24B6F41}"/>
              </a:ext>
            </a:extLst>
          </p:cNvPr>
          <p:cNvSpPr/>
          <p:nvPr/>
        </p:nvSpPr>
        <p:spPr>
          <a:xfrm>
            <a:off x="7057292" y="2923207"/>
            <a:ext cx="2086708" cy="971304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D4DEAB3F-50F2-4109-B1A7-5661103825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9642" y="4318476"/>
            <a:ext cx="4811218" cy="169937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E8DAC2DB-A2FD-45A8-BDBB-92B17496B3A1}"/>
              </a:ext>
            </a:extLst>
          </p:cNvPr>
          <p:cNvCxnSpPr>
            <a:cxnSpLocks/>
          </p:cNvCxnSpPr>
          <p:nvPr/>
        </p:nvCxnSpPr>
        <p:spPr>
          <a:xfrm flipV="1">
            <a:off x="6131169" y="3681046"/>
            <a:ext cx="1817077" cy="14536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2242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D0F767F-8B97-4172-A8F0-B4DD09585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38" y="0"/>
            <a:ext cx="8568682" cy="6858000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77743-8778-4729-81BA-9AA9BCB027C5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sp>
        <p:nvSpPr>
          <p:cNvPr id="8" name="円/楕円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77B40EF-35AC-4B0A-BB1E-CD04CB77B112}"/>
              </a:ext>
            </a:extLst>
          </p:cNvPr>
          <p:cNvSpPr/>
          <p:nvPr/>
        </p:nvSpPr>
        <p:spPr>
          <a:xfrm>
            <a:off x="2193054" y="293077"/>
            <a:ext cx="749440" cy="422030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40FBCEA-EBA5-47AD-80D9-3E108B7CB773}"/>
              </a:ext>
            </a:extLst>
          </p:cNvPr>
          <p:cNvSpPr/>
          <p:nvPr/>
        </p:nvSpPr>
        <p:spPr>
          <a:xfrm>
            <a:off x="153238" y="1312984"/>
            <a:ext cx="1757624" cy="1606061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554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77743-8778-4729-81BA-9AA9BCB027C5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CDC0D58-F5AA-4FC9-8FE2-B73CBD594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861" y="188915"/>
            <a:ext cx="5732585" cy="28004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D90CA2E-8C06-4847-81E7-C989E3E3A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8809" y="2618169"/>
            <a:ext cx="7966221" cy="39207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円/楕円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FDFDD84-B0A9-4C32-B0D3-4AFAF4B3AB9E}"/>
              </a:ext>
            </a:extLst>
          </p:cNvPr>
          <p:cNvSpPr/>
          <p:nvPr/>
        </p:nvSpPr>
        <p:spPr>
          <a:xfrm>
            <a:off x="2720591" y="1187955"/>
            <a:ext cx="1042517" cy="945646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47A56873-0C3E-4B29-A250-ADB26B6834C1}"/>
              </a:ext>
            </a:extLst>
          </p:cNvPr>
          <p:cNvCxnSpPr>
            <a:cxnSpLocks/>
          </p:cNvCxnSpPr>
          <p:nvPr/>
        </p:nvCxnSpPr>
        <p:spPr>
          <a:xfrm flipV="1">
            <a:off x="3384842" y="1187955"/>
            <a:ext cx="3004234" cy="5847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F0AD2CB-1F85-4077-916D-2667C3E87F0C}"/>
              </a:ext>
            </a:extLst>
          </p:cNvPr>
          <p:cNvSpPr txBox="1"/>
          <p:nvPr/>
        </p:nvSpPr>
        <p:spPr>
          <a:xfrm>
            <a:off x="6389076" y="761797"/>
            <a:ext cx="3004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1185" indent="-331185"/>
            <a:r>
              <a:rPr kumimoji="1" lang="ja-JP" altLang="en-US" sz="2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マウスをスクロールして、</a:t>
            </a:r>
            <a:endParaRPr kumimoji="1" lang="en-US" altLang="ja-JP" sz="2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331185" indent="-331185"/>
            <a:r>
              <a:rPr kumimoji="1" lang="ja-JP" altLang="en-US" sz="2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地域を拡大</a:t>
            </a: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6B38F4AD-89AB-474C-89C0-4DB6806657B9}"/>
              </a:ext>
            </a:extLst>
          </p:cNvPr>
          <p:cNvCxnSpPr/>
          <p:nvPr/>
        </p:nvCxnSpPr>
        <p:spPr>
          <a:xfrm>
            <a:off x="3094892" y="1772749"/>
            <a:ext cx="457200" cy="174417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426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B97091E3-42E5-4B5A-B75A-3DA74E652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3058"/>
            <a:ext cx="9144000" cy="44718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77743-8778-4729-81BA-9AA9BCB027C5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3731D0E-4A18-47FE-92CA-884D2FA24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622" y="2700336"/>
            <a:ext cx="3886200" cy="14573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868F3BE-6DB6-460B-9175-9337F2AA5DD2}"/>
              </a:ext>
            </a:extLst>
          </p:cNvPr>
          <p:cNvSpPr/>
          <p:nvPr/>
        </p:nvSpPr>
        <p:spPr>
          <a:xfrm>
            <a:off x="0" y="1352315"/>
            <a:ext cx="2004646" cy="769562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9474BD09-89DF-4220-80B4-BAD5619EF2CD}"/>
              </a:ext>
            </a:extLst>
          </p:cNvPr>
          <p:cNvCxnSpPr>
            <a:cxnSpLocks/>
          </p:cNvCxnSpPr>
          <p:nvPr/>
        </p:nvCxnSpPr>
        <p:spPr>
          <a:xfrm flipH="1" flipV="1">
            <a:off x="984738" y="1852246"/>
            <a:ext cx="1242647" cy="11136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059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9AB1A41-E7B5-4451-A50B-D3B25FAE6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1" y="716376"/>
            <a:ext cx="9015438" cy="44371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77743-8778-4729-81BA-9AA9BCB027C5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7563D44-C5E6-451B-9CBD-E9085CA40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9837" y="1376363"/>
            <a:ext cx="4124325" cy="51625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1A69577-879C-48F8-B929-08B7B6BC148C}"/>
              </a:ext>
            </a:extLst>
          </p:cNvPr>
          <p:cNvSpPr/>
          <p:nvPr/>
        </p:nvSpPr>
        <p:spPr>
          <a:xfrm>
            <a:off x="6875388" y="1075739"/>
            <a:ext cx="2268612" cy="2675645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F86064A-AAF3-4231-A057-0DCC03A77825}"/>
              </a:ext>
            </a:extLst>
          </p:cNvPr>
          <p:cNvCxnSpPr>
            <a:cxnSpLocks/>
          </p:cNvCxnSpPr>
          <p:nvPr/>
        </p:nvCxnSpPr>
        <p:spPr>
          <a:xfrm flipV="1">
            <a:off x="5486401" y="1704486"/>
            <a:ext cx="1512276" cy="9214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598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410</Words>
  <Application>Microsoft Office PowerPoint</Application>
  <PresentationFormat>画面に合わせる (4:3)</PresentationFormat>
  <Paragraphs>57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3" baseType="lpstr">
      <vt:lpstr>HGPｺﾞｼｯｸE</vt:lpstr>
      <vt:lpstr>HGｺﾞｼｯｸM</vt:lpstr>
      <vt:lpstr>Meiryo UI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パシフィックコンサルタンツ(株)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浅見　ユリ子</dc:creator>
  <cp:lastModifiedBy>中野 彩奈</cp:lastModifiedBy>
  <cp:revision>11</cp:revision>
  <dcterms:created xsi:type="dcterms:W3CDTF">2019-11-14T00:04:31Z</dcterms:created>
  <dcterms:modified xsi:type="dcterms:W3CDTF">2022-10-28T08:53:55Z</dcterms:modified>
</cp:coreProperties>
</file>