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7" r:id="rId2"/>
    <p:sldId id="258" r:id="rId3"/>
    <p:sldId id="259" r:id="rId4"/>
    <p:sldId id="260" r:id="rId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72263" autoAdjust="0"/>
  </p:normalViewPr>
  <p:slideViewPr>
    <p:cSldViewPr snapToGrid="0">
      <p:cViewPr varScale="1">
        <p:scale>
          <a:sx n="79" d="100"/>
          <a:sy n="79" d="100"/>
        </p:scale>
        <p:origin x="1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B80D8-F702-433A-846A-95FDDDA86F4B}" type="datetimeFigureOut">
              <a:rPr kumimoji="1" lang="ja-JP" altLang="en-US" smtClean="0"/>
              <a:t>2019/11/14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57B24-3E25-4BCA-8307-DAA973F510B2}" type="slidenum">
              <a:rPr kumimoji="1" lang="ja-JP" altLang="en-US" smtClean="0"/>
              <a:t>‹#›</a:t>
            </a:fld>
            <a:endParaRPr kumimoji="1" lang="ja-JP" altLang="en-US"/>
          </a:p>
        </p:txBody>
      </p:sp>
    </p:spTree>
    <p:extLst>
      <p:ext uri="{BB962C8B-B14F-4D97-AF65-F5344CB8AC3E}">
        <p14:creationId xmlns:p14="http://schemas.microsoft.com/office/powerpoint/2010/main" val="2775387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p>
          <a:p>
            <a:r>
              <a:rPr kumimoji="1" lang="ja-JP" altLang="en-US" dirty="0" smtClean="0"/>
              <a:t>・水害時は雨</a:t>
            </a:r>
            <a:r>
              <a:rPr kumimoji="1" lang="ja-JP" altLang="en-US" dirty="0" smtClean="0"/>
              <a:t>の降り方についての情報に注意するのが大事です。</a:t>
            </a:r>
            <a:endParaRPr kumimoji="1" lang="en-US" altLang="ja-JP" dirty="0" smtClean="0"/>
          </a:p>
          <a:p>
            <a:r>
              <a:rPr kumimoji="1" lang="ja-JP" altLang="en-US" dirty="0" smtClean="0"/>
              <a:t>「台風の影響で大雨になる可能性がある」とか、「雨の降り方が異常に多い」とか、「ある地域に集中している」とか、を天気予報やニュースで伝えているときには注意してみるとよいですね。</a:t>
            </a:r>
            <a:endParaRPr kumimoji="1" lang="en-US" altLang="ja-JP" dirty="0" smtClean="0"/>
          </a:p>
          <a:p>
            <a:r>
              <a:rPr kumimoji="1" lang="ja-JP" altLang="en-US" dirty="0" smtClean="0"/>
              <a:t>・天気は、西の方から移ってくることが多いので、四国・近畿地方や、愛知県の雨の降り方と同じような雨が</a:t>
            </a:r>
            <a:endParaRPr kumimoji="1" lang="en-US" altLang="ja-JP" dirty="0" smtClean="0"/>
          </a:p>
          <a:p>
            <a:r>
              <a:rPr kumimoji="1" lang="ja-JP" altLang="en-US" dirty="0" smtClean="0"/>
              <a:t>この地域でも発生する可能性もあります。　</a:t>
            </a:r>
            <a:endParaRPr kumimoji="1" lang="en-US" altLang="ja-JP" dirty="0" smtClean="0"/>
          </a:p>
          <a:p>
            <a:r>
              <a:rPr kumimoji="1" lang="ja-JP" altLang="en-US" dirty="0" smtClean="0"/>
              <a:t>・パソコン・タブレット・スマートフォンを使う人は、自分がわかりやすいと思う、天気についてのアプリを入れて、普段から見ておき、いざというときに、</a:t>
            </a:r>
            <a:endParaRPr kumimoji="1" lang="en-US" altLang="ja-JP" dirty="0" smtClean="0"/>
          </a:p>
          <a:p>
            <a:r>
              <a:rPr kumimoji="1" lang="ja-JP" altLang="en-US" dirty="0" smtClean="0"/>
              <a:t>「いつもと違う」とわかるようになれるとよいですね。</a:t>
            </a:r>
            <a:endParaRPr kumimoji="1" lang="en-US" altLang="ja-JP" dirty="0" smtClean="0"/>
          </a:p>
          <a:p>
            <a:endParaRPr kumimoji="1" lang="en-US" altLang="ja-JP" dirty="0" smtClean="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1</a:t>
            </a:fld>
            <a:endParaRPr kumimoji="1" lang="ja-JP" altLang="en-US"/>
          </a:p>
        </p:txBody>
      </p:sp>
    </p:spTree>
    <p:extLst>
      <p:ext uri="{BB962C8B-B14F-4D97-AF65-F5344CB8AC3E}">
        <p14:creationId xmlns:p14="http://schemas.microsoft.com/office/powerpoint/2010/main" val="545072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p>
          <a:p>
            <a:pPr defTabSz="910377">
              <a:defRPr/>
            </a:pPr>
            <a:r>
              <a:rPr kumimoji="1" lang="en-US" altLang="ja-JP" dirty="0" smtClean="0"/>
              <a:t>※</a:t>
            </a:r>
            <a:r>
              <a:rPr kumimoji="1" lang="ja-JP" altLang="en-US" dirty="0" smtClean="0"/>
              <a:t>流域図は、地域に応じて要変更</a:t>
            </a:r>
            <a:r>
              <a:rPr lang="ja-JP" altLang="en-US" dirty="0">
                <a:latin typeface="HGｺﾞｼｯｸM" panose="020B0609000000000000" pitchFamily="49" charset="-128"/>
                <a:ea typeface="HGｺﾞｼｯｸM" panose="020B0609000000000000" pitchFamily="49" charset="-128"/>
              </a:rPr>
              <a:t>　</a:t>
            </a:r>
            <a:endParaRPr kumimoji="1" lang="en-US" altLang="ja-JP" dirty="0" smtClean="0"/>
          </a:p>
          <a:p>
            <a:r>
              <a:rPr kumimoji="1" lang="ja-JP" altLang="en-US" dirty="0" smtClean="0"/>
              <a:t>・雨がふってきたら、特にどの地域の雨に注意をすべきでしょうか。</a:t>
            </a:r>
            <a:endParaRPr kumimoji="1" lang="en-US" altLang="ja-JP" dirty="0" smtClean="0"/>
          </a:p>
          <a:p>
            <a:r>
              <a:rPr kumimoji="1" lang="ja-JP" altLang="en-US" dirty="0" smtClean="0"/>
              <a:t>　　雨が降ったときにある川に流れ込む範囲を、その川の「流域（りゅういき）」といいます。</a:t>
            </a:r>
            <a:endParaRPr kumimoji="1" lang="en-US" altLang="ja-JP" dirty="0" smtClean="0"/>
          </a:p>
          <a:p>
            <a:r>
              <a:rPr kumimoji="1" lang="ja-JP" altLang="en-US" dirty="0" smtClean="0"/>
              <a:t>　　この流域に、集中的に雨がふる場合は、注意が必要です。</a:t>
            </a:r>
            <a:endParaRPr kumimoji="1" lang="en-US" altLang="ja-JP" dirty="0" smtClean="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2</a:t>
            </a:fld>
            <a:endParaRPr kumimoji="1" lang="ja-JP" altLang="en-US"/>
          </a:p>
        </p:txBody>
      </p:sp>
    </p:spTree>
    <p:extLst>
      <p:ext uri="{BB962C8B-B14F-4D97-AF65-F5344CB8AC3E}">
        <p14:creationId xmlns:p14="http://schemas.microsoft.com/office/powerpoint/2010/main" val="3240657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p>
          <a:p>
            <a:r>
              <a:rPr kumimoji="1" lang="ja-JP" altLang="en-US" dirty="0" smtClean="0"/>
              <a:t>・</a:t>
            </a:r>
            <a:r>
              <a:rPr kumimoji="1" lang="ja-JP" altLang="en-US" dirty="0" smtClean="0"/>
              <a:t>平成</a:t>
            </a:r>
            <a:r>
              <a:rPr kumimoji="1" lang="en-US" altLang="ja-JP" dirty="0" smtClean="0"/>
              <a:t>27</a:t>
            </a:r>
            <a:r>
              <a:rPr kumimoji="1" lang="ja-JP" altLang="en-US" dirty="0" smtClean="0"/>
              <a:t>年に、関東の鬼怒川で堤防決壊等による浸水被害が発生した際は、線状降水帯（せんじょうこうすいたい）といって、同じ場所から次々と雨雲が発生して同じ場所で強い雨が降り続く現象が、ちょうど流域がすっぽりと入るような範囲で発生しました。</a:t>
            </a:r>
            <a:endParaRPr kumimoji="1" lang="en-US" altLang="ja-JP" dirty="0" smtClean="0"/>
          </a:p>
          <a:p>
            <a:r>
              <a:rPr kumimoji="1" lang="ja-JP" altLang="en-US" dirty="0" smtClean="0"/>
              <a:t>・このような雨の降り方・分布になると、水害（あるいは土砂災害）が発生する危険性が高まり、最近は特に警戒されています。　　　</a:t>
            </a:r>
            <a:endParaRPr kumimoji="1" lang="en-US" altLang="ja-JP" dirty="0" smtClean="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3</a:t>
            </a:fld>
            <a:endParaRPr kumimoji="1" lang="ja-JP" altLang="en-US"/>
          </a:p>
        </p:txBody>
      </p:sp>
    </p:spTree>
    <p:extLst>
      <p:ext uri="{BB962C8B-B14F-4D97-AF65-F5344CB8AC3E}">
        <p14:creationId xmlns:p14="http://schemas.microsoft.com/office/powerpoint/2010/main" val="3746857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p>
          <a:p>
            <a:r>
              <a:rPr kumimoji="1" lang="ja-JP" altLang="en-US" dirty="0" smtClean="0"/>
              <a:t>・</a:t>
            </a:r>
            <a:r>
              <a:rPr kumimoji="1" lang="ja-JP" altLang="en-US" dirty="0" smtClean="0"/>
              <a:t>鬼怒川で堤防決壊等による浸水被害が発生したときの様子です</a:t>
            </a:r>
            <a:endParaRPr kumimoji="1" lang="ja-JP" altLang="en-US" dirty="0"/>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4</a:t>
            </a:fld>
            <a:endParaRPr kumimoji="1" lang="ja-JP" altLang="en-US"/>
          </a:p>
        </p:txBody>
      </p:sp>
    </p:spTree>
    <p:extLst>
      <p:ext uri="{BB962C8B-B14F-4D97-AF65-F5344CB8AC3E}">
        <p14:creationId xmlns:p14="http://schemas.microsoft.com/office/powerpoint/2010/main" val="1475603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3320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06154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38297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220336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680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030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95834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28250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550885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98538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19948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25221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1</a:t>
            </a:fld>
            <a:endParaRPr kumimoji="1" lang="ja-JP" altLang="en-US" dirty="0"/>
          </a:p>
        </p:txBody>
      </p:sp>
      <p:pic>
        <p:nvPicPr>
          <p:cNvPr id="3" name="図 2"/>
          <p:cNvPicPr>
            <a:picLocks noChangeAspect="1"/>
          </p:cNvPicPr>
          <p:nvPr/>
        </p:nvPicPr>
        <p:blipFill rotWithShape="1">
          <a:blip r:embed="rId3" cstate="print">
            <a:extLst>
              <a:ext uri="{28A0092B-C50C-407E-A947-70E740481C1C}">
                <a14:useLocalDpi xmlns:a14="http://schemas.microsoft.com/office/drawing/2010/main" val="0"/>
              </a:ext>
            </a:extLst>
          </a:blip>
          <a:srcRect l="15959" t="31101" r="44491" b="8118"/>
          <a:stretch/>
        </p:blipFill>
        <p:spPr>
          <a:xfrm rot="5400000">
            <a:off x="2535199" y="-1947374"/>
            <a:ext cx="3875317" cy="8423208"/>
          </a:xfrm>
          <a:prstGeom prst="rect">
            <a:avLst/>
          </a:prstGeom>
          <a:ln>
            <a:solidFill>
              <a:schemeClr val="bg1">
                <a:lumMod val="75000"/>
              </a:schemeClr>
            </a:solidFill>
          </a:ln>
        </p:spPr>
      </p:pic>
      <p:pic>
        <p:nvPicPr>
          <p:cNvPr id="1026" name="Picture 2" descr="ã¹ãã¼ããã©ã³ã»ã¹ããã®ã¤ã©ã¹ã"/>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633" y="4341273"/>
            <a:ext cx="2195738" cy="2380203"/>
          </a:xfrm>
          <a:prstGeom prst="rect">
            <a:avLst/>
          </a:prstGeom>
          <a:noFill/>
          <a:extLst>
            <a:ext uri="{909E8E84-426E-40DD-AFC4-6F175D3DCCD1}">
              <a14:hiddenFill xmlns:a14="http://schemas.microsoft.com/office/drawing/2010/main">
                <a:solidFill>
                  <a:srgbClr val="FFFFFF"/>
                </a:solidFill>
              </a14:hiddenFill>
            </a:ext>
          </a:extLst>
        </p:spPr>
      </p:pic>
      <p:sp>
        <p:nvSpPr>
          <p:cNvPr id="5" name="角丸四角形吹き出し 4"/>
          <p:cNvSpPr/>
          <p:nvPr/>
        </p:nvSpPr>
        <p:spPr>
          <a:xfrm>
            <a:off x="4472857" y="187188"/>
            <a:ext cx="3299543" cy="1087116"/>
          </a:xfrm>
          <a:prstGeom prst="wedgeRoundRectCallout">
            <a:avLst>
              <a:gd name="adj1" fmla="val -49450"/>
              <a:gd name="adj2" fmla="val 690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300" b="1" dirty="0" smtClean="0">
                <a:latin typeface="メイリオ" panose="020B0604030504040204" pitchFamily="50" charset="-128"/>
                <a:ea typeface="メイリオ" panose="020B0604030504040204" pitchFamily="50" charset="-128"/>
                <a:cs typeface="メイリオ" panose="020B0604030504040204" pitchFamily="50" charset="-128"/>
              </a:rPr>
              <a:t>大雨についての情報に注意</a:t>
            </a:r>
            <a:endParaRPr kumimoji="1" lang="en-US" altLang="ja-JP" sz="23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吹き出し 6"/>
          <p:cNvSpPr/>
          <p:nvPr/>
        </p:nvSpPr>
        <p:spPr>
          <a:xfrm>
            <a:off x="3037889" y="4466029"/>
            <a:ext cx="3299543" cy="1087116"/>
          </a:xfrm>
          <a:prstGeom prst="wedgeRoundRectCallout">
            <a:avLst>
              <a:gd name="adj1" fmla="val -49450"/>
              <a:gd name="adj2" fmla="val 690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300" b="1" dirty="0" smtClean="0">
                <a:latin typeface="メイリオ" panose="020B0604030504040204" pitchFamily="50" charset="-128"/>
                <a:ea typeface="メイリオ" panose="020B0604030504040204" pitchFamily="50" charset="-128"/>
                <a:cs typeface="メイリオ" panose="020B0604030504040204" pitchFamily="50" charset="-128"/>
              </a:rPr>
              <a:t>天気に</a:t>
            </a:r>
            <a:r>
              <a:rPr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関</a:t>
            </a:r>
            <a:r>
              <a:rPr lang="ja-JP" altLang="en-US" sz="2300" b="1" dirty="0" smtClean="0">
                <a:latin typeface="メイリオ" panose="020B0604030504040204" pitchFamily="50" charset="-128"/>
                <a:ea typeface="メイリオ" panose="020B0604030504040204" pitchFamily="50" charset="-128"/>
                <a:cs typeface="メイリオ" panose="020B0604030504040204" pitchFamily="50" charset="-128"/>
              </a:rPr>
              <a:t>する</a:t>
            </a:r>
            <a:endParaRPr kumimoji="1" lang="en-US" altLang="ja-JP" sz="2300" b="1" dirty="0" smtClean="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300" b="1" dirty="0" smtClean="0">
                <a:latin typeface="メイリオ" panose="020B0604030504040204" pitchFamily="50" charset="-128"/>
                <a:ea typeface="メイリオ" panose="020B0604030504040204" pitchFamily="50" charset="-128"/>
                <a:cs typeface="メイリオ" panose="020B0604030504040204" pitchFamily="50" charset="-128"/>
              </a:rPr>
              <a:t>アプリでチェック</a:t>
            </a:r>
            <a:endParaRPr kumimoji="1" lang="en-US" altLang="ja-JP" sz="2300" b="1"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147064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2</a:t>
            </a:fld>
            <a:endParaRPr kumimoji="1" lang="ja-JP" altLang="en-US" dirty="0"/>
          </a:p>
        </p:txBody>
      </p:sp>
      <p:pic>
        <p:nvPicPr>
          <p:cNvPr id="3" name="Picture 2" descr="瀬戸川流域図"/>
          <p:cNvPicPr>
            <a:picLocks noChangeAspect="1" noChangeArrowheads="1"/>
          </p:cNvPicPr>
          <p:nvPr/>
        </p:nvPicPr>
        <p:blipFill rotWithShape="1">
          <a:blip r:embed="rId3">
            <a:extLst>
              <a:ext uri="{28A0092B-C50C-407E-A947-70E740481C1C}">
                <a14:useLocalDpi xmlns:a14="http://schemas.microsoft.com/office/drawing/2010/main" val="0"/>
              </a:ext>
            </a:extLst>
          </a:blip>
          <a:srcRect l="13600" t="11184" b="23844"/>
          <a:stretch/>
        </p:blipFill>
        <p:spPr bwMode="auto">
          <a:xfrm>
            <a:off x="1406769" y="212221"/>
            <a:ext cx="6317065" cy="6365557"/>
          </a:xfrm>
          <a:prstGeom prst="rect">
            <a:avLst/>
          </a:prstGeom>
          <a:noFill/>
          <a:extLst>
            <a:ext uri="{909E8E84-426E-40DD-AFC4-6F175D3DCCD1}">
              <a14:hiddenFill xmlns:a14="http://schemas.microsoft.com/office/drawing/2010/main">
                <a:solidFill>
                  <a:srgbClr val="FFFFFF"/>
                </a:solidFill>
              </a14:hiddenFill>
            </a:ext>
          </a:extLst>
        </p:spPr>
      </p:pic>
      <p:sp>
        <p:nvSpPr>
          <p:cNvPr id="5" name="角丸四角形吹き出し 4"/>
          <p:cNvSpPr/>
          <p:nvPr/>
        </p:nvSpPr>
        <p:spPr>
          <a:xfrm>
            <a:off x="5549914" y="374320"/>
            <a:ext cx="3299543" cy="1087116"/>
          </a:xfrm>
          <a:prstGeom prst="wedgeRoundRectCallout">
            <a:avLst>
              <a:gd name="adj1" fmla="val -49450"/>
              <a:gd name="adj2" fmla="val 69078"/>
              <a:gd name="adj3"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3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流域（りゅういき）</a:t>
            </a:r>
            <a:endParaRPr kumimoji="1" lang="en-US" altLang="ja-JP" sz="23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Picture 2" descr="瀬戸川流域図"/>
          <p:cNvPicPr>
            <a:picLocks noChangeAspect="1" noChangeArrowheads="1"/>
          </p:cNvPicPr>
          <p:nvPr/>
        </p:nvPicPr>
        <p:blipFill rotWithShape="1">
          <a:blip r:embed="rId3">
            <a:extLst>
              <a:ext uri="{28A0092B-C50C-407E-A947-70E740481C1C}">
                <a14:useLocalDpi xmlns:a14="http://schemas.microsoft.com/office/drawing/2010/main" val="0"/>
              </a:ext>
            </a:extLst>
          </a:blip>
          <a:srcRect l="13600" t="77009" r="60927" b="10205"/>
          <a:stretch/>
        </p:blipFill>
        <p:spPr bwMode="auto">
          <a:xfrm>
            <a:off x="281146" y="5191432"/>
            <a:ext cx="2274756" cy="1530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765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3" cstate="print">
            <a:extLst>
              <a:ext uri="{28A0092B-C50C-407E-A947-70E740481C1C}">
                <a14:useLocalDpi xmlns:a14="http://schemas.microsoft.com/office/drawing/2010/main" val="0"/>
              </a:ext>
            </a:extLst>
          </a:blip>
          <a:srcRect l="2308" t="52991" r="55641" b="-854"/>
          <a:stretch/>
        </p:blipFill>
        <p:spPr>
          <a:xfrm>
            <a:off x="847065" y="249724"/>
            <a:ext cx="7581201" cy="6471752"/>
          </a:xfrm>
          <a:prstGeom prst="rect">
            <a:avLst/>
          </a:prstGeom>
        </p:spPr>
      </p:pic>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3</a:t>
            </a:fld>
            <a:endParaRPr kumimoji="1" lang="ja-JP" altLang="en-US" dirty="0"/>
          </a:p>
        </p:txBody>
      </p:sp>
      <p:sp>
        <p:nvSpPr>
          <p:cNvPr id="5" name="角丸四角形吹き出し 4"/>
          <p:cNvSpPr/>
          <p:nvPr/>
        </p:nvSpPr>
        <p:spPr>
          <a:xfrm>
            <a:off x="6209359" y="103450"/>
            <a:ext cx="2713264" cy="722643"/>
          </a:xfrm>
          <a:prstGeom prst="wedgeRoundRectCallout">
            <a:avLst>
              <a:gd name="adj1" fmla="val -32600"/>
              <a:gd name="adj2" fmla="val 96193"/>
              <a:gd name="adj3" fmla="val 16667"/>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鬼怒川（きぬがわ）の</a:t>
            </a:r>
            <a:endParaRPr lang="en-US" altLang="ja-JP" sz="16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流域（りゅういき）</a:t>
            </a:r>
            <a:endParaRPr kumimoji="1" lang="en-US" altLang="ja-JP" sz="1600" b="1"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1"/>
          <p:cNvSpPr txBox="1"/>
          <p:nvPr/>
        </p:nvSpPr>
        <p:spPr>
          <a:xfrm>
            <a:off x="625696" y="6521421"/>
            <a:ext cx="8364963" cy="400110"/>
          </a:xfrm>
          <a:prstGeom prst="rect">
            <a:avLst/>
          </a:prstGeom>
          <a:noFill/>
        </p:spPr>
        <p:txBody>
          <a:bodyPr wrap="square" rtlCol="0">
            <a:spAutoFit/>
          </a:bodyPr>
          <a:lstStyle/>
          <a:p>
            <a:r>
              <a:rPr lang="ja-JP" altLang="en-US" sz="1000" dirty="0" smtClean="0">
                <a:latin typeface="+mn-ea"/>
              </a:rPr>
              <a:t>出典：平成</a:t>
            </a:r>
            <a:r>
              <a:rPr lang="en-US" altLang="ja-JP" sz="1000" dirty="0">
                <a:latin typeface="+mn-ea"/>
              </a:rPr>
              <a:t>27</a:t>
            </a:r>
            <a:r>
              <a:rPr lang="ja-JP" altLang="en-US" sz="1000" dirty="0">
                <a:latin typeface="+mn-ea"/>
              </a:rPr>
              <a:t>年</a:t>
            </a:r>
            <a:r>
              <a:rPr lang="en-US" altLang="ja-JP" sz="1000" dirty="0">
                <a:latin typeface="+mn-ea"/>
              </a:rPr>
              <a:t>9</a:t>
            </a:r>
            <a:r>
              <a:rPr lang="ja-JP" altLang="en-US" sz="1000" dirty="0">
                <a:latin typeface="+mn-ea"/>
              </a:rPr>
              <a:t>月関東・東北豪雨</a:t>
            </a:r>
            <a:r>
              <a:rPr lang="en-US" altLang="ja-JP" sz="1000" dirty="0">
                <a:latin typeface="+mn-ea"/>
              </a:rPr>
              <a:t>』</a:t>
            </a:r>
            <a:r>
              <a:rPr lang="ja-JP" altLang="en-US" sz="1000" dirty="0">
                <a:latin typeface="+mn-ea"/>
              </a:rPr>
              <a:t>に係る 洪水被害及び復旧状況等</a:t>
            </a:r>
            <a:r>
              <a:rPr lang="ja-JP" altLang="en-US" sz="1000" dirty="0" smtClean="0">
                <a:latin typeface="+mn-ea"/>
              </a:rPr>
              <a:t>について（</a:t>
            </a:r>
            <a:r>
              <a:rPr lang="ja-JP" altLang="en-US" sz="1000" dirty="0">
                <a:latin typeface="+mn-ea"/>
              </a:rPr>
              <a:t>平成</a:t>
            </a:r>
            <a:r>
              <a:rPr lang="en-US" altLang="ja-JP" sz="1000" dirty="0">
                <a:latin typeface="+mn-ea"/>
              </a:rPr>
              <a:t>28</a:t>
            </a:r>
            <a:r>
              <a:rPr lang="ja-JP" altLang="en-US" sz="1000" dirty="0">
                <a:latin typeface="+mn-ea"/>
              </a:rPr>
              <a:t>年</a:t>
            </a:r>
            <a:r>
              <a:rPr lang="en-US" altLang="ja-JP" sz="1000" dirty="0">
                <a:latin typeface="+mn-ea"/>
              </a:rPr>
              <a:t>1</a:t>
            </a:r>
            <a:r>
              <a:rPr lang="ja-JP" altLang="en-US" sz="1000" dirty="0">
                <a:latin typeface="+mn-ea"/>
              </a:rPr>
              <a:t>月</a:t>
            </a:r>
            <a:r>
              <a:rPr lang="en-US" altLang="ja-JP" sz="1000" dirty="0">
                <a:latin typeface="+mn-ea"/>
              </a:rPr>
              <a:t>29</a:t>
            </a:r>
            <a:r>
              <a:rPr lang="ja-JP" altLang="en-US" sz="1000" dirty="0">
                <a:latin typeface="+mn-ea"/>
              </a:rPr>
              <a:t>日） </a:t>
            </a:r>
            <a:r>
              <a:rPr lang="ja-JP" altLang="en-US" sz="1000" dirty="0" smtClean="0">
                <a:latin typeface="+mn-ea"/>
              </a:rPr>
              <a:t>　（</a:t>
            </a:r>
            <a:r>
              <a:rPr lang="ja-JP" altLang="en-US" sz="1000" dirty="0">
                <a:latin typeface="+mn-ea"/>
              </a:rPr>
              <a:t>国土交通省関東地方整備局作成資料）</a:t>
            </a:r>
          </a:p>
          <a:p>
            <a:endParaRPr kumimoji="1" lang="ja-JP" altLang="en-US" sz="1000" dirty="0">
              <a:latin typeface="+mn-ea"/>
            </a:endParaRPr>
          </a:p>
        </p:txBody>
      </p:sp>
    </p:spTree>
    <p:extLst>
      <p:ext uri="{BB962C8B-B14F-4D97-AF65-F5344CB8AC3E}">
        <p14:creationId xmlns:p14="http://schemas.microsoft.com/office/powerpoint/2010/main" val="1503714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4</a:t>
            </a:fld>
            <a:endParaRPr kumimoji="1" lang="ja-JP" altLang="en-US" dirty="0"/>
          </a:p>
        </p:txBody>
      </p:sp>
      <p:sp>
        <p:nvSpPr>
          <p:cNvPr id="6" name="テキスト ボックス 5"/>
          <p:cNvSpPr txBox="1"/>
          <p:nvPr/>
        </p:nvSpPr>
        <p:spPr>
          <a:xfrm>
            <a:off x="625696" y="6521421"/>
            <a:ext cx="8364963" cy="400110"/>
          </a:xfrm>
          <a:prstGeom prst="rect">
            <a:avLst/>
          </a:prstGeom>
          <a:noFill/>
        </p:spPr>
        <p:txBody>
          <a:bodyPr wrap="square" rtlCol="0">
            <a:spAutoFit/>
          </a:bodyPr>
          <a:lstStyle/>
          <a:p>
            <a:r>
              <a:rPr lang="ja-JP" altLang="en-US" sz="1000" dirty="0" smtClean="0">
                <a:latin typeface="+mn-ea"/>
              </a:rPr>
              <a:t>出典：平成</a:t>
            </a:r>
            <a:r>
              <a:rPr lang="en-US" altLang="ja-JP" sz="1000" dirty="0">
                <a:latin typeface="+mn-ea"/>
              </a:rPr>
              <a:t>27</a:t>
            </a:r>
            <a:r>
              <a:rPr lang="ja-JP" altLang="en-US" sz="1000" dirty="0">
                <a:latin typeface="+mn-ea"/>
              </a:rPr>
              <a:t>年</a:t>
            </a:r>
            <a:r>
              <a:rPr lang="en-US" altLang="ja-JP" sz="1000" dirty="0">
                <a:latin typeface="+mn-ea"/>
              </a:rPr>
              <a:t>9</a:t>
            </a:r>
            <a:r>
              <a:rPr lang="ja-JP" altLang="en-US" sz="1000" dirty="0">
                <a:latin typeface="+mn-ea"/>
              </a:rPr>
              <a:t>月関東・東北豪雨</a:t>
            </a:r>
            <a:r>
              <a:rPr lang="en-US" altLang="ja-JP" sz="1000" dirty="0">
                <a:latin typeface="+mn-ea"/>
              </a:rPr>
              <a:t>』</a:t>
            </a:r>
            <a:r>
              <a:rPr lang="ja-JP" altLang="en-US" sz="1000" dirty="0">
                <a:latin typeface="+mn-ea"/>
              </a:rPr>
              <a:t>に係る 洪水被害及び復旧状況等</a:t>
            </a:r>
            <a:r>
              <a:rPr lang="ja-JP" altLang="en-US" sz="1000" dirty="0" smtClean="0">
                <a:latin typeface="+mn-ea"/>
              </a:rPr>
              <a:t>について（</a:t>
            </a:r>
            <a:r>
              <a:rPr lang="ja-JP" altLang="en-US" sz="1000" dirty="0">
                <a:latin typeface="+mn-ea"/>
              </a:rPr>
              <a:t>平成</a:t>
            </a:r>
            <a:r>
              <a:rPr lang="en-US" altLang="ja-JP" sz="1000" dirty="0">
                <a:latin typeface="+mn-ea"/>
              </a:rPr>
              <a:t>28</a:t>
            </a:r>
            <a:r>
              <a:rPr lang="ja-JP" altLang="en-US" sz="1000" dirty="0">
                <a:latin typeface="+mn-ea"/>
              </a:rPr>
              <a:t>年</a:t>
            </a:r>
            <a:r>
              <a:rPr lang="en-US" altLang="ja-JP" sz="1000" dirty="0">
                <a:latin typeface="+mn-ea"/>
              </a:rPr>
              <a:t>1</a:t>
            </a:r>
            <a:r>
              <a:rPr lang="ja-JP" altLang="en-US" sz="1000" dirty="0">
                <a:latin typeface="+mn-ea"/>
              </a:rPr>
              <a:t>月</a:t>
            </a:r>
            <a:r>
              <a:rPr lang="en-US" altLang="ja-JP" sz="1000" dirty="0">
                <a:latin typeface="+mn-ea"/>
              </a:rPr>
              <a:t>29</a:t>
            </a:r>
            <a:r>
              <a:rPr lang="ja-JP" altLang="en-US" sz="1000" dirty="0">
                <a:latin typeface="+mn-ea"/>
              </a:rPr>
              <a:t>日） </a:t>
            </a:r>
            <a:r>
              <a:rPr lang="ja-JP" altLang="en-US" sz="1000" dirty="0" smtClean="0">
                <a:latin typeface="+mn-ea"/>
              </a:rPr>
              <a:t>　（</a:t>
            </a:r>
            <a:r>
              <a:rPr lang="ja-JP" altLang="en-US" sz="1000" dirty="0">
                <a:latin typeface="+mn-ea"/>
              </a:rPr>
              <a:t>国土交通省関東地方整備局作成資料）</a:t>
            </a:r>
          </a:p>
          <a:p>
            <a:endParaRPr kumimoji="1" lang="ja-JP" altLang="en-US" sz="1000" dirty="0">
              <a:latin typeface="+mn-ea"/>
            </a:endParaRPr>
          </a:p>
        </p:txBody>
      </p:sp>
      <p:grpSp>
        <p:nvGrpSpPr>
          <p:cNvPr id="8" name="グループ化 7"/>
          <p:cNvGrpSpPr/>
          <p:nvPr/>
        </p:nvGrpSpPr>
        <p:grpSpPr>
          <a:xfrm>
            <a:off x="0" y="229478"/>
            <a:ext cx="9144000" cy="6309435"/>
            <a:chOff x="0" y="229478"/>
            <a:chExt cx="9144000" cy="6309435"/>
          </a:xfrm>
        </p:grpSpPr>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8254"/>
            <a:stretch/>
          </p:blipFill>
          <p:spPr>
            <a:xfrm>
              <a:off x="0" y="229478"/>
              <a:ext cx="9144000" cy="6291943"/>
            </a:xfrm>
            <a:prstGeom prst="rect">
              <a:avLst/>
            </a:prstGeom>
          </p:spPr>
        </p:pic>
        <p:sp>
          <p:nvSpPr>
            <p:cNvPr id="7" name="正方形/長方形 6"/>
            <p:cNvSpPr/>
            <p:nvPr/>
          </p:nvSpPr>
          <p:spPr>
            <a:xfrm>
              <a:off x="8795657" y="6161314"/>
              <a:ext cx="348343" cy="377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033349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359</Words>
  <Application>Microsoft Office PowerPoint</Application>
  <PresentationFormat>画面に合わせる (4:3)</PresentationFormat>
  <Paragraphs>34</Paragraphs>
  <Slides>4</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HGｺﾞｼｯｸM</vt:lpstr>
      <vt:lpstr>ＭＳ Ｐゴシック</vt:lpstr>
      <vt:lpstr>メイリオ</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パシフィックコンサルタンツ(株)</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浅見　ユリ子</dc:creator>
  <cp:lastModifiedBy>浅見　ユリ子</cp:lastModifiedBy>
  <cp:revision>1</cp:revision>
  <dcterms:created xsi:type="dcterms:W3CDTF">2019-11-14T00:04:31Z</dcterms:created>
  <dcterms:modified xsi:type="dcterms:W3CDTF">2019-11-14T00:07:52Z</dcterms:modified>
</cp:coreProperties>
</file>