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8" r:id="rId2"/>
    <p:sldId id="261" r:id="rId3"/>
    <p:sldId id="259" r:id="rId4"/>
    <p:sldId id="257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69221" autoAdjust="0"/>
  </p:normalViewPr>
  <p:slideViewPr>
    <p:cSldViewPr snapToGrid="0">
      <p:cViewPr varScale="1">
        <p:scale>
          <a:sx n="74" d="100"/>
          <a:sy n="74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7468C-F4B7-4ABD-A5F7-EC14ED646778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B4867-3C78-459B-9259-A705D8B19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77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説明・発問例</a:t>
            </a:r>
            <a:r>
              <a:rPr kumimoji="1" lang="en-US" altLang="ja-JP" dirty="0" smtClean="0"/>
              <a:t>】</a:t>
            </a:r>
          </a:p>
          <a:p>
            <a:r>
              <a:rPr kumimoji="1" lang="ja-JP" altLang="en-US" dirty="0" smtClean="0"/>
              <a:t>・</a:t>
            </a:r>
            <a:r>
              <a:rPr kumimoji="1"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水害とは、具体的にどんな災害でしょうか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B4867-3C78-459B-9259-A705D8B1930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127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説明・発問例</a:t>
            </a:r>
            <a:r>
              <a:rPr kumimoji="1" lang="en-US" altLang="ja-JP" dirty="0" smtClean="0"/>
              <a:t>】</a:t>
            </a:r>
          </a:p>
          <a:p>
            <a:pPr marL="92075" indent="-92075"/>
            <a:r>
              <a:rPr kumimoji="1" lang="ja-JP" altLang="en-US" dirty="0" smtClean="0"/>
              <a:t>（</a:t>
            </a:r>
            <a:r>
              <a:rPr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近年水害概要を見せ、具体的なイメージを持たせる。水害についての意識づけを行う。）</a:t>
            </a:r>
            <a:endParaRPr lang="en-US" altLang="ja-JP" sz="12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B4867-3C78-459B-9259-A705D8B1930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419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説明・発問例</a:t>
            </a:r>
            <a:r>
              <a:rPr kumimoji="1" lang="en-US" altLang="ja-JP" dirty="0" smtClean="0"/>
              <a:t>】</a:t>
            </a:r>
            <a:endParaRPr lang="en-US" altLang="ja-JP" sz="12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r>
              <a:rPr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・</a:t>
            </a:r>
            <a:r>
              <a:rPr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どんな時に水害は起こると思いますか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B4867-3C78-459B-9259-A705D8B1930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216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説明・発問例</a:t>
            </a:r>
            <a:r>
              <a:rPr kumimoji="1" lang="en-US" altLang="ja-JP" smtClean="0"/>
              <a:t>】</a:t>
            </a:r>
          </a:p>
          <a:p>
            <a:r>
              <a:rPr kumimoji="1" lang="ja-JP" altLang="en-US" dirty="0" smtClean="0"/>
              <a:t>・</a:t>
            </a:r>
            <a:r>
              <a:rPr kumimoji="1" lang="ja-JP" altLang="en-US" dirty="0" smtClean="0"/>
              <a:t>水害は、雨が普通よりも多くふって、川の上流や支川の水位があがり、下流へ到達していく中で、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町にふった雨が川に流れきらなかったり、川から水があふれたり、堤防が決壊したりすることで発生します。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77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38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62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2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10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32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21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54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03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98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87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0D8D7-6594-400C-8AEB-7297D9BD3C5D}" type="datetimeFigureOut">
              <a:rPr kumimoji="1" lang="ja-JP" altLang="en-US" smtClean="0"/>
              <a:t>2019/11/14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351F7-69B5-415F-86E0-DA3827E16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17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32146" y="2792323"/>
            <a:ext cx="46041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水害とは？</a:t>
            </a:r>
            <a:endParaRPr kumimoji="1" lang="ja-JP" altLang="en-US" sz="7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45084" y="760321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</a:t>
            </a:r>
            <a:endParaRPr kumimoji="1" lang="ja-JP" altLang="en-US" sz="7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30135" y="4824323"/>
            <a:ext cx="3813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土砂</a:t>
            </a:r>
            <a:r>
              <a:rPr kumimoji="1" lang="ja-JP" altLang="en-US" sz="7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崩</a:t>
            </a:r>
            <a:r>
              <a:rPr kumimoji="1" lang="ja-JP" altLang="en-US" sz="7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れ</a:t>
            </a:r>
            <a:endParaRPr kumimoji="1" lang="ja-JP" altLang="en-US" sz="7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45084" y="279232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高潮</a:t>
            </a:r>
          </a:p>
        </p:txBody>
      </p:sp>
      <p:sp>
        <p:nvSpPr>
          <p:cNvPr id="11" name="左中かっこ 10"/>
          <p:cNvSpPr/>
          <p:nvPr/>
        </p:nvSpPr>
        <p:spPr>
          <a:xfrm>
            <a:off x="4700911" y="954187"/>
            <a:ext cx="629224" cy="5070465"/>
          </a:xfrm>
          <a:prstGeom prst="leftBrace">
            <a:avLst>
              <a:gd name="adj1" fmla="val 46427"/>
              <a:gd name="adj2" fmla="val 4859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54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0416" y="-2686"/>
            <a:ext cx="1774286" cy="53219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平成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30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7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月豪雨</a:t>
            </a:r>
            <a:endParaRPr lang="en-US" altLang="ja-JP" sz="1429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1429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4338" y="516751"/>
            <a:ext cx="1760364" cy="147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小田川をはじめとした河川の堤防決壊・氾濫による浸水被害が発生。</a:t>
            </a:r>
            <a:endParaRPr lang="en-US" altLang="ja-JP" sz="1286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特に岡山県倉敷市真備町では小田川の堤防が決壊し、甚大な被害が発生した。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498" y="1946963"/>
            <a:ext cx="1751204" cy="88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・死者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224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・行方不明者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8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・床上浸水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8,640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・全半壊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17,414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0416" y="8841"/>
            <a:ext cx="1774286" cy="68142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86"/>
          </a:p>
        </p:txBody>
      </p:sp>
      <p:sp>
        <p:nvSpPr>
          <p:cNvPr id="18" name="正方形/長方形 17"/>
          <p:cNvSpPr/>
          <p:nvPr/>
        </p:nvSpPr>
        <p:spPr>
          <a:xfrm>
            <a:off x="3683131" y="8841"/>
            <a:ext cx="1774286" cy="68142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86"/>
          </a:p>
        </p:txBody>
      </p:sp>
      <p:sp>
        <p:nvSpPr>
          <p:cNvPr id="20" name="正方形/長方形 19"/>
          <p:cNvSpPr/>
          <p:nvPr/>
        </p:nvSpPr>
        <p:spPr>
          <a:xfrm>
            <a:off x="7335845" y="8841"/>
            <a:ext cx="1774286" cy="68142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86"/>
          </a:p>
        </p:txBody>
      </p:sp>
      <p:sp>
        <p:nvSpPr>
          <p:cNvPr id="22" name="正方形/長方形 21"/>
          <p:cNvSpPr/>
          <p:nvPr/>
        </p:nvSpPr>
        <p:spPr>
          <a:xfrm>
            <a:off x="5509488" y="8841"/>
            <a:ext cx="1774286" cy="68142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86"/>
          </a:p>
        </p:txBody>
      </p:sp>
      <p:sp>
        <p:nvSpPr>
          <p:cNvPr id="23" name="正方形/長方形 22"/>
          <p:cNvSpPr/>
          <p:nvPr/>
        </p:nvSpPr>
        <p:spPr>
          <a:xfrm>
            <a:off x="1856773" y="-2686"/>
            <a:ext cx="1774286" cy="532197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平成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29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7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月九州北部豪雨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1856773" y="8841"/>
            <a:ext cx="1774286" cy="68142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86"/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" t="32" r="315" b="144"/>
          <a:stretch/>
        </p:blipFill>
        <p:spPr>
          <a:xfrm>
            <a:off x="79464" y="2828816"/>
            <a:ext cx="1671429" cy="1120786"/>
          </a:xfrm>
          <a:prstGeom prst="rect">
            <a:avLst/>
          </a:prstGeom>
          <a:ln>
            <a:noFill/>
          </a:ln>
        </p:spPr>
      </p:pic>
      <p:sp>
        <p:nvSpPr>
          <p:cNvPr id="27" name="正方形/長方形 26"/>
          <p:cNvSpPr/>
          <p:nvPr/>
        </p:nvSpPr>
        <p:spPr>
          <a:xfrm>
            <a:off x="44338" y="3926243"/>
            <a:ext cx="1760364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決壊した小田川（中国地方整備局資料）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" y="4109538"/>
            <a:ext cx="1671429" cy="1115529"/>
          </a:xfrm>
          <a:prstGeom prst="rect">
            <a:avLst/>
          </a:prstGeom>
          <a:ln>
            <a:noFill/>
          </a:ln>
        </p:spPr>
      </p:pic>
      <p:sp>
        <p:nvSpPr>
          <p:cNvPr id="29" name="正方形/長方形 28"/>
          <p:cNvSpPr/>
          <p:nvPr/>
        </p:nvSpPr>
        <p:spPr>
          <a:xfrm>
            <a:off x="44338" y="5201733"/>
            <a:ext cx="1760364" cy="2077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住民をおぶって救出（陸上自衛隊資料）</a:t>
            </a: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" y="5395934"/>
            <a:ext cx="1671429" cy="1253006"/>
          </a:xfrm>
          <a:prstGeom prst="rect">
            <a:avLst/>
          </a:prstGeom>
          <a:ln>
            <a:noFill/>
          </a:ln>
        </p:spPr>
      </p:pic>
      <p:sp>
        <p:nvSpPr>
          <p:cNvPr id="31" name="正方形/長方形 30"/>
          <p:cNvSpPr/>
          <p:nvPr/>
        </p:nvSpPr>
        <p:spPr>
          <a:xfrm>
            <a:off x="44338" y="6616376"/>
            <a:ext cx="176036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ボートによる救助活動（警察庁資料）</a:t>
            </a:r>
          </a:p>
        </p:txBody>
      </p:sp>
      <p:sp>
        <p:nvSpPr>
          <p:cNvPr id="32" name="正方形/長方形 31"/>
          <p:cNvSpPr/>
          <p:nvPr/>
        </p:nvSpPr>
        <p:spPr>
          <a:xfrm>
            <a:off x="3683131" y="-2686"/>
            <a:ext cx="1774286" cy="532197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平成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28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年台風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10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号</a:t>
            </a:r>
            <a:endParaRPr lang="en-US" altLang="ja-JP" sz="1429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ja-JP" altLang="en-US" sz="1429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5509488" y="-2686"/>
            <a:ext cx="1774286" cy="532197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平成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27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9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月関東・東北豪雨</a:t>
            </a:r>
          </a:p>
        </p:txBody>
      </p:sp>
      <p:sp>
        <p:nvSpPr>
          <p:cNvPr id="34" name="正方形/長方形 33"/>
          <p:cNvSpPr/>
          <p:nvPr/>
        </p:nvSpPr>
        <p:spPr>
          <a:xfrm>
            <a:off x="7330114" y="-2686"/>
            <a:ext cx="1774286" cy="532197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平成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24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lang="en-US" altLang="ja-JP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7</a:t>
            </a:r>
            <a:r>
              <a:rPr lang="ja-JP" altLang="en-US" sz="1429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月九州北部豪雨</a:t>
            </a:r>
          </a:p>
        </p:txBody>
      </p:sp>
      <p:sp>
        <p:nvSpPr>
          <p:cNvPr id="35" name="正方形/長方形 34"/>
          <p:cNvSpPr/>
          <p:nvPr/>
        </p:nvSpPr>
        <p:spPr>
          <a:xfrm>
            <a:off x="1856773" y="516751"/>
            <a:ext cx="1760364" cy="1279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筑後川の支川で土砂災害、浸水被害が発生。</a:t>
            </a:r>
            <a:endParaRPr lang="en-US" altLang="ja-JP" sz="1286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堤防決壊による浸水のほか、土砂・流木による河道閉塞の発生で被害が増大した。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865933" y="1946963"/>
            <a:ext cx="1751204" cy="68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・死者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42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・行方不明者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・全半壊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1,434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1856772" y="3810939"/>
            <a:ext cx="1812007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土砂・流木による河道閉塞が起きた北川</a:t>
            </a:r>
          </a:p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（福岡県朝倉県土整備事務所資料）</a:t>
            </a:r>
          </a:p>
        </p:txBody>
      </p:sp>
      <p:sp>
        <p:nvSpPr>
          <p:cNvPr id="43" name="正方形/長方形 42"/>
          <p:cNvSpPr/>
          <p:nvPr/>
        </p:nvSpPr>
        <p:spPr>
          <a:xfrm>
            <a:off x="3672763" y="516751"/>
            <a:ext cx="1800757" cy="147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北海道・岩手県で河川の堤防の決壊・氾濫による浸水被害が発生。北海道では空知川の堤防が決壊し、岩手県の高齢者福祉施設で</a:t>
            </a:r>
            <a:r>
              <a:rPr lang="en-US" altLang="ja-JP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9</a:t>
            </a:r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名が濁流に巻き込まれた。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692291" y="1934084"/>
            <a:ext cx="1751204" cy="88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・死者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26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・行方不明者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・床上浸水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279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・全半壊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3,455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3683131" y="3926243"/>
            <a:ext cx="1760364" cy="2077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決壊した空知川（北海道開発局資料）</a:t>
            </a:r>
          </a:p>
        </p:txBody>
      </p:sp>
      <p:sp>
        <p:nvSpPr>
          <p:cNvPr id="48" name="正方形/長方形 47"/>
          <p:cNvSpPr/>
          <p:nvPr/>
        </p:nvSpPr>
        <p:spPr>
          <a:xfrm>
            <a:off x="3683131" y="6610593"/>
            <a:ext cx="1848470" cy="2077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岩手県での救助活動（陸上自衛隊資料）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5509488" y="516751"/>
            <a:ext cx="1760364" cy="883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鬼怒川の堤防が決壊。避難が遅れた住民が多く、多数の孤立者が発生した。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518648" y="1946963"/>
            <a:ext cx="1751204" cy="68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・死者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・浸水 約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8,800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・孤立 約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4,300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5509488" y="3926243"/>
            <a:ext cx="1760364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決壊した鬼怒川（関東地方整備局資料）</a:t>
            </a:r>
          </a:p>
        </p:txBody>
      </p:sp>
      <p:sp>
        <p:nvSpPr>
          <p:cNvPr id="58" name="正方形/長方形 57"/>
          <p:cNvSpPr/>
          <p:nvPr/>
        </p:nvSpPr>
        <p:spPr>
          <a:xfrm>
            <a:off x="5509488" y="5983615"/>
            <a:ext cx="17603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屋根からヘリコプターで救助される人（関東地方整備局資料）</a:t>
            </a:r>
          </a:p>
        </p:txBody>
      </p:sp>
      <p:sp>
        <p:nvSpPr>
          <p:cNvPr id="59" name="正方形/長方形 58"/>
          <p:cNvSpPr/>
          <p:nvPr/>
        </p:nvSpPr>
        <p:spPr>
          <a:xfrm>
            <a:off x="7323302" y="516751"/>
            <a:ext cx="1760364" cy="1279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複数河川で堤防決壊や護岸崩壊、越水が発生。</a:t>
            </a:r>
            <a:endParaRPr lang="en-US" altLang="ja-JP" sz="1286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just"/>
            <a:r>
              <a:rPr lang="ja-JP" altLang="en-US" sz="1286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花月川・矢部川・白川など複数の河川で浸水被害が発生した。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7353197" y="1946963"/>
            <a:ext cx="1751204" cy="88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・死者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30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・行方不明者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人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・床上浸水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3,298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  <a:p>
            <a:pPr indent="-154289"/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・全半壊 </a:t>
            </a:r>
            <a:r>
              <a:rPr lang="en-US" altLang="ja-JP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1,863</a:t>
            </a:r>
            <a:r>
              <a:rPr lang="ja-JP" altLang="en-US" sz="1286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  <a:cs typeface="Meiryo UI" panose="020B0604030504040204" pitchFamily="50" charset="-128"/>
              </a:rPr>
              <a:t>戸</a:t>
            </a:r>
            <a:endParaRPr lang="en-US" altLang="ja-JP" sz="1286" dirty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7344037" y="3926243"/>
            <a:ext cx="1760364" cy="2077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花月川の越水状況（国土交通省資料）</a:t>
            </a:r>
          </a:p>
        </p:txBody>
      </p:sp>
      <p:sp>
        <p:nvSpPr>
          <p:cNvPr id="64" name="正方形/長方形 63"/>
          <p:cNvSpPr/>
          <p:nvPr/>
        </p:nvSpPr>
        <p:spPr>
          <a:xfrm>
            <a:off x="7344037" y="5201733"/>
            <a:ext cx="1760364" cy="2077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住民をおぶって救出（陸上自衛隊資料）</a:t>
            </a:r>
          </a:p>
        </p:txBody>
      </p:sp>
      <p:sp>
        <p:nvSpPr>
          <p:cNvPr id="66" name="正方形/長方形 65"/>
          <p:cNvSpPr/>
          <p:nvPr/>
        </p:nvSpPr>
        <p:spPr>
          <a:xfrm>
            <a:off x="7344036" y="6616376"/>
            <a:ext cx="1818165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750" spc="-7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ヘリコプターによる救助（国土交通省資料）</a:t>
            </a:r>
          </a:p>
        </p:txBody>
      </p:sp>
      <p:pic>
        <p:nvPicPr>
          <p:cNvPr id="67" name="図 6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7" t="6782" r="9813" b="4076"/>
          <a:stretch/>
        </p:blipFill>
        <p:spPr>
          <a:xfrm>
            <a:off x="1901240" y="4107611"/>
            <a:ext cx="1671429" cy="1117456"/>
          </a:xfrm>
          <a:prstGeom prst="rect">
            <a:avLst/>
          </a:prstGeom>
          <a:ln>
            <a:noFill/>
          </a:ln>
        </p:spPr>
      </p:pic>
      <p:pic>
        <p:nvPicPr>
          <p:cNvPr id="68" name="図 6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4" b="14650"/>
          <a:stretch/>
        </p:blipFill>
        <p:spPr>
          <a:xfrm>
            <a:off x="1901240" y="2828816"/>
            <a:ext cx="1671429" cy="1002857"/>
          </a:xfrm>
          <a:prstGeom prst="rect">
            <a:avLst/>
          </a:prstGeom>
          <a:ln>
            <a:noFill/>
          </a:ln>
        </p:spPr>
      </p:pic>
      <p:sp>
        <p:nvSpPr>
          <p:cNvPr id="69" name="正方形/長方形 68"/>
          <p:cNvSpPr/>
          <p:nvPr/>
        </p:nvSpPr>
        <p:spPr>
          <a:xfrm>
            <a:off x="1856774" y="6509953"/>
            <a:ext cx="1760364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避難が困難となった住民の救出（陸上自衛隊資料）</a:t>
            </a:r>
          </a:p>
        </p:txBody>
      </p:sp>
      <p:pic>
        <p:nvPicPr>
          <p:cNvPr id="70" name="図 6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53" r="5556" b="53"/>
          <a:stretch/>
        </p:blipFill>
        <p:spPr>
          <a:xfrm>
            <a:off x="1905820" y="5270267"/>
            <a:ext cx="1671429" cy="1253571"/>
          </a:xfrm>
          <a:prstGeom prst="rect">
            <a:avLst/>
          </a:prstGeom>
          <a:ln>
            <a:noFill/>
          </a:ln>
        </p:spPr>
      </p:pic>
      <p:pic>
        <p:nvPicPr>
          <p:cNvPr id="73" name="図 7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r="7938"/>
          <a:stretch/>
        </p:blipFill>
        <p:spPr>
          <a:xfrm>
            <a:off x="3706717" y="2828816"/>
            <a:ext cx="1699271" cy="1120786"/>
          </a:xfrm>
          <a:prstGeom prst="rect">
            <a:avLst/>
          </a:prstGeom>
          <a:ln>
            <a:noFill/>
          </a:ln>
        </p:spPr>
      </p:pic>
      <p:pic>
        <p:nvPicPr>
          <p:cNvPr id="74" name="図 7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06"/>
          <a:stretch/>
        </p:blipFill>
        <p:spPr>
          <a:xfrm>
            <a:off x="3734559" y="5520687"/>
            <a:ext cx="1671429" cy="1113240"/>
          </a:xfrm>
          <a:prstGeom prst="rect">
            <a:avLst/>
          </a:prstGeom>
          <a:ln>
            <a:noFill/>
          </a:ln>
        </p:spPr>
      </p:pic>
      <p:pic>
        <p:nvPicPr>
          <p:cNvPr id="75" name="図 74"/>
          <p:cNvPicPr>
            <a:picLocks noChangeAspect="1"/>
          </p:cNvPicPr>
          <p:nvPr/>
        </p:nvPicPr>
        <p:blipFill rotWithShape="1">
          <a:blip r:embed="rId11"/>
          <a:srcRect l="831" t="1943" r="18027" b="3745"/>
          <a:stretch/>
        </p:blipFill>
        <p:spPr>
          <a:xfrm>
            <a:off x="5560486" y="2828816"/>
            <a:ext cx="1671429" cy="1120786"/>
          </a:xfrm>
          <a:prstGeom prst="rect">
            <a:avLst/>
          </a:prstGeom>
          <a:ln>
            <a:noFill/>
          </a:ln>
        </p:spPr>
      </p:pic>
      <p:pic>
        <p:nvPicPr>
          <p:cNvPr id="76" name="図 75"/>
          <p:cNvPicPr>
            <a:picLocks noChangeAspect="1"/>
          </p:cNvPicPr>
          <p:nvPr/>
        </p:nvPicPr>
        <p:blipFill rotWithShape="1">
          <a:blip r:embed="rId12"/>
          <a:srcRect l="1163" t="1572" r="1736" b="15843"/>
          <a:stretch/>
        </p:blipFill>
        <p:spPr>
          <a:xfrm>
            <a:off x="5560916" y="4111827"/>
            <a:ext cx="1671429" cy="1888061"/>
          </a:xfrm>
          <a:prstGeom prst="rect">
            <a:avLst/>
          </a:prstGeom>
          <a:ln>
            <a:noFill/>
          </a:ln>
        </p:spPr>
      </p:pic>
      <p:pic>
        <p:nvPicPr>
          <p:cNvPr id="77" name="図 7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t="5958" r="27191" b="55842"/>
          <a:stretch/>
        </p:blipFill>
        <p:spPr>
          <a:xfrm>
            <a:off x="7393083" y="2828816"/>
            <a:ext cx="1671429" cy="1120786"/>
          </a:xfrm>
          <a:prstGeom prst="rect">
            <a:avLst/>
          </a:prstGeom>
          <a:ln>
            <a:noFill/>
          </a:ln>
        </p:spPr>
      </p:pic>
      <p:pic>
        <p:nvPicPr>
          <p:cNvPr id="79" name="図 78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"/>
          <a:stretch/>
        </p:blipFill>
        <p:spPr>
          <a:xfrm>
            <a:off x="7393083" y="5383102"/>
            <a:ext cx="1671429" cy="1265839"/>
          </a:xfrm>
          <a:prstGeom prst="rect">
            <a:avLst/>
          </a:prstGeom>
          <a:ln>
            <a:noFill/>
          </a:ln>
        </p:spPr>
      </p:pic>
      <p:pic>
        <p:nvPicPr>
          <p:cNvPr id="80" name="図 79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4" b="3670"/>
          <a:stretch/>
        </p:blipFill>
        <p:spPr>
          <a:xfrm>
            <a:off x="7393083" y="4111828"/>
            <a:ext cx="1671429" cy="1113239"/>
          </a:xfrm>
          <a:prstGeom prst="rect">
            <a:avLst/>
          </a:prstGeom>
          <a:ln>
            <a:noFill/>
          </a:ln>
        </p:spPr>
      </p:pic>
      <p:sp>
        <p:nvSpPr>
          <p:cNvPr id="81" name="正方形/長方形 80"/>
          <p:cNvSpPr/>
          <p:nvPr/>
        </p:nvSpPr>
        <p:spPr>
          <a:xfrm>
            <a:off x="3683131" y="5339319"/>
            <a:ext cx="17603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7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北海道での救助活動（陸上自衛隊資料）</a:t>
            </a:r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07"/>
          <a:stretch/>
        </p:blipFill>
        <p:spPr>
          <a:xfrm>
            <a:off x="3727598" y="4111827"/>
            <a:ext cx="1678390" cy="12600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62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2422992"/>
            <a:ext cx="45672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水害はどんな</a:t>
            </a:r>
            <a:endParaRPr kumimoji="1" lang="en-US" altLang="ja-JP" sz="60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6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時に起きる？</a:t>
            </a:r>
            <a:endParaRPr kumimoji="1" lang="ja-JP" altLang="en-US" sz="6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11449" y="76032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台風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96500" y="482432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7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211449" y="2792323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大雨</a:t>
            </a:r>
          </a:p>
        </p:txBody>
      </p:sp>
      <p:sp>
        <p:nvSpPr>
          <p:cNvPr id="8" name="左中かっこ 7"/>
          <p:cNvSpPr/>
          <p:nvPr/>
        </p:nvSpPr>
        <p:spPr>
          <a:xfrm>
            <a:off x="4567276" y="954188"/>
            <a:ext cx="629224" cy="5070465"/>
          </a:xfrm>
          <a:prstGeom prst="leftBrace">
            <a:avLst>
              <a:gd name="adj1" fmla="val 46427"/>
              <a:gd name="adj2" fmla="val 4859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11449" y="4567431"/>
            <a:ext cx="37946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川</a:t>
            </a:r>
            <a:r>
              <a:rPr kumimoji="1" lang="ja-JP" altLang="en-US" sz="7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の水位</a:t>
            </a:r>
            <a:endParaRPr kumimoji="1" lang="ja-JP" altLang="en-US" sz="7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96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2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フリーフォーム 7"/>
          <p:cNvSpPr/>
          <p:nvPr/>
        </p:nvSpPr>
        <p:spPr>
          <a:xfrm>
            <a:off x="-76200" y="0"/>
            <a:ext cx="9220200" cy="2590800"/>
          </a:xfrm>
          <a:custGeom>
            <a:avLst/>
            <a:gdLst>
              <a:gd name="connsiteX0" fmla="*/ 50800 w 9220200"/>
              <a:gd name="connsiteY0" fmla="*/ 1778000 h 2590800"/>
              <a:gd name="connsiteX1" fmla="*/ 609600 w 9220200"/>
              <a:gd name="connsiteY1" fmla="*/ 1244600 h 2590800"/>
              <a:gd name="connsiteX2" fmla="*/ 863600 w 9220200"/>
              <a:gd name="connsiteY2" fmla="*/ 1295400 h 2590800"/>
              <a:gd name="connsiteX3" fmla="*/ 1244600 w 9220200"/>
              <a:gd name="connsiteY3" fmla="*/ 1625600 h 2590800"/>
              <a:gd name="connsiteX4" fmla="*/ 1498600 w 9220200"/>
              <a:gd name="connsiteY4" fmla="*/ 1930400 h 2590800"/>
              <a:gd name="connsiteX5" fmla="*/ 1752600 w 9220200"/>
              <a:gd name="connsiteY5" fmla="*/ 1981200 h 2590800"/>
              <a:gd name="connsiteX6" fmla="*/ 1905000 w 9220200"/>
              <a:gd name="connsiteY6" fmla="*/ 1955800 h 2590800"/>
              <a:gd name="connsiteX7" fmla="*/ 2387600 w 9220200"/>
              <a:gd name="connsiteY7" fmla="*/ 2184400 h 2590800"/>
              <a:gd name="connsiteX8" fmla="*/ 2794000 w 9220200"/>
              <a:gd name="connsiteY8" fmla="*/ 2108200 h 2590800"/>
              <a:gd name="connsiteX9" fmla="*/ 3479800 w 9220200"/>
              <a:gd name="connsiteY9" fmla="*/ 2362200 h 2590800"/>
              <a:gd name="connsiteX10" fmla="*/ 4241800 w 9220200"/>
              <a:gd name="connsiteY10" fmla="*/ 2489200 h 2590800"/>
              <a:gd name="connsiteX11" fmla="*/ 4978400 w 9220200"/>
              <a:gd name="connsiteY11" fmla="*/ 2514600 h 2590800"/>
              <a:gd name="connsiteX12" fmla="*/ 5511800 w 9220200"/>
              <a:gd name="connsiteY12" fmla="*/ 2387600 h 2590800"/>
              <a:gd name="connsiteX13" fmla="*/ 5842000 w 9220200"/>
              <a:gd name="connsiteY13" fmla="*/ 2311400 h 2590800"/>
              <a:gd name="connsiteX14" fmla="*/ 6375400 w 9220200"/>
              <a:gd name="connsiteY14" fmla="*/ 2489200 h 2590800"/>
              <a:gd name="connsiteX15" fmla="*/ 7061200 w 9220200"/>
              <a:gd name="connsiteY15" fmla="*/ 2590800 h 2590800"/>
              <a:gd name="connsiteX16" fmla="*/ 7797800 w 9220200"/>
              <a:gd name="connsiteY16" fmla="*/ 2540000 h 2590800"/>
              <a:gd name="connsiteX17" fmla="*/ 8686800 w 9220200"/>
              <a:gd name="connsiteY17" fmla="*/ 2133600 h 2590800"/>
              <a:gd name="connsiteX18" fmla="*/ 9194800 w 9220200"/>
              <a:gd name="connsiteY18" fmla="*/ 1854200 h 2590800"/>
              <a:gd name="connsiteX19" fmla="*/ 9220200 w 9220200"/>
              <a:gd name="connsiteY19" fmla="*/ 0 h 2590800"/>
              <a:gd name="connsiteX20" fmla="*/ 0 w 9220200"/>
              <a:gd name="connsiteY20" fmla="*/ 0 h 2590800"/>
              <a:gd name="connsiteX21" fmla="*/ 50800 w 9220200"/>
              <a:gd name="connsiteY21" fmla="*/ 177800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220200" h="2590800">
                <a:moveTo>
                  <a:pt x="50800" y="1778000"/>
                </a:moveTo>
                <a:lnTo>
                  <a:pt x="609600" y="1244600"/>
                </a:lnTo>
                <a:lnTo>
                  <a:pt x="863600" y="1295400"/>
                </a:lnTo>
                <a:lnTo>
                  <a:pt x="1244600" y="1625600"/>
                </a:lnTo>
                <a:lnTo>
                  <a:pt x="1498600" y="1930400"/>
                </a:lnTo>
                <a:lnTo>
                  <a:pt x="1752600" y="1981200"/>
                </a:lnTo>
                <a:lnTo>
                  <a:pt x="1905000" y="1955800"/>
                </a:lnTo>
                <a:lnTo>
                  <a:pt x="2387600" y="2184400"/>
                </a:lnTo>
                <a:lnTo>
                  <a:pt x="2794000" y="2108200"/>
                </a:lnTo>
                <a:lnTo>
                  <a:pt x="3479800" y="2362200"/>
                </a:lnTo>
                <a:lnTo>
                  <a:pt x="4241800" y="2489200"/>
                </a:lnTo>
                <a:lnTo>
                  <a:pt x="4978400" y="2514600"/>
                </a:lnTo>
                <a:lnTo>
                  <a:pt x="5511800" y="2387600"/>
                </a:lnTo>
                <a:lnTo>
                  <a:pt x="5842000" y="2311400"/>
                </a:lnTo>
                <a:lnTo>
                  <a:pt x="6375400" y="2489200"/>
                </a:lnTo>
                <a:lnTo>
                  <a:pt x="7061200" y="2590800"/>
                </a:lnTo>
                <a:lnTo>
                  <a:pt x="7797800" y="2540000"/>
                </a:lnTo>
                <a:lnTo>
                  <a:pt x="8686800" y="2133600"/>
                </a:lnTo>
                <a:lnTo>
                  <a:pt x="9194800" y="1854200"/>
                </a:lnTo>
                <a:lnTo>
                  <a:pt x="9220200" y="0"/>
                </a:lnTo>
                <a:lnTo>
                  <a:pt x="0" y="0"/>
                </a:lnTo>
                <a:lnTo>
                  <a:pt x="50800" y="177800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19"/>
          <a:stretch/>
        </p:blipFill>
        <p:spPr>
          <a:xfrm>
            <a:off x="-537889" y="0"/>
            <a:ext cx="2220913" cy="143758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202"/>
          <a:stretch/>
        </p:blipFill>
        <p:spPr>
          <a:xfrm>
            <a:off x="4533900" y="-615950"/>
            <a:ext cx="5071789" cy="4349750"/>
          </a:xfrm>
          <a:prstGeom prst="rect">
            <a:avLst/>
          </a:prstGeom>
        </p:spPr>
      </p:pic>
      <p:sp>
        <p:nvSpPr>
          <p:cNvPr id="21" name="爆発 1 20"/>
          <p:cNvSpPr/>
          <p:nvPr/>
        </p:nvSpPr>
        <p:spPr>
          <a:xfrm>
            <a:off x="5236889" y="3206750"/>
            <a:ext cx="3468961" cy="2254250"/>
          </a:xfrm>
          <a:prstGeom prst="irregularSeal1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④川や水路に</a:t>
            </a:r>
            <a:endParaRPr kumimoji="1" lang="en-US" altLang="ja-JP" sz="23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流しきれずに</a:t>
            </a:r>
            <a:endParaRPr kumimoji="1" lang="en-US" altLang="ja-JP" sz="23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あふれる</a:t>
            </a:r>
            <a:endParaRPr kumimoji="1" lang="ja-JP" altLang="en-US" sz="23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" name="爆発 1 21"/>
          <p:cNvSpPr/>
          <p:nvPr/>
        </p:nvSpPr>
        <p:spPr>
          <a:xfrm>
            <a:off x="1316694" y="5045076"/>
            <a:ext cx="3037591" cy="1727200"/>
          </a:xfrm>
          <a:prstGeom prst="irregularSeal1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⑤堤防が決壊</a:t>
            </a:r>
            <a:r>
              <a:rPr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して、</a:t>
            </a:r>
            <a:endParaRPr lang="en-US" altLang="ja-JP" sz="23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3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はんらん</a:t>
            </a:r>
            <a:endParaRPr kumimoji="1" lang="ja-JP" altLang="en-US" sz="23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角丸四角形吹き出し 22"/>
          <p:cNvSpPr/>
          <p:nvPr/>
        </p:nvSpPr>
        <p:spPr>
          <a:xfrm>
            <a:off x="1117600" y="1437589"/>
            <a:ext cx="2954611" cy="772211"/>
          </a:xfrm>
          <a:prstGeom prst="wedgeRoundRectCallout">
            <a:avLst>
              <a:gd name="adj1" fmla="val -49450"/>
              <a:gd name="adj2" fmla="val 690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②川の上流や支川の</a:t>
            </a:r>
            <a:endParaRPr kumimoji="1" lang="en-US" altLang="ja-JP" sz="23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水位が上がる</a:t>
            </a:r>
            <a:endParaRPr kumimoji="1" lang="ja-JP" altLang="en-US" sz="23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角丸四角形吹き出し 23"/>
          <p:cNvSpPr/>
          <p:nvPr/>
        </p:nvSpPr>
        <p:spPr>
          <a:xfrm>
            <a:off x="1141139" y="3484778"/>
            <a:ext cx="2954611" cy="772211"/>
          </a:xfrm>
          <a:prstGeom prst="wedgeRoundRectCallout">
            <a:avLst>
              <a:gd name="adj1" fmla="val -49450"/>
              <a:gd name="adj2" fmla="val 690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③下流へ水が到達</a:t>
            </a:r>
            <a:endParaRPr kumimoji="1" lang="en-US" altLang="ja-JP" sz="23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角丸四角形吹き出し 24"/>
          <p:cNvSpPr/>
          <p:nvPr/>
        </p:nvSpPr>
        <p:spPr>
          <a:xfrm>
            <a:off x="1683024" y="157505"/>
            <a:ext cx="2954611" cy="772211"/>
          </a:xfrm>
          <a:prstGeom prst="wedgeRoundRectCallout">
            <a:avLst>
              <a:gd name="adj1" fmla="val -74381"/>
              <a:gd name="adj2" fmla="val -98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00" b="1" dirty="0" smtClean="0"/>
              <a:t>川の上流や支川の</a:t>
            </a:r>
            <a:endParaRPr kumimoji="1" lang="en-US" altLang="ja-JP" sz="2300" b="1" dirty="0" smtClean="0"/>
          </a:p>
          <a:p>
            <a:pPr algn="ctr"/>
            <a:r>
              <a:rPr lang="ja-JP" altLang="en-US" sz="2300" b="1" dirty="0" smtClean="0"/>
              <a:t>水位が上がる</a:t>
            </a:r>
            <a:endParaRPr kumimoji="1" lang="ja-JP" altLang="en-US" sz="2300" b="1" dirty="0"/>
          </a:p>
        </p:txBody>
      </p:sp>
      <p:sp>
        <p:nvSpPr>
          <p:cNvPr id="26" name="角丸四角形吹き出し 25"/>
          <p:cNvSpPr/>
          <p:nvPr/>
        </p:nvSpPr>
        <p:spPr>
          <a:xfrm>
            <a:off x="1683024" y="157505"/>
            <a:ext cx="2954611" cy="815073"/>
          </a:xfrm>
          <a:prstGeom prst="wedgeRoundRectCallout">
            <a:avLst>
              <a:gd name="adj1" fmla="val 70904"/>
              <a:gd name="adj2" fmla="val -32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①普通よりも</a:t>
            </a:r>
            <a:endParaRPr lang="en-US" altLang="ja-JP" sz="23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多くの雨</a:t>
            </a:r>
            <a:endParaRPr kumimoji="1" lang="en-US" altLang="ja-JP" sz="23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7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591</Words>
  <Application>Microsoft Office PowerPoint</Application>
  <PresentationFormat>画面に合わせる (4:3)</PresentationFormat>
  <Paragraphs>80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5" baseType="lpstr">
      <vt:lpstr>HGPｺﾞｼｯｸE</vt:lpstr>
      <vt:lpstr>HGPｺﾞｼｯｸM</vt:lpstr>
      <vt:lpstr>HGP創英角ﾎﾟｯﾌﾟ体</vt:lpstr>
      <vt:lpstr>HGｺﾞｼｯｸM</vt:lpstr>
      <vt:lpstr>Meiryo UI</vt:lpstr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浅見　ユリ子</cp:lastModifiedBy>
  <cp:revision>3</cp:revision>
  <dcterms:created xsi:type="dcterms:W3CDTF">2019-11-13T23:56:13Z</dcterms:created>
  <dcterms:modified xsi:type="dcterms:W3CDTF">2019-11-14T00:06:29Z</dcterms:modified>
</cp:coreProperties>
</file>