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31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86" autoAdjust="0"/>
  </p:normalViewPr>
  <p:slideViewPr>
    <p:cSldViewPr>
      <p:cViewPr>
        <p:scale>
          <a:sx n="95" d="100"/>
          <a:sy n="95" d="100"/>
        </p:scale>
        <p:origin x="-5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7640-01F7-492C-B407-DD26AF8226A6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F738F-4F5B-43D2-B41C-CAD9967545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904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72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580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05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152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638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448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516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147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F738F-4F5B-43D2-B41C-CAD996754500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110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29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45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71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21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21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03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77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1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08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06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41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BBB3-EA47-4E7C-B343-33378AAB65C3}" type="datetimeFigureOut">
              <a:rPr kumimoji="1" lang="ja-JP" altLang="en-US" smtClean="0"/>
              <a:t>2017/12/28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3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7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8.png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8.png"/><Relationship Id="rId4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8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8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3" Type="http://schemas.openxmlformats.org/officeDocument/2006/relationships/notesSlide" Target="../notesSlides/notesSlide8.xml"/><Relationship Id="rId7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2.png"/><Relationship Id="rId5" Type="http://schemas.openxmlformats.org/officeDocument/2006/relationships/image" Target="../media/image103.png"/><Relationship Id="rId10" Type="http://schemas.openxmlformats.org/officeDocument/2006/relationships/image" Target="../media/image5.png"/><Relationship Id="rId4" Type="http://schemas.openxmlformats.org/officeDocument/2006/relationships/image" Target="../media/image102.png"/><Relationship Id="rId9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9.png"/><Relationship Id="rId7" Type="http://schemas.openxmlformats.org/officeDocument/2006/relationships/image" Target="../media/image12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Document2.docx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.png"/><Relationship Id="rId4" Type="http://schemas.openxmlformats.org/officeDocument/2006/relationships/image" Target="../media/image130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335" y="476673"/>
            <a:ext cx="8856984" cy="1512167"/>
          </a:xfrm>
        </p:spPr>
        <p:txBody>
          <a:bodyPr>
            <a:normAutofit/>
          </a:bodyPr>
          <a:lstStyle/>
          <a:p>
            <a:r>
              <a:rPr lang="ja-JP" altLang="en-US" sz="60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台風と天気の変化（理科）</a:t>
            </a:r>
            <a:endParaRPr kumimoji="1" lang="ja-JP" altLang="en-US" sz="6000" dirty="0"/>
          </a:p>
        </p:txBody>
      </p:sp>
      <p:sp>
        <p:nvSpPr>
          <p:cNvPr id="5" name="正方形/長方形 4"/>
          <p:cNvSpPr/>
          <p:nvPr/>
        </p:nvSpPr>
        <p:spPr>
          <a:xfrm>
            <a:off x="312284" y="2708920"/>
            <a:ext cx="8453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5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台風の動きと雨の降り方を確認してみましょう。</a:t>
            </a:r>
            <a:endParaRPr lang="en-US" altLang="ja-JP" sz="5400" b="1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-90800" y="5517232"/>
            <a:ext cx="8856984" cy="1008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２０１４年台風第</a:t>
            </a:r>
            <a:r>
              <a:rPr lang="en-US" altLang="ja-JP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18</a:t>
            </a:r>
            <a:r>
              <a:rPr lang="ja-JP" altLang="en-US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号</a:t>
            </a:r>
            <a:endParaRPr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312284" y="4463246"/>
            <a:ext cx="8453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※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雨量と気圧と風向風速は、</a:t>
            </a:r>
            <a:r>
              <a:rPr lang="ja-JP" altLang="en-US" sz="28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○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の浜松での観測値です。</a:t>
            </a:r>
            <a:endParaRPr lang="en-US" altLang="ja-JP" sz="2800" b="1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949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"/>
    </mc:Choice>
    <mc:Fallback xmlns="">
      <p:transition spd="slow" advTm="237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82156"/>
            <a:ext cx="3971910" cy="4176000"/>
          </a:xfrm>
          <a:prstGeom prst="rect">
            <a:avLst/>
          </a:prstGeom>
        </p:spPr>
      </p:pic>
      <p:pic>
        <p:nvPicPr>
          <p:cNvPr id="1033" name="Picture 9" descr="http://www.riss.kishou.go.jp/jikkyo_kanshi/jikkyo_kanshi-0.40.php?group=0&amp;element=301&amp;sub=&amp;brightness=0&amp;contrast=0&amp;imageW=460&amp;imageH=460&amp;date=2014100409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79512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２０１４年１０月４日０９時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8" name="円/楕円 27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70061" y="3820041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071060" y="6063679"/>
            <a:ext cx="2052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1011.1hPa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5840" name="グループ化 35839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13" name="円/楕円 12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8" name="直線コネクタ 17"/>
              <p:cNvCxnSpPr>
                <a:stCxn id="12" idx="2"/>
                <a:endCxn id="13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コネクタ 19"/>
              <p:cNvCxnSpPr>
                <a:stCxn id="13" idx="6"/>
                <a:endCxn id="13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/>
              <p:cNvCxnSpPr>
                <a:stCxn id="13" idx="5"/>
                <a:endCxn id="13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下矢印 26"/>
            <p:cNvSpPr/>
            <p:nvPr/>
          </p:nvSpPr>
          <p:spPr>
            <a:xfrm rot="18964607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8028688" y="584821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915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7"/>
    </mc:Choice>
    <mc:Fallback xmlns="">
      <p:transition spd="slow" advTm="103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2051" name="Picture 3" descr="http://www.riss.kishou.go.jp/jikkyo_kanshi/jikkyo_kanshi-0.40.php?group=0&amp;element=301&amp;sub=&amp;brightness=0&amp;contrast=0&amp;imageW=460&amp;imageH=460&amp;date=201410041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２０１４年１０月４日１０時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51" name="グループ化 50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54" name="円/楕円 53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5" name="直線コネクタ 54"/>
              <p:cNvCxnSpPr>
                <a:endCxn id="54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/>
              <p:cNvCxnSpPr>
                <a:stCxn id="54" idx="6"/>
                <a:endCxn id="54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/>
              <p:cNvCxnSpPr>
                <a:stCxn id="54" idx="5"/>
                <a:endCxn id="54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下矢印 51"/>
            <p:cNvSpPr/>
            <p:nvPr/>
          </p:nvSpPr>
          <p:spPr>
            <a:xfrm rot="4159115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8028688" y="584821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08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"/>
    </mc:Choice>
    <mc:Fallback xmlns="">
      <p:transition spd="slow" advTm="95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3075" name="Picture 3" descr="http://www.riss.kishou.go.jp/jikkyo_kanshi/jikkyo_kanshi-0.40.php?group=0&amp;element=301&amp;sub=&amp;brightness=0&amp;contrast=0&amp;imageW=460&amp;imageH=460&amp;date=201410041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39" name="円/楕円 38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0" name="直線コネクタ 39"/>
              <p:cNvCxnSpPr>
                <a:endCxn id="39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/>
              <p:cNvCxnSpPr>
                <a:stCxn id="39" idx="6"/>
                <a:endCxn id="39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>
                <a:stCxn id="39" idx="5"/>
                <a:endCxn id="39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下矢印 34"/>
            <p:cNvSpPr/>
            <p:nvPr/>
          </p:nvSpPr>
          <p:spPr>
            <a:xfrm rot="6827521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8028688" y="584821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11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"/>
    </mc:Choice>
    <mc:Fallback xmlns="">
      <p:transition spd="slow" advTm="99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4099" name="Picture 3" descr="http://www.riss.kishou.go.jp/jikkyo_kanshi/jikkyo_kanshi-0.40.php?group=0&amp;element=301&amp;sub=&amp;brightness=0&amp;contrast=0&amp;imageW=460&amp;imageH=460&amp;date=201410041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9"/>
          <a:stretch/>
        </p:blipFill>
        <p:spPr bwMode="auto">
          <a:xfrm>
            <a:off x="180000" y="1584000"/>
            <a:ext cx="4381500" cy="4198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93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1011.1hPa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60" name="グループ化 59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63" name="円/楕円 62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64" name="直線コネクタ 63"/>
              <p:cNvCxnSpPr>
                <a:endCxn id="63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/>
              <p:cNvCxnSpPr>
                <a:stCxn id="63" idx="6"/>
                <a:endCxn id="63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コネクタ 66"/>
              <p:cNvCxnSpPr>
                <a:stCxn id="63" idx="5"/>
                <a:endCxn id="63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下矢印 60"/>
            <p:cNvSpPr/>
            <p:nvPr/>
          </p:nvSpPr>
          <p:spPr>
            <a:xfrm rot="8103448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8020445" y="58381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71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"/>
    </mc:Choice>
    <mc:Fallback xmlns="">
      <p:transition spd="slow" advTm="94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5123" name="Picture 3" descr="http://www.riss.kishou.go.jp/jikkyo_kanshi/jikkyo_kanshi-0.40.php?group=0&amp;element=301&amp;sub=&amp;brightness=0&amp;contrast=0&amp;imageW=460&amp;imageH=460&amp;date=201410041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6"/>
          <a:stretch/>
        </p:blipFill>
        <p:spPr bwMode="auto">
          <a:xfrm>
            <a:off x="180000" y="1584000"/>
            <a:ext cx="4381500" cy="4192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93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39" name="円/楕円 38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0" name="直線コネクタ 39"/>
              <p:cNvCxnSpPr>
                <a:endCxn id="39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/>
              <p:cNvCxnSpPr>
                <a:stCxn id="39" idx="6"/>
                <a:endCxn id="39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>
                <a:stCxn id="39" idx="5"/>
                <a:endCxn id="39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下矢印 34"/>
            <p:cNvSpPr/>
            <p:nvPr/>
          </p:nvSpPr>
          <p:spPr>
            <a:xfrm rot="10800000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80405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６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81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5"/>
    </mc:Choice>
    <mc:Fallback xmlns="">
      <p:transition spd="slow" advTm="99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6147" name="Picture 3" descr="http://www.riss.kishou.go.jp/jikkyo_kanshi/jikkyo_kanshi-0.40.php?group=0&amp;element=301&amp;sub=&amp;brightness=0&amp;contrast=0&amp;imageW=460&amp;imageH=460&amp;date=2014100414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53" name="グループ化 52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54" name="グループ化 53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57" name="円/楕円 56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8" name="直線コネクタ 57"/>
                <p:cNvCxnSpPr>
                  <a:endCxn id="57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線コネクタ 58"/>
                <p:cNvCxnSpPr>
                  <a:stCxn id="57" idx="6"/>
                  <a:endCxn id="57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線コネクタ 59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線コネクタ 60"/>
                <p:cNvCxnSpPr>
                  <a:stCxn id="57" idx="5"/>
                  <a:endCxn id="57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下矢印 54"/>
              <p:cNvSpPr/>
              <p:nvPr/>
            </p:nvSpPr>
            <p:spPr>
              <a:xfrm rot="108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" name="テキスト ボックス 31"/>
            <p:cNvSpPr txBox="1"/>
            <p:nvPr/>
          </p:nvSpPr>
          <p:spPr>
            <a:xfrm>
              <a:off x="8030493" y="584677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305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5"/>
    </mc:Choice>
    <mc:Fallback xmlns="">
      <p:transition spd="slow" advTm="93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7171" name="Picture 3" descr="http://www.riss.kishou.go.jp/jikkyo_kanshi/jikkyo_kanshi-0.40.php?group=0&amp;element=301&amp;sub=&amp;brightness=0&amp;contrast=0&amp;imageW=460&amp;imageH=460&amp;date=2014100415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4"/>
          <a:stretch/>
        </p:blipFill>
        <p:spPr bwMode="auto">
          <a:xfrm>
            <a:off x="180000" y="1584000"/>
            <a:ext cx="4381500" cy="4189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２０１４年１０月４日１５時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5" name="図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1012.3hPa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3" name="グループ化 32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41" name="円/楕円 40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2" name="直線コネクタ 41"/>
              <p:cNvCxnSpPr>
                <a:endCxn id="41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/>
              <p:cNvCxnSpPr>
                <a:stCxn id="41" idx="6"/>
                <a:endCxn id="41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>
                <a:stCxn id="41" idx="5"/>
                <a:endCxn id="41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下矢印 33"/>
            <p:cNvSpPr/>
            <p:nvPr/>
          </p:nvSpPr>
          <p:spPr>
            <a:xfrm rot="9481831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80405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６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41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"/>
    </mc:Choice>
    <mc:Fallback xmlns="">
      <p:transition spd="slow" advTm="92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1027" name="Picture 3" descr="http://www.riss.kishou.go.jp/jikkyo_kanshi/jikkyo_kanshi-0.40.php?group=0&amp;element=301&amp;sub=&amp;brightness=0&amp;contrast=0&amp;imageW=460&amp;imageH=460&amp;date=2014100416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4"/>
          <a:stretch/>
        </p:blipFill>
        <p:spPr bwMode="auto">
          <a:xfrm>
            <a:off x="180000" y="1584000"/>
            <a:ext cx="4381500" cy="4189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２０１４年１０月４日１６時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43" name="図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4" name="テキスト ボックス 43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071060" y="6063679"/>
            <a:ext cx="178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1013.3hPa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5" name="グループ化 34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6" name="グループ化 35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1" name="円/楕円 40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2" name="直線コネクタ 41"/>
                <p:cNvCxnSpPr>
                  <a:endCxn id="41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>
                  <a:stCxn id="41" idx="6"/>
                  <a:endCxn id="41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コネクタ 46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>
                  <a:stCxn id="41" idx="5"/>
                  <a:endCxn id="41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下矢印 36"/>
              <p:cNvSpPr/>
              <p:nvPr/>
            </p:nvSpPr>
            <p:spPr>
              <a:xfrm rot="948183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テキスト ボックス 33"/>
            <p:cNvSpPr txBox="1"/>
            <p:nvPr/>
          </p:nvSpPr>
          <p:spPr>
            <a:xfrm>
              <a:off x="8028688" y="5846567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943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"/>
    </mc:Choice>
    <mc:Fallback xmlns="">
      <p:transition spd="slow" advTm="88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2051" name="Picture 3" descr="http://www.riss.kishou.go.jp/jikkyo_kanshi/jikkyo_kanshi-0.40.php?group=0&amp;element=301&amp;sub=&amp;brightness=0&amp;contrast=0&amp;imageW=460&amp;imageH=460&amp;date=2014100417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6"/>
          <a:stretch/>
        </p:blipFill>
        <p:spPr bwMode="auto">
          <a:xfrm>
            <a:off x="180000" y="1584000"/>
            <a:ext cx="4381500" cy="4192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２０１４年１０月４日１７時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テキスト ボックス 34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1014.2hPa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40" name="グループ化 39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41" name="テキスト ボックス 40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43" name="グループ化 42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5" name="グループ化 44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7" name="円/楕円 46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8" name="直線コネクタ 47"/>
                <p:cNvCxnSpPr>
                  <a:endCxn id="47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コネクタ 48"/>
                <p:cNvCxnSpPr>
                  <a:stCxn id="47" idx="6"/>
                  <a:endCxn id="47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7" idx="5"/>
                  <a:endCxn id="47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下矢印 45"/>
              <p:cNvSpPr/>
              <p:nvPr/>
            </p:nvSpPr>
            <p:spPr>
              <a:xfrm rot="948183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4" name="テキスト ボックス 43"/>
            <p:cNvSpPr txBox="1"/>
            <p:nvPr/>
          </p:nvSpPr>
          <p:spPr>
            <a:xfrm>
              <a:off x="8028688" y="5846567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678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2"/>
    </mc:Choice>
    <mc:Fallback xmlns="">
      <p:transition spd="slow" advTm="89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3075" name="Picture 3" descr="http://www.riss.kishou.go.jp/jikkyo_kanshi/jikkyo_kanshi-0.40.php?group=0&amp;element=301&amp;sub=&amp;brightness=0&amp;contrast=0&amp;imageW=460&amp;imageH=460&amp;date=2014100418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２０１４年１０月４日１８時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1014.8hPa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8" name="グループ化 37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40" name="円/楕円 39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3" name="直線コネクタ 42"/>
              <p:cNvCxnSpPr>
                <a:endCxn id="40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>
                <a:stCxn id="40" idx="6"/>
                <a:endCxn id="40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/>
              <p:cNvCxnSpPr>
                <a:stCxn id="40" idx="5"/>
                <a:endCxn id="40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下矢印 38"/>
            <p:cNvSpPr/>
            <p:nvPr/>
          </p:nvSpPr>
          <p:spPr>
            <a:xfrm rot="10800000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8033289" y="5847128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416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"/>
    </mc:Choice>
    <mc:Fallback xmlns="">
      <p:transition spd="slow" advTm="99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5123" name="Picture 3" descr="http://www.riss.kishou.go.jp/jikkyo_kanshi/jikkyo_kanshi-0.40.php?group=0&amp;element=301&amp;sub=&amp;brightness=0&amp;contrast=0&amp;imageW=460&amp;imageH=460&amp;date=2014100419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２０１４年１０月４日１９時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1015.2hPa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8" name="グループ化 37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0" name="円/楕円 39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3" name="直線コネクタ 42"/>
                <p:cNvCxnSpPr>
                  <a:endCxn id="40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/>
                <p:cNvCxnSpPr>
                  <a:stCxn id="40" idx="6"/>
                  <a:endCxn id="40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/>
                <p:cNvCxnSpPr>
                  <a:stCxn id="40" idx="5"/>
                  <a:endCxn id="40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下矢印 38"/>
              <p:cNvSpPr/>
              <p:nvPr/>
            </p:nvSpPr>
            <p:spPr>
              <a:xfrm rot="54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" name="テキスト ボックス 29"/>
            <p:cNvSpPr txBox="1"/>
            <p:nvPr/>
          </p:nvSpPr>
          <p:spPr>
            <a:xfrm>
              <a:off x="8023241" y="5820625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915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0"/>
    </mc:Choice>
    <mc:Fallback xmlns="">
      <p:transition spd="slow" advTm="94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7171" name="Picture 3" descr="http://www.riss.kishou.go.jp/jikkyo_kanshi/jikkyo_kanshi-0.40.php?group=0&amp;element=301&amp;sub=&amp;brightness=0&amp;contrast=0&amp;imageW=460&amp;imageH=460&amp;date=201410042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２０１４年１０月４日２０時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1015.7hPa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8" name="グループ化 37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0" name="円/楕円 39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3" name="直線コネクタ 42"/>
                <p:cNvCxnSpPr>
                  <a:endCxn id="40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/>
                <p:cNvCxnSpPr>
                  <a:stCxn id="40" idx="6"/>
                  <a:endCxn id="40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/>
                <p:cNvCxnSpPr>
                  <a:stCxn id="40" idx="5"/>
                  <a:endCxn id="40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下矢印 38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" name="テキスト ボックス 31"/>
            <p:cNvSpPr txBox="1"/>
            <p:nvPr/>
          </p:nvSpPr>
          <p:spPr>
            <a:xfrm>
              <a:off x="8023241" y="5848869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7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"/>
    </mc:Choice>
    <mc:Fallback xmlns="">
      <p:transition spd="slow" advTm="87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6151" name="Picture 7" descr="http://www.riss.kishou.go.jp/jikkyo_kanshi/jikkyo_kanshi-0.40.php?group=0&amp;element=301&amp;sub=&amp;brightness=0&amp;contrast=0&amp;imageW=460&amp;imageH=460&amp;date=201410042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２０１４年１０月４日２１時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93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1016.1hPa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8" name="グループ化 37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0" name="円/楕円 39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3" name="直線コネクタ 42"/>
                <p:cNvCxnSpPr>
                  <a:endCxn id="40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/>
                <p:cNvCxnSpPr>
                  <a:stCxn id="40" idx="6"/>
                  <a:endCxn id="40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/>
                <p:cNvCxnSpPr>
                  <a:stCxn id="40" idx="5"/>
                  <a:endCxn id="40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下矢印 38"/>
              <p:cNvSpPr/>
              <p:nvPr/>
            </p:nvSpPr>
            <p:spPr>
              <a:xfrm rot="135267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" name="テキスト ボックス 31"/>
            <p:cNvSpPr txBox="1"/>
            <p:nvPr/>
          </p:nvSpPr>
          <p:spPr>
            <a:xfrm>
              <a:off x="8020056" y="5843528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１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29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8"/>
    </mc:Choice>
    <mc:Fallback xmlns="">
      <p:transition spd="slow" advTm="1028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8195" name="Picture 3" descr="http://www.riss.kishou.go.jp/jikkyo_kanshi/jikkyo_kanshi-0.40.php?group=0&amp;element=301&amp;sub=&amp;brightness=0&amp;contrast=0&amp;imageW=460&amp;imageH=460&amp;date=201410042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２０１４年１０月４日２２時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39" name="円/楕円 38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0" name="直線コネクタ 39"/>
              <p:cNvCxnSpPr>
                <a:endCxn id="39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/>
              <p:cNvCxnSpPr>
                <a:stCxn id="39" idx="6"/>
                <a:endCxn id="39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>
                <a:stCxn id="39" idx="5"/>
                <a:endCxn id="39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下矢印 34"/>
            <p:cNvSpPr/>
            <p:nvPr/>
          </p:nvSpPr>
          <p:spPr>
            <a:xfrm rot="4159115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8018640" y="5840892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05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"/>
    </mc:Choice>
    <mc:Fallback xmlns="">
      <p:transition spd="slow" advTm="87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9219" name="Picture 3" descr="http://www.riss.kishou.go.jp/jikkyo_kanshi/jikkyo_kanshi-0.40.php?group=0&amp;element=301&amp;sub=&amp;brightness=0&amp;contrast=0&amp;imageW=460&amp;imageH=460&amp;date=201410042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２０１４年１０月４日２３時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41" name="図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1016.8hPa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8" name="グループ化 37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0" name="円/楕円 39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/>
                <p:cNvCxnSpPr>
                  <a:endCxn id="40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0" idx="6"/>
                  <a:endCxn id="40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0" idx="5"/>
                  <a:endCxn id="40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下矢印 38"/>
              <p:cNvSpPr/>
              <p:nvPr/>
            </p:nvSpPr>
            <p:spPr>
              <a:xfrm rot="54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" name="テキスト ボックス 34"/>
            <p:cNvSpPr txBox="1"/>
            <p:nvPr/>
          </p:nvSpPr>
          <p:spPr>
            <a:xfrm>
              <a:off x="8023241" y="5820625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421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0"/>
    </mc:Choice>
    <mc:Fallback xmlns="">
      <p:transition spd="slow" advTm="91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10243" name="Picture 3" descr="http://www.riss.kishou.go.jp/jikkyo_kanshi/jikkyo_kanshi-0.40.php?group=0&amp;element=301&amp;sub=&amp;brightness=0&amp;contrast=0&amp;imageW=460&amp;imageH=460&amp;date=201410050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２０１４年１０月４日２４時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1016.8hPa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9" name="グループ化 38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1" name="円/楕円 40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/>
                <p:cNvCxnSpPr>
                  <a:endCxn id="41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1" idx="6"/>
                  <a:endCxn id="41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1" idx="5"/>
                  <a:endCxn id="41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下矢印 39"/>
              <p:cNvSpPr/>
              <p:nvPr/>
            </p:nvSpPr>
            <p:spPr>
              <a:xfrm rot="54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" name="テキスト ボックス 35"/>
            <p:cNvSpPr txBox="1"/>
            <p:nvPr/>
          </p:nvSpPr>
          <p:spPr>
            <a:xfrm>
              <a:off x="8023241" y="5820625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56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9"/>
    </mc:Choice>
    <mc:Fallback xmlns="">
      <p:transition spd="slow" advTm="849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図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10" cy="4175999"/>
          </a:xfrm>
          <a:prstGeom prst="rect">
            <a:avLst/>
          </a:prstGeom>
        </p:spPr>
      </p:pic>
      <p:pic>
        <p:nvPicPr>
          <p:cNvPr id="11267" name="Picture 3" descr="http://www.riss.kishou.go.jp/jikkyo_kanshi/jikkyo_kanshi-0.40.php?group=0&amp;element=301&amp;sub=&amp;brightness=0&amp;contrast=0&amp;imageW=460&amp;imageH=460&amp;date=201410050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5" name="円/楕円 34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43" name="テキスト ボックス 4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78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1016.1hPa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1" name="グループ化 30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39" name="円/楕円 38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0" name="直線コネクタ 39"/>
              <p:cNvCxnSpPr>
                <a:endCxn id="39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/>
              <p:cNvCxnSpPr>
                <a:stCxn id="39" idx="6"/>
                <a:endCxn id="39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/>
              <p:cNvCxnSpPr>
                <a:stCxn id="39" idx="5"/>
                <a:endCxn id="39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下矢印 33"/>
            <p:cNvSpPr/>
            <p:nvPr/>
          </p:nvSpPr>
          <p:spPr>
            <a:xfrm rot="6827521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8028688" y="584821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42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3"/>
    </mc:Choice>
    <mc:Fallback xmlns="">
      <p:transition spd="slow" advTm="93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2291" name="Picture 3" descr="http://www.riss.kishou.go.jp/jikkyo_kanshi/jikkyo_kanshi-0.40.php?group=0&amp;element=301&amp;sub=&amp;brightness=0&amp;contrast=0&amp;imageW=460&amp;imageH=460&amp;date=201410050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716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1016.5hPa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7" name="グループ化 36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9" name="グループ化 38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1" name="グループ化 40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3" name="円/楕円 42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/>
                <p:cNvCxnSpPr>
                  <a:endCxn id="43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3" idx="6"/>
                  <a:endCxn id="43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3" idx="5"/>
                  <a:endCxn id="43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下矢印 41"/>
              <p:cNvSpPr/>
              <p:nvPr/>
            </p:nvSpPr>
            <p:spPr>
              <a:xfrm rot="54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" name="テキスト ボックス 39"/>
            <p:cNvSpPr txBox="1"/>
            <p:nvPr/>
          </p:nvSpPr>
          <p:spPr>
            <a:xfrm>
              <a:off x="8023241" y="5820625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86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7"/>
    </mc:Choice>
    <mc:Fallback xmlns="">
      <p:transition spd="slow" advTm="917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3315" name="Picture 3" descr="http://www.riss.kishou.go.jp/jikkyo_kanshi/jikkyo_kanshi-0.40.php?group=0&amp;element=301&amp;sub=&amp;brightness=0&amp;contrast=0&amp;imageW=460&amp;imageH=460&amp;date=201410050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5" name="図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44" name="テキスト ボックス 43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59" y="6063679"/>
            <a:ext cx="1838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7" name="グループ化 36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3" name="円/楕円 42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6" name="直線コネクタ 45"/>
                <p:cNvCxnSpPr>
                  <a:endCxn id="43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コネクタ 46"/>
                <p:cNvCxnSpPr>
                  <a:stCxn id="43" idx="6"/>
                  <a:endCxn id="43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コネクタ 47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>
                  <a:stCxn id="43" idx="5"/>
                  <a:endCxn id="43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下矢印 37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テキスト ボックス 33"/>
            <p:cNvSpPr txBox="1"/>
            <p:nvPr/>
          </p:nvSpPr>
          <p:spPr>
            <a:xfrm>
              <a:off x="8020445" y="583624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97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9"/>
    </mc:Choice>
    <mc:Fallback xmlns="">
      <p:transition spd="slow" advTm="999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4339" name="Picture 3" descr="http://www.riss.kishou.go.jp/jikkyo_kanshi/jikkyo_kanshi-0.40.php?group=0&amp;element=301&amp;sub=&amp;brightness=0&amp;contrast=0&amp;imageW=460&amp;imageH=460&amp;date=2014100504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4" name="図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78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1016.4hPa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1" name="グループ化 40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3" name="円/楕円 42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/>
                <p:cNvCxnSpPr>
                  <a:endCxn id="43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3" idx="6"/>
                  <a:endCxn id="43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3" idx="5"/>
                  <a:endCxn id="43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下矢印 41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" name="テキスト ボックス 37"/>
            <p:cNvSpPr txBox="1"/>
            <p:nvPr/>
          </p:nvSpPr>
          <p:spPr>
            <a:xfrm>
              <a:off x="8020445" y="583624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566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4"/>
    </mc:Choice>
    <mc:Fallback xmlns="">
      <p:transition spd="slow" advTm="97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5363" name="Picture 3" descr="http://www.riss.kishou.go.jp/jikkyo_kanshi/jikkyo_kanshi-0.40.php?group=0&amp;element=301&amp;sub=&amp;brightness=0&amp;contrast=0&amp;imageW=460&amp;imageH=460&amp;date=2014100505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２０１４年１０月５日０５時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4" name="図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1016.5hPa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1" name="グループ化 40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3" name="円/楕円 42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/>
                <p:cNvCxnSpPr>
                  <a:endCxn id="43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3" idx="6"/>
                  <a:endCxn id="43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3" idx="5"/>
                  <a:endCxn id="43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下矢印 41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" name="テキスト ボックス 36"/>
            <p:cNvSpPr txBox="1"/>
            <p:nvPr/>
          </p:nvSpPr>
          <p:spPr>
            <a:xfrm>
              <a:off x="8020445" y="583624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945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2"/>
    </mc:Choice>
    <mc:Fallback xmlns="">
      <p:transition spd="slow" advTm="972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6387" name="Picture 3" descr="http://www.riss.kishou.go.jp/jikkyo_kanshi/jikkyo_kanshi-0.40.php?group=0&amp;element=301&amp;sub=&amp;brightness=0&amp;contrast=0&amp;imageW=460&amp;imageH=460&amp;date=2014100506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２０１４年１０月５日０６時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</a:t>
            </a:r>
            <a:r>
              <a:rPr kumimoji="1" lang="ja-JP" altLang="en-US" sz="160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11.0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1017.1hPa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5" name="テキスト ボックス 34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36" name="グループ化 35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1" name="グループ化 40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3" name="円/楕円 42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4" name="直線コネクタ 43"/>
                  <p:cNvCxnSpPr>
                    <a:endCxn id="43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直線コネクタ 44"/>
                  <p:cNvCxnSpPr>
                    <a:stCxn id="43" idx="6"/>
                    <a:endCxn id="43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線コネクタ 49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線コネクタ 50"/>
                  <p:cNvCxnSpPr>
                    <a:stCxn id="43" idx="5"/>
                    <a:endCxn id="43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2" name="下矢印 41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3" name="テキスト ボックス 32"/>
            <p:cNvSpPr txBox="1"/>
            <p:nvPr/>
          </p:nvSpPr>
          <p:spPr>
            <a:xfrm>
              <a:off x="8023241" y="584240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134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"/>
    </mc:Choice>
    <mc:Fallback xmlns="">
      <p:transition spd="slow" advTm="893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7411" name="Picture 3" descr="http://www.riss.kishou.go.jp/jikkyo_kanshi/jikkyo_kanshi-0.40.php?group=0&amp;element=301&amp;sub=&amp;brightness=0&amp;contrast=0&amp;imageW=460&amp;imageH=460&amp;date=2014100507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２０１４年１０月５日０７時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4" name="図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1016.4hPa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0" name="グループ化 39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2" name="円/楕円 41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3" name="直線コネクタ 42"/>
                <p:cNvCxnSpPr>
                  <a:endCxn id="42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/>
                <p:cNvCxnSpPr>
                  <a:stCxn id="42" idx="6"/>
                  <a:endCxn id="42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>
                  <a:stCxn id="42" idx="5"/>
                  <a:endCxn id="42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下矢印 40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" name="テキスト ボックス 35"/>
            <p:cNvSpPr txBox="1"/>
            <p:nvPr/>
          </p:nvSpPr>
          <p:spPr>
            <a:xfrm>
              <a:off x="8023241" y="5848869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456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"/>
    </mc:Choice>
    <mc:Fallback xmlns="">
      <p:transition spd="slow" advTm="949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8435" name="Picture 3" descr="http://www.riss.kishou.go.jp/jikkyo_kanshi/jikkyo_kanshi-0.40.php?group=0&amp;element=301&amp;sub=&amp;brightness=0&amp;contrast=0&amp;imageW=460&amp;imageH=460&amp;date=2014100508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２０１４年１０月５日０８時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4" name="図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1016.5hPa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7" name="グループ化 36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2" name="円/楕円 41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3" name="直線コネクタ 42"/>
                <p:cNvCxnSpPr>
                  <a:endCxn id="42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/>
                <p:cNvCxnSpPr>
                  <a:stCxn id="42" idx="6"/>
                  <a:endCxn id="42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>
                  <a:stCxn id="42" idx="5"/>
                  <a:endCxn id="42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下矢印 40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" name="テキスト ボックス 35"/>
            <p:cNvSpPr txBox="1"/>
            <p:nvPr/>
          </p:nvSpPr>
          <p:spPr>
            <a:xfrm>
              <a:off x="8023241" y="5848869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9459" name="Picture 3" descr="http://www.riss.kishou.go.jp/jikkyo_kanshi/jikkyo_kanshi-0.40.php?group=0&amp;element=301&amp;sub=&amp;brightness=0&amp;contrast=0&amp;imageW=460&amp;imageH=460&amp;date=2014100509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79512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２０１４年１０月５日０９時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35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6.0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860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1016.6hPa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8" name="グループ化 37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5" name="円/楕円 44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6" name="直線コネクタ 45"/>
                <p:cNvCxnSpPr>
                  <a:endCxn id="45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5" idx="6"/>
                  <a:endCxn id="45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>
                  <a:stCxn id="45" idx="5"/>
                  <a:endCxn id="45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下矢印 43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" name="テキスト ボックス 41"/>
            <p:cNvSpPr txBox="1"/>
            <p:nvPr/>
          </p:nvSpPr>
          <p:spPr>
            <a:xfrm>
              <a:off x="8020445" y="583624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873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"/>
    </mc:Choice>
    <mc:Fallback xmlns="">
      <p:transition spd="slow" advTm="978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0483" name="Picture 3" descr="http://www.riss.kishou.go.jp/jikkyo_kanshi/jikkyo_kanshi-0.40.php?group=0&amp;element=301&amp;sub=&amp;brightness=0&amp;contrast=0&amp;imageW=460&amp;imageH=460&amp;date=201410051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２０１４年１０月５日１０時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1016.3hPa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6" name="グループ化 35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8" name="グループ化 37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5" name="円/楕円 44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6" name="直線コネクタ 45"/>
                <p:cNvCxnSpPr>
                  <a:endCxn id="45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5" idx="6"/>
                  <a:endCxn id="45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>
                  <a:stCxn id="45" idx="5"/>
                  <a:endCxn id="45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下矢印 43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" name="テキスト ボックス 41"/>
            <p:cNvSpPr txBox="1"/>
            <p:nvPr/>
          </p:nvSpPr>
          <p:spPr>
            <a:xfrm>
              <a:off x="8020445" y="583624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930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7"/>
    </mc:Choice>
    <mc:Fallback xmlns="">
      <p:transition spd="slow" advTm="1017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1507" name="Picture 3" descr="http://www.riss.kishou.go.jp/jikkyo_kanshi/jikkyo_kanshi-0.40.php?group=0&amp;element=301&amp;sub=&amp;brightness=0&amp;contrast=0&amp;imageW=460&amp;imageH=460&amp;date=201410051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7760574" y="6289575"/>
            <a:ext cx="915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kumimoji="1" lang="ja-JP" altLang="en-US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9.0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2" name="図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1015.0hPa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41" name="グループ化 40"/>
            <p:cNvGrpSpPr/>
            <p:nvPr/>
          </p:nvGrpSpPr>
          <p:grpSpPr>
            <a:xfrm>
              <a:off x="7762212" y="5575172"/>
              <a:ext cx="1176120" cy="1176120"/>
              <a:chOff x="7661732" y="5514884"/>
              <a:chExt cx="1176120" cy="1176120"/>
            </a:xfrm>
            <a:solidFill>
              <a:schemeClr val="bg1"/>
            </a:solidFill>
          </p:grpSpPr>
          <p:sp>
            <p:nvSpPr>
              <p:cNvPr id="46" name="円/楕円 45"/>
              <p:cNvSpPr/>
              <p:nvPr/>
            </p:nvSpPr>
            <p:spPr>
              <a:xfrm>
                <a:off x="7661732" y="5514884"/>
                <a:ext cx="1176120" cy="117612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7" name="直線コネクタ 46"/>
              <p:cNvCxnSpPr>
                <a:endCxn id="46" idx="4"/>
              </p:cNvCxnSpPr>
              <p:nvPr/>
            </p:nvCxnSpPr>
            <p:spPr>
              <a:xfrm>
                <a:off x="8240589" y="5528305"/>
                <a:ext cx="9203" cy="1162699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コネクタ 47"/>
              <p:cNvCxnSpPr>
                <a:stCxn id="46" idx="6"/>
                <a:endCxn id="46" idx="2"/>
              </p:cNvCxnSpPr>
              <p:nvPr/>
            </p:nvCxnSpPr>
            <p:spPr>
              <a:xfrm flipH="1">
                <a:off x="7661732" y="6102944"/>
                <a:ext cx="1176120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/>
              <p:cNvCxnSpPr/>
              <p:nvPr/>
            </p:nvCxnSpPr>
            <p:spPr>
              <a:xfrm flipH="1">
                <a:off x="7833971" y="5677075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/>
              <p:cNvCxnSpPr>
                <a:stCxn id="46" idx="5"/>
                <a:endCxn id="46" idx="1"/>
              </p:cNvCxnSpPr>
              <p:nvPr/>
            </p:nvCxnSpPr>
            <p:spPr>
              <a:xfrm flipH="1" flipV="1">
                <a:off x="7833971" y="5687123"/>
                <a:ext cx="831642" cy="83164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下矢印 44"/>
            <p:cNvSpPr/>
            <p:nvPr/>
          </p:nvSpPr>
          <p:spPr>
            <a:xfrm rot="2627221">
              <a:off x="8173567" y="5619178"/>
              <a:ext cx="349197" cy="1088108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8" name="テキスト ボックス 37"/>
          <p:cNvSpPr txBox="1"/>
          <p:nvPr/>
        </p:nvSpPr>
        <p:spPr>
          <a:xfrm>
            <a:off x="8018640" y="5832266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279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0"/>
    </mc:Choice>
    <mc:Fallback xmlns="">
      <p:transition spd="slow" advTm="91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3555" name="Picture 3" descr="http://www.riss.kishou.go.jp/jikkyo_kanshi/jikkyo_kanshi-0.40.php?group=0&amp;element=301&amp;sub=&amp;brightness=0&amp;contrast=0&amp;imageW=460&amp;imageH=460&amp;date=201410051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79512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79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1013.9hPa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8" name="グループ化 37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0" name="グループ化 39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5" name="円/楕円 44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6" name="直線コネクタ 45"/>
                <p:cNvCxnSpPr>
                  <a:endCxn id="45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>
                  <a:stCxn id="45" idx="6"/>
                  <a:endCxn id="45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>
                  <a:stCxn id="45" idx="5"/>
                  <a:endCxn id="45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下矢印 43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9" name="テキスト ボックス 38"/>
            <p:cNvSpPr txBox="1"/>
            <p:nvPr/>
          </p:nvSpPr>
          <p:spPr>
            <a:xfrm>
              <a:off x="8020445" y="583624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2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"/>
    </mc:Choice>
    <mc:Fallback xmlns="">
      <p:transition spd="slow" advTm="98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図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4579" name="Picture 3" descr="http://www.riss.kishou.go.jp/jikkyo_kanshi/jikkyo_kanshi-0.40.php?group=0&amp;element=301&amp;sub=&amp;brightness=0&amp;contrast=0&amp;imageW=460&amp;imageH=460&amp;date=201410051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60" y="6063679"/>
            <a:ext cx="193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1012.9hPa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5" name="テキスト ボックス 34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38" name="グループ化 37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0" name="グループ化 39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5" name="円/楕円 44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6" name="直線コネクタ 45"/>
                  <p:cNvCxnSpPr>
                    <a:endCxn id="45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線コネクタ 46"/>
                  <p:cNvCxnSpPr>
                    <a:stCxn id="45" idx="6"/>
                    <a:endCxn id="45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線コネクタ 47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>
                    <a:stCxn id="45" idx="5"/>
                    <a:endCxn id="45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下矢印 43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7" name="テキスト ボックス 36"/>
            <p:cNvSpPr txBox="1"/>
            <p:nvPr/>
          </p:nvSpPr>
          <p:spPr>
            <a:xfrm>
              <a:off x="80232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934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1"/>
    </mc:Choice>
    <mc:Fallback xmlns="">
      <p:transition spd="slow" advTm="91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5603" name="Picture 3" descr="http://www.riss.kishou.go.jp/jikkyo_kanshi/jikkyo_kanshi-0.40.php?group=0&amp;element=301&amp;sub=&amp;brightness=0&amp;contrast=0&amp;imageW=460&amp;imageH=460&amp;date=2014100514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7.0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1012.2hPa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9" name="テキスト ボックス 38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0" name="グループ化 39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6" name="円/楕円 45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1" name="直線コネクタ 50"/>
                  <p:cNvCxnSpPr>
                    <a:endCxn id="46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線コネクタ 51"/>
                  <p:cNvCxnSpPr>
                    <a:stCxn id="46" idx="6"/>
                    <a:endCxn id="46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6" idx="5"/>
                    <a:endCxn id="46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下矢印 44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8" name="テキスト ボックス 37"/>
            <p:cNvSpPr txBox="1"/>
            <p:nvPr/>
          </p:nvSpPr>
          <p:spPr>
            <a:xfrm>
              <a:off x="80232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970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"/>
    </mc:Choice>
    <mc:Fallback xmlns="">
      <p:transition spd="slow" advTm="1013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6627" name="Picture 3" descr="http://www.riss.kishou.go.jp/jikkyo_kanshi/jikkyo_kanshi-0.40.php?group=0&amp;element=301&amp;sub=&amp;brightness=0&amp;contrast=0&amp;imageW=460&amp;imageH=460&amp;date=2014100515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２０１４年１０月５日１５時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1011.9hPa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5" name="グループ化 34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9" name="テキスト ボックス 38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40" name="グループ化 39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4" name="グループ化 43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6" name="円/楕円 45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1" name="直線コネクタ 50"/>
                <p:cNvCxnSpPr>
                  <a:endCxn id="46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>
                  <a:stCxn id="46" idx="6"/>
                  <a:endCxn id="46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コネクタ 53"/>
                <p:cNvCxnSpPr>
                  <a:stCxn id="46" idx="5"/>
                  <a:endCxn id="46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下矢印 44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7" name="テキスト ボックス 36"/>
          <p:cNvSpPr txBox="1"/>
          <p:nvPr/>
        </p:nvSpPr>
        <p:spPr>
          <a:xfrm>
            <a:off x="8029533" y="5843062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445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"/>
    </mc:Choice>
    <mc:Fallback xmlns="">
      <p:transition spd="slow" advTm="888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7651" name="Picture 3" descr="http://www.riss.kishou.go.jp/jikkyo_kanshi/jikkyo_kanshi-0.40.php?group=0&amp;element=301&amp;sub=&amp;brightness=0&amp;contrast=0&amp;imageW=460&amp;imageH=460&amp;date=2014100516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２０１４年１０月５日１６時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79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1011.0hPa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9" name="グループ化 38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4" name="円/楕円 43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5" name="直線コネクタ 44"/>
                <p:cNvCxnSpPr>
                  <a:endCxn id="44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>
                  <a:stCxn id="44" idx="6"/>
                  <a:endCxn id="44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>
                  <a:stCxn id="44" idx="5"/>
                  <a:endCxn id="44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下矢印 39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" name="テキスト ボックス 36"/>
            <p:cNvSpPr txBox="1"/>
            <p:nvPr/>
          </p:nvSpPr>
          <p:spPr>
            <a:xfrm>
              <a:off x="8023241" y="5835408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21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7"/>
    </mc:Choice>
    <mc:Fallback xmlns="">
      <p:transition spd="slow" advTm="997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8675" name="Picture 3" descr="http://www.riss.kishou.go.jp/jikkyo_kanshi/jikkyo_kanshi-0.40.php?group=0&amp;element=301&amp;sub=&amp;brightness=0&amp;contrast=0&amp;imageW=460&amp;imageH=460&amp;date=2014100517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２０１４年１０月５日１７時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1010.4hPa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9" name="テキスト ボックス 38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0" name="グループ化 39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6" name="円/楕円 45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1" name="直線コネクタ 50"/>
                  <p:cNvCxnSpPr>
                    <a:endCxn id="46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線コネクタ 51"/>
                  <p:cNvCxnSpPr>
                    <a:stCxn id="46" idx="6"/>
                    <a:endCxn id="46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6" idx="5"/>
                    <a:endCxn id="46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下矢印 44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8" name="テキスト ボックス 37"/>
            <p:cNvSpPr txBox="1"/>
            <p:nvPr/>
          </p:nvSpPr>
          <p:spPr>
            <a:xfrm>
              <a:off x="80232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388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7"/>
    </mc:Choice>
    <mc:Fallback xmlns="">
      <p:transition spd="slow" advTm="947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9699" name="Picture 3" descr="http://www.riss.kishou.go.jp/jikkyo_kanshi/jikkyo_kanshi-0.40.php?group=0&amp;element=301&amp;sub=&amp;brightness=0&amp;contrast=0&amp;imageW=460&amp;imageH=460&amp;date=2014100518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２０１４年１０月５日１８時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8.0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1010.3hPa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9" name="グループ化 38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1" name="テキスト ボックス 40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2" name="グループ化 41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3" name="グループ化 42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5" name="円/楕円 44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3" name="直線コネクタ 52"/>
                  <p:cNvCxnSpPr>
                    <a:endCxn id="45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5" idx="6"/>
                    <a:endCxn id="45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線コネクタ 54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線コネクタ 55"/>
                  <p:cNvCxnSpPr>
                    <a:stCxn id="45" idx="5"/>
                    <a:endCxn id="45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下矢印 43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8" name="テキスト ボックス 37"/>
            <p:cNvSpPr txBox="1"/>
            <p:nvPr/>
          </p:nvSpPr>
          <p:spPr>
            <a:xfrm>
              <a:off x="8022243" y="5846567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６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623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7"/>
    </mc:Choice>
    <mc:Fallback xmlns="">
      <p:transition spd="slow" advTm="947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0723" name="Picture 3" descr="http://www.riss.kishou.go.jp/jikkyo_kanshi/jikkyo_kanshi-0.40.php?group=0&amp;element=301&amp;sub=&amp;brightness=0&amp;contrast=0&amp;imageW=460&amp;imageH=460&amp;date=2014100519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２０１４年１０月５日１９時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6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1009.8hPa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50400" y="5575172"/>
            <a:ext cx="1177758" cy="1176120"/>
            <a:chOff x="7760574" y="5575172"/>
            <a:chExt cx="1177758" cy="1176120"/>
          </a:xfrm>
        </p:grpSpPr>
        <p:grpSp>
          <p:nvGrpSpPr>
            <p:cNvPr id="42" name="グループ化 41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4" name="テキスト ボックス 43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5" name="グループ化 44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6" name="グループ化 45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8" name="円/楕円 47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3" name="直線コネクタ 52"/>
                  <p:cNvCxnSpPr>
                    <a:endCxn id="48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8" idx="6"/>
                    <a:endCxn id="48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線コネクタ 54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線コネクタ 55"/>
                  <p:cNvCxnSpPr>
                    <a:stCxn id="48" idx="5"/>
                    <a:endCxn id="48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下矢印 46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8" name="テキスト ボックス 37"/>
            <p:cNvSpPr txBox="1"/>
            <p:nvPr/>
          </p:nvSpPr>
          <p:spPr>
            <a:xfrm>
              <a:off x="8020445" y="5840892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３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01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"/>
    </mc:Choice>
    <mc:Fallback xmlns="">
      <p:transition spd="slow" advTm="95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1747" name="Picture 3" descr="http://www.riss.kishou.go.jp/jikkyo_kanshi/jikkyo_kanshi-0.40.php?group=0&amp;element=301&amp;sub=&amp;brightness=0&amp;contrast=0&amp;imageW=460&amp;imageH=460&amp;date=201410052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２０１４年１０月５日２０時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3" name="円/楕円 32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11.5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93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1009.5hPa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8" name="グループ化 37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9" name="グループ化 38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1" name="テキスト ボックス 40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2" name="グループ化 41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3" name="グループ化 42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5" name="円/楕円 44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6" name="直線コネクタ 45"/>
                  <p:cNvCxnSpPr>
                    <a:endCxn id="45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線コネクタ 50"/>
                  <p:cNvCxnSpPr>
                    <a:stCxn id="45" idx="6"/>
                    <a:endCxn id="45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線コネクタ 51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>
                    <a:stCxn id="45" idx="5"/>
                    <a:endCxn id="45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下矢印 43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40" name="テキスト ボックス 39"/>
            <p:cNvSpPr txBox="1"/>
            <p:nvPr/>
          </p:nvSpPr>
          <p:spPr>
            <a:xfrm>
              <a:off x="80232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28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7"/>
    </mc:Choice>
    <mc:Fallback xmlns="">
      <p:transition spd="slow" advTm="997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2771" name="Picture 3" descr="http://www.riss.kishou.go.jp/jikkyo_kanshi/jikkyo_kanshi-0.40.php?group=0&amp;element=301&amp;sub=&amp;brightness=0&amp;contrast=0&amp;imageW=460&amp;imageH=460&amp;date=201410052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２０１４年１０月５日２１時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282573" y="807095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1008.6hPa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40" name="グループ化 39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2" name="テキスト ボックス 41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6" name="円/楕円 45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1" name="直線コネクタ 50"/>
                  <p:cNvCxnSpPr>
                    <a:endCxn id="46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線コネクタ 51"/>
                  <p:cNvCxnSpPr>
                    <a:stCxn id="46" idx="6"/>
                    <a:endCxn id="46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6" idx="5"/>
                    <a:endCxn id="46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下矢印 44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41" name="テキスト ボックス 40"/>
            <p:cNvSpPr txBox="1"/>
            <p:nvPr/>
          </p:nvSpPr>
          <p:spPr>
            <a:xfrm>
              <a:off x="80232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69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"/>
    </mc:Choice>
    <mc:Fallback xmlns="">
      <p:transition spd="slow" advTm="99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3795" name="Picture 3" descr="http://www.riss.kishou.go.jp/jikkyo_kanshi/jikkyo_kanshi-0.40.php?group=0&amp;element=301&amp;sub=&amp;brightness=0&amp;contrast=0&amp;imageW=460&amp;imageH=460&amp;date=201410052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２０１４年１０月５日２２時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5827171"/>
            <a:ext cx="1016514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9984" y="6007056"/>
            <a:ext cx="792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30050" y="6019480"/>
            <a:ext cx="111761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en-US" altLang="ja-JP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24.0mm</a:t>
            </a:r>
            <a:endParaRPr lang="ja-JP" altLang="en-US" sz="1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7" name="テキスト ボックス 4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1008.0hPa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40" name="グループ化 39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2" name="テキスト ボックス 41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52" name="円/楕円 51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3" name="直線コネクタ 52"/>
                  <p:cNvCxnSpPr>
                    <a:endCxn id="52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52" idx="6"/>
                    <a:endCxn id="52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線コネクタ 54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線コネクタ 55"/>
                  <p:cNvCxnSpPr>
                    <a:stCxn id="52" idx="5"/>
                    <a:endCxn id="52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下矢印 44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41" name="テキスト ボックス 40"/>
            <p:cNvSpPr txBox="1"/>
            <p:nvPr/>
          </p:nvSpPr>
          <p:spPr>
            <a:xfrm>
              <a:off x="8023241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96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"/>
    </mc:Choice>
    <mc:Fallback xmlns="">
      <p:transition spd="slow" advTm="1013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4819" name="Picture 3" descr="http://www.riss.kishou.go.jp/jikkyo_kanshi/jikkyo_kanshi-0.40.php?group=0&amp;element=301&amp;sub=&amp;brightness=0&amp;contrast=0&amp;imageW=460&amp;imageH=460&amp;date=201410052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２０１４年１０月５日２３時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35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12.5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1007.5hPa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41" name="グループ化 40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3" name="テキスト ボックス 42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4" name="グループ化 43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5" name="グループ化 44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54" name="円/楕円 53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5" name="直線コネクタ 54"/>
                  <p:cNvCxnSpPr>
                    <a:endCxn id="54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線コネクタ 55"/>
                  <p:cNvCxnSpPr>
                    <a:stCxn id="54" idx="6"/>
                    <a:endCxn id="54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直線コネクタ 56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直線コネクタ 57"/>
                  <p:cNvCxnSpPr>
                    <a:stCxn id="54" idx="5"/>
                    <a:endCxn id="54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下矢印 45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9" name="テキスト ボックス 38"/>
            <p:cNvSpPr txBox="1"/>
            <p:nvPr/>
          </p:nvSpPr>
          <p:spPr>
            <a:xfrm>
              <a:off x="8028621" y="5840032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05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"/>
    </mc:Choice>
    <mc:Fallback xmlns="">
      <p:transition spd="slow" advTm="1004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5843" name="Picture 3" descr="http://www.riss.kishou.go.jp/jikkyo_kanshi/jikkyo_kanshi-0.40.php?group=0&amp;element=301&amp;sub=&amp;brightness=0&amp;contrast=0&amp;imageW=460&amp;imageH=460&amp;date=201410060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２０１４年１０月５日２４時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89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1005.7hPa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41" name="テキスト ボックス 40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42" name="グループ化 41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5" name="円/楕円 44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1" name="直線コネクタ 50"/>
                <p:cNvCxnSpPr>
                  <a:endCxn id="45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>
                  <a:stCxn id="45" idx="6"/>
                  <a:endCxn id="45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コネクタ 53"/>
                <p:cNvCxnSpPr>
                  <a:stCxn id="45" idx="5"/>
                  <a:endCxn id="45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下矢印 43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5" name="テキスト ボックス 54"/>
          <p:cNvSpPr txBox="1"/>
          <p:nvPr/>
        </p:nvSpPr>
        <p:spPr>
          <a:xfrm>
            <a:off x="8028621" y="5840032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４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09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8"/>
    </mc:Choice>
    <mc:Fallback xmlns="">
      <p:transition spd="slow" advTm="1008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6867" name="Picture 3" descr="http://www.riss.kishou.go.jp/jikkyo_kanshi/jikkyo_kanshi-0.40.php?group=0&amp;element=301&amp;sub=&amp;brightness=0&amp;contrast=0&amp;imageW=460&amp;imageH=460&amp;date=201410060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79512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図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8" name="テキスト ボックス 4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テキスト ボックス 44"/>
          <p:cNvSpPr txBox="1"/>
          <p:nvPr/>
        </p:nvSpPr>
        <p:spPr>
          <a:xfrm>
            <a:off x="3071060" y="6063679"/>
            <a:ext cx="186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1003.7hPa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5" name="グループ化 34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39" name="円/楕円 38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0" name="直線コネクタ 39"/>
                <p:cNvCxnSpPr>
                  <a:endCxn id="39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線コネクタ 40"/>
                <p:cNvCxnSpPr>
                  <a:stCxn id="39" idx="6"/>
                  <a:endCxn id="39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線コネクタ 41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コネクタ 42"/>
                <p:cNvCxnSpPr>
                  <a:stCxn id="39" idx="5"/>
                  <a:endCxn id="39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下矢印 37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" name="テキスト ボックス 36"/>
            <p:cNvSpPr txBox="1"/>
            <p:nvPr/>
          </p:nvSpPr>
          <p:spPr>
            <a:xfrm>
              <a:off x="8020383" y="5837925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４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59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0"/>
    </mc:Choice>
    <mc:Fallback xmlns="">
      <p:transition spd="slow" advTm="97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7891" name="Picture 3" descr="http://www.riss.kishou.go.jp/jikkyo_kanshi/jikkyo_kanshi-0.40.php?group=0&amp;element=301&amp;sub=&amp;brightness=0&amp;contrast=0&amp;imageW=460&amp;imageH=460&amp;date=201410060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79512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7" name="円/楕円 26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59" y="6063679"/>
            <a:ext cx="1779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1001.4hPa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8" name="グループ化 37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9" name="グループ化 38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1" name="円/楕円 40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2" name="直線コネクタ 41"/>
                <p:cNvCxnSpPr>
                  <a:endCxn id="41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コネクタ 42"/>
                <p:cNvCxnSpPr>
                  <a:stCxn id="41" idx="6"/>
                  <a:endCxn id="41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1" idx="5"/>
                  <a:endCxn id="41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下矢印 39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" name="テキスト ボックス 36"/>
            <p:cNvSpPr txBox="1"/>
            <p:nvPr/>
          </p:nvSpPr>
          <p:spPr>
            <a:xfrm>
              <a:off x="8020445" y="584821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５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06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"/>
    </mc:Choice>
    <mc:Fallback xmlns="">
      <p:transition spd="slow" advTm="904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8915" name="Picture 3" descr="http://www.riss.kishou.go.jp/jikkyo_kanshi/jikkyo_kanshi-0.40.php?group=0&amp;element=301&amp;sub=&amp;brightness=0&amp;contrast=0&amp;imageW=460&amp;imageH=460&amp;date=201410060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79512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4" name="図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2.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5" name="図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6" name="テキスト ボックス 45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テキスト ボックス 42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998.9hPa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6" name="グループ化 35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38" name="円/楕円 37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39" name="直線コネクタ 38"/>
                <p:cNvCxnSpPr>
                  <a:endCxn id="38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線コネクタ 39"/>
                <p:cNvCxnSpPr>
                  <a:stCxn id="38" idx="6"/>
                  <a:endCxn id="38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線コネクタ 40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コネクタ 48"/>
                <p:cNvCxnSpPr>
                  <a:stCxn id="38" idx="5"/>
                  <a:endCxn id="38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下矢印 36"/>
              <p:cNvSpPr/>
              <p:nvPr/>
            </p:nvSpPr>
            <p:spPr>
              <a:xfrm rot="2627221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" name="テキスト ボックス 34"/>
            <p:cNvSpPr txBox="1"/>
            <p:nvPr/>
          </p:nvSpPr>
          <p:spPr>
            <a:xfrm>
              <a:off x="8026107" y="5837015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９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307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"/>
    </mc:Choice>
    <mc:Fallback xmlns="">
      <p:transition spd="slow" advTm="966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9939" name="Picture 3" descr="http://www.riss.kishou.go.jp/jikkyo_kanshi/jikkyo_kanshi-0.40.php?group=0&amp;element=301&amp;sub=&amp;brightness=0&amp;contrast=0&amp;imageW=460&amp;imageH=460&amp;date=2014100604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2.</a:t>
            </a:r>
            <a:r>
              <a:rPr lang="en-US" altLang="ja-JP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995.9hPa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6" name="グループ化 35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2" name="テキスト ボックス 41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6" name="円/楕円 45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7" name="直線コネクタ 46"/>
                  <p:cNvCxnSpPr>
                    <a:endCxn id="46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線コネクタ 47"/>
                  <p:cNvCxnSpPr>
                    <a:stCxn id="46" idx="6"/>
                    <a:endCxn id="46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6" idx="5"/>
                    <a:endCxn id="46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下矢印 44"/>
                <p:cNvSpPr/>
                <p:nvPr/>
              </p:nvSpPr>
              <p:spPr>
                <a:xfrm rot="4159115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8" name="テキスト ボックス 37"/>
            <p:cNvSpPr txBox="1"/>
            <p:nvPr/>
          </p:nvSpPr>
          <p:spPr>
            <a:xfrm>
              <a:off x="8028384" y="5848869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６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25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1"/>
    </mc:Choice>
    <mc:Fallback xmlns="">
      <p:transition spd="slow" advTm="111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0963" name="Picture 3" descr="http://www.riss.kishou.go.jp/jikkyo_kanshi/jikkyo_kanshi-0.40.php?group=0&amp;element=301&amp;sub=&amp;brightness=0&amp;contrast=0&amp;imageW=460&amp;imageH=460&amp;date=2014100605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２０１４年１０月６日０５時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39" y="5817839"/>
            <a:ext cx="1024941" cy="1008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13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991.2hPa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8" name="グループ化 37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39" name="グループ化 38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4" name="円/楕円 43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5" name="直線コネクタ 44"/>
                <p:cNvCxnSpPr>
                  <a:endCxn id="44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>
                  <a:stCxn id="44" idx="6"/>
                  <a:endCxn id="44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>
                  <a:stCxn id="44" idx="5"/>
                  <a:endCxn id="44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下矢印 39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7" name="テキスト ボックス 36"/>
          <p:cNvSpPr txBox="1"/>
          <p:nvPr/>
        </p:nvSpPr>
        <p:spPr>
          <a:xfrm>
            <a:off x="8028688" y="5826161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８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4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"/>
    </mc:Choice>
    <mc:Fallback xmlns="">
      <p:transition spd="slow" advTm="1016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1987" name="Picture 3" descr="http://www.riss.kishou.go.jp/jikkyo_kanshi/jikkyo_kanshi-0.40.php?group=0&amp;element=301&amp;sub=&amp;brightness=0&amp;contrast=0&amp;imageW=460&amp;imageH=460&amp;date=2014100606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２０１４年１０月６日０６時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27171"/>
            <a:ext cx="1016514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9984" y="6007056"/>
            <a:ext cx="792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430049" y="6019480"/>
            <a:ext cx="11176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en-US" altLang="ja-JP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26.0mm</a:t>
            </a:r>
            <a:endParaRPr lang="ja-JP" altLang="en-US" sz="1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986.7hPa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2212" y="5575172"/>
            <a:ext cx="1176120" cy="1176120"/>
            <a:chOff x="7762212" y="5575172"/>
            <a:chExt cx="1176120" cy="1176120"/>
          </a:xfrm>
        </p:grpSpPr>
        <p:grpSp>
          <p:nvGrpSpPr>
            <p:cNvPr id="37" name="グループ化 36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2" name="グループ化 41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6" name="円/楕円 45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7" name="直線コネクタ 46"/>
                <p:cNvCxnSpPr>
                  <a:endCxn id="46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コネクタ 47"/>
                <p:cNvCxnSpPr>
                  <a:stCxn id="46" idx="6"/>
                  <a:endCxn id="46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コネクタ 48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コネクタ 53"/>
                <p:cNvCxnSpPr>
                  <a:stCxn id="46" idx="5"/>
                  <a:endCxn id="46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下矢印 42"/>
              <p:cNvSpPr/>
              <p:nvPr/>
            </p:nvSpPr>
            <p:spPr>
              <a:xfrm rot="54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テキスト ボックス 32"/>
            <p:cNvSpPr txBox="1"/>
            <p:nvPr/>
          </p:nvSpPr>
          <p:spPr>
            <a:xfrm>
              <a:off x="7957816" y="5837629"/>
              <a:ext cx="779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11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883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0"/>
    </mc:Choice>
    <mc:Fallback xmlns="">
      <p:transition spd="slow" advTm="99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3011" name="Picture 3" descr="http://www.riss.kishou.go.jp/jikkyo_kanshi/jikkyo_kanshi-0.40.php?group=0&amp;element=301&amp;sub=&amp;brightness=0&amp;contrast=0&amp;imageW=460&amp;imageH=460&amp;date=2014100607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２０１４年１０月６日０７時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27171"/>
            <a:ext cx="1016514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9984" y="6007056"/>
            <a:ext cx="792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430049" y="6019480"/>
            <a:ext cx="11176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en-US" altLang="ja-JP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53.0mm</a:t>
            </a:r>
            <a:endParaRPr lang="ja-JP" altLang="en-US" sz="1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978.7hPa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9" name="グループ化 38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1" name="グループ化 40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3" name="円/楕円 42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/>
                <p:cNvCxnSpPr>
                  <a:endCxn id="43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/>
                <p:cNvCxnSpPr>
                  <a:stCxn id="43" idx="6"/>
                  <a:endCxn id="43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コネクタ 53"/>
                <p:cNvCxnSpPr>
                  <a:stCxn id="43" idx="5"/>
                  <a:endCxn id="43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下矢印 41"/>
              <p:cNvSpPr/>
              <p:nvPr/>
            </p:nvSpPr>
            <p:spPr>
              <a:xfrm rot="5400000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テキスト ボックス 32"/>
            <p:cNvSpPr txBox="1"/>
            <p:nvPr/>
          </p:nvSpPr>
          <p:spPr>
            <a:xfrm>
              <a:off x="7929872" y="5827171"/>
              <a:ext cx="8261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14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85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"/>
    </mc:Choice>
    <mc:Fallback xmlns="">
      <p:transition spd="slow" advTm="908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4035" name="Picture 3" descr="http://www.riss.kishou.go.jp/jikkyo_kanshi/jikkyo_kanshi-0.40.php?group=0&amp;element=301&amp;sub=&amp;brightness=0&amp;contrast=0&amp;imageW=460&amp;imageH=460&amp;date=2014100608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２０１４年１０月６日０８時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657260"/>
              </p:ext>
            </p:extLst>
          </p:nvPr>
        </p:nvGraphicFramePr>
        <p:xfrm>
          <a:off x="683568" y="4606618"/>
          <a:ext cx="4815029" cy="1270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3" name="Document" r:id="rId7" imgW="4695642" imgH="1370641" progId="Word.Document.12">
                  <p:embed/>
                </p:oleObj>
              </mc:Choice>
              <mc:Fallback>
                <p:oleObj name="Document" r:id="rId7" imgW="4695642" imgH="1370641" progId="Word.Document.12">
                  <p:embed/>
                  <p:pic>
                    <p:nvPicPr>
                      <p:cNvPr id="0" name="オブジェクト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606618"/>
                        <a:ext cx="4815029" cy="12706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グループ化 13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2" name="円/楕円 31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560" y="5827171"/>
            <a:ext cx="1016514" cy="1008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9984" y="6007056"/>
            <a:ext cx="792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430049" y="6019480"/>
            <a:ext cx="11176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en-US" altLang="ja-JP" sz="1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45.0mm</a:t>
            </a:r>
            <a:endParaRPr lang="ja-JP" altLang="en-US" sz="1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426" y="5877376"/>
            <a:ext cx="80339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968.1hPa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7" name="グループ化 36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8" name="テキスト ボックス 37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9" name="グループ化 38"/>
            <p:cNvGrpSpPr/>
            <p:nvPr/>
          </p:nvGrpSpPr>
          <p:grpSpPr>
            <a:xfrm>
              <a:off x="7762212" y="5575172"/>
              <a:ext cx="1176120" cy="1176120"/>
              <a:chOff x="7762212" y="5575172"/>
              <a:chExt cx="1176120" cy="1176120"/>
            </a:xfrm>
          </p:grpSpPr>
          <p:grpSp>
            <p:nvGrpSpPr>
              <p:cNvPr id="43" name="グループ化 42"/>
              <p:cNvGrpSpPr/>
              <p:nvPr/>
            </p:nvGrpSpPr>
            <p:grpSpPr>
              <a:xfrm>
                <a:off x="7762212" y="5575172"/>
                <a:ext cx="1176120" cy="1176120"/>
                <a:chOff x="7661732" y="5514884"/>
                <a:chExt cx="1176120" cy="1176120"/>
              </a:xfrm>
              <a:solidFill>
                <a:schemeClr val="bg1"/>
              </a:solidFill>
            </p:grpSpPr>
            <p:sp>
              <p:nvSpPr>
                <p:cNvPr id="46" name="円/楕円 45"/>
                <p:cNvSpPr/>
                <p:nvPr/>
              </p:nvSpPr>
              <p:spPr>
                <a:xfrm>
                  <a:off x="7661732" y="5514884"/>
                  <a:ext cx="1176120" cy="117612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7" name="直線コネクタ 46"/>
                <p:cNvCxnSpPr>
                  <a:endCxn id="46" idx="4"/>
                </p:cNvCxnSpPr>
                <p:nvPr/>
              </p:nvCxnSpPr>
              <p:spPr>
                <a:xfrm>
                  <a:off x="8240589" y="5528305"/>
                  <a:ext cx="9203" cy="1162699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コネクタ 47"/>
                <p:cNvCxnSpPr>
                  <a:stCxn id="46" idx="6"/>
                  <a:endCxn id="46" idx="2"/>
                </p:cNvCxnSpPr>
                <p:nvPr/>
              </p:nvCxnSpPr>
              <p:spPr>
                <a:xfrm flipH="1">
                  <a:off x="7661732" y="6102944"/>
                  <a:ext cx="1176120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/>
                <p:nvPr/>
              </p:nvCxnSpPr>
              <p:spPr>
                <a:xfrm flipH="1">
                  <a:off x="7833971" y="5677075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コネクタ 53"/>
                <p:cNvCxnSpPr>
                  <a:stCxn id="46" idx="5"/>
                  <a:endCxn id="46" idx="1"/>
                </p:cNvCxnSpPr>
                <p:nvPr/>
              </p:nvCxnSpPr>
              <p:spPr>
                <a:xfrm flipH="1" flipV="1">
                  <a:off x="7833971" y="5687123"/>
                  <a:ext cx="831642" cy="831642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下矢印 43"/>
              <p:cNvSpPr/>
              <p:nvPr/>
            </p:nvSpPr>
            <p:spPr>
              <a:xfrm rot="4159115">
                <a:off x="8173567" y="5619178"/>
                <a:ext cx="349197" cy="1088108"/>
              </a:xfrm>
              <a:prstGeom prst="downArrow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6" name="テキスト ボックス 35"/>
          <p:cNvSpPr txBox="1"/>
          <p:nvPr/>
        </p:nvSpPr>
        <p:spPr>
          <a:xfrm>
            <a:off x="8028700" y="5837219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７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910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1"/>
    </mc:Choice>
    <mc:Fallback xmlns="">
      <p:transition spd="slow" advTm="1871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5059" name="Picture 3" descr="http://www.riss.kishou.go.jp/jikkyo_kanshi/jikkyo_kanshi-0.40.php?group=0&amp;element=301&amp;sub=&amp;brightness=0&amp;contrast=0&amp;imageW=460&amp;imageH=460&amp;date=2014100609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4"/>
          <a:stretch/>
        </p:blipFill>
        <p:spPr bwMode="auto">
          <a:xfrm>
            <a:off x="180000" y="1584000"/>
            <a:ext cx="4381500" cy="4189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２０１４年１０月６日０９時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35496" y="602128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0.5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982.7hPa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40" name="グループ化 39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1" name="テキスト ボックス 40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2" name="グループ化 41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3" name="グループ化 42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5" name="円/楕円 44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6" name="直線コネクタ 45"/>
                  <p:cNvCxnSpPr>
                    <a:endCxn id="45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>
                    <a:stCxn id="45" idx="6"/>
                    <a:endCxn id="45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線コネクタ 54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線コネクタ 55"/>
                  <p:cNvCxnSpPr>
                    <a:stCxn id="45" idx="5"/>
                    <a:endCxn id="45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下矢印 43"/>
                <p:cNvSpPr/>
                <p:nvPr/>
              </p:nvSpPr>
              <p:spPr>
                <a:xfrm rot="17466373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6" name="テキスト ボックス 35"/>
            <p:cNvSpPr txBox="1"/>
            <p:nvPr/>
          </p:nvSpPr>
          <p:spPr>
            <a:xfrm>
              <a:off x="7899551" y="5829052"/>
              <a:ext cx="896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10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80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"/>
    </mc:Choice>
    <mc:Fallback xmlns="">
      <p:transition spd="slow" advTm="942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図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817829"/>
            <a:ext cx="1028570" cy="1008000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6083" name="Picture 3" descr="http://www.riss.kishou.go.jp/jikkyo_kanshi/jikkyo_kanshi-0.40.php?group=0&amp;element=301&amp;sub=&amp;brightness=0&amp;contrast=0&amp;imageW=460&amp;imageH=460&amp;date=201410061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２０１４年１０月６日１０時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7" name="テキスト ボックス 26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7" name="テキスト ボックス 4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990.4hPa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54" name="グループ化 5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55" name="テキスト ボックス 54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56" name="グループ化 55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58" name="テキスト ボックス 57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59" name="グループ化 58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60" name="グループ化 59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62" name="円/楕円 61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63" name="直線コネクタ 62"/>
                  <p:cNvCxnSpPr>
                    <a:endCxn id="62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線コネクタ 63"/>
                  <p:cNvCxnSpPr>
                    <a:stCxn id="62" idx="6"/>
                    <a:endCxn id="62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線コネクタ 64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線コネクタ 65"/>
                  <p:cNvCxnSpPr>
                    <a:stCxn id="62" idx="5"/>
                    <a:endCxn id="62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1" name="下矢印 60"/>
                <p:cNvSpPr/>
                <p:nvPr/>
              </p:nvSpPr>
              <p:spPr>
                <a:xfrm rot="16200000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32" name="テキスト ボックス 31"/>
          <p:cNvSpPr txBox="1"/>
          <p:nvPr/>
        </p:nvSpPr>
        <p:spPr>
          <a:xfrm>
            <a:off x="8026107" y="5818070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７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231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5"/>
    </mc:Choice>
    <mc:Fallback xmlns="">
      <p:transition spd="slow" advTm="935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7107" name="Picture 3" descr="http://www.riss.kishou.go.jp/jikkyo_kanshi/jikkyo_kanshi-0.40.php?group=0&amp;element=301&amp;sub=&amp;brightness=0&amp;contrast=0&amp;imageW=460&amp;imageH=460&amp;date=201410061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9" name="テキスト ボックス 28"/>
          <p:cNvSpPr txBox="1"/>
          <p:nvPr/>
        </p:nvSpPr>
        <p:spPr>
          <a:xfrm>
            <a:off x="7760574" y="6289575"/>
            <a:ext cx="915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kumimoji="1" lang="ja-JP" altLang="en-US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43" name="テキスト ボックス 42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993.4hPa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56" name="グループ化 55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57" name="テキスト ボックス 56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58" name="グループ化 57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60" name="テキスト ボックス 59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61" name="グループ化 60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62" name="グループ化 61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64" name="円/楕円 63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65" name="直線コネクタ 64"/>
                  <p:cNvCxnSpPr>
                    <a:endCxn id="64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線コネクタ 65"/>
                  <p:cNvCxnSpPr>
                    <a:stCxn id="64" idx="6"/>
                    <a:endCxn id="64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線コネクタ 66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線コネクタ 67"/>
                  <p:cNvCxnSpPr>
                    <a:stCxn id="64" idx="5"/>
                    <a:endCxn id="64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3" name="下矢印 62"/>
                <p:cNvSpPr/>
                <p:nvPr/>
              </p:nvSpPr>
              <p:spPr>
                <a:xfrm rot="14924150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32" name="テキスト ボックス 31"/>
          <p:cNvSpPr txBox="1"/>
          <p:nvPr/>
        </p:nvSpPr>
        <p:spPr>
          <a:xfrm>
            <a:off x="8020383" y="5834132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９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140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4"/>
    </mc:Choice>
    <mc:Fallback xmlns="">
      <p:transition spd="slow" advTm="974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8131" name="Picture 3" descr="http://www.riss.kishou.go.jp/jikkyo_kanshi/jikkyo_kanshi-0.40.php?group=0&amp;element=301&amp;sub=&amp;brightness=0&amp;contrast=0&amp;imageW=460&amp;imageH=460&amp;date=2014100612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２０１４年１０月６日１２時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995.6hPa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3" name="グループ化 32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4" name="テキスト ボックス 33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35" name="グループ化 34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39" name="テキスト ボックス 38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0" name="グループ化 39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43" name="グループ化 42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45" name="円/楕円 44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0" name="直線コネクタ 49"/>
                    <p:cNvCxnSpPr>
                      <a:endCxn id="45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直線コネクタ 50"/>
                    <p:cNvCxnSpPr>
                      <a:stCxn id="45" idx="6"/>
                      <a:endCxn id="45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直線コネクタ 51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直線コネクタ 52"/>
                    <p:cNvCxnSpPr>
                      <a:stCxn id="45" idx="5"/>
                      <a:endCxn id="45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4" name="下矢印 43"/>
                  <p:cNvSpPr/>
                  <p:nvPr/>
                </p:nvSpPr>
                <p:spPr>
                  <a:xfrm rot="16200000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1" name="テキスト ボックス 30"/>
            <p:cNvSpPr txBox="1"/>
            <p:nvPr/>
          </p:nvSpPr>
          <p:spPr>
            <a:xfrm>
              <a:off x="8020445" y="5836138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９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26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4"/>
    </mc:Choice>
    <mc:Fallback xmlns="">
      <p:transition spd="slow" advTm="1034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9155" name="Picture 3" descr="http://www.riss.kishou.go.jp/jikkyo_kanshi/jikkyo_kanshi-0.40.php?group=0&amp;element=301&amp;sub=&amp;brightness=0&amp;contrast=0&amp;imageW=460&amp;imageH=460&amp;date=2014100613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２０１４年１０月６日１３時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1" name="円/楕円 30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42" name="図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996.3hPa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1" name="グループ化 40"/>
              <p:cNvGrpSpPr/>
              <p:nvPr/>
            </p:nvGrpSpPr>
            <p:grpSpPr>
              <a:xfrm>
                <a:off x="7762212" y="5575172"/>
                <a:ext cx="1176120" cy="1176120"/>
                <a:chOff x="7762212" y="5575172"/>
                <a:chExt cx="1176120" cy="1176120"/>
              </a:xfrm>
            </p:grpSpPr>
            <p:grpSp>
              <p:nvGrpSpPr>
                <p:cNvPr id="45" name="グループ化 44"/>
                <p:cNvGrpSpPr/>
                <p:nvPr/>
              </p:nvGrpSpPr>
              <p:grpSpPr>
                <a:xfrm>
                  <a:off x="7762212" y="5575172"/>
                  <a:ext cx="1176120" cy="1176120"/>
                  <a:chOff x="7661732" y="5514884"/>
                  <a:chExt cx="1176120" cy="1176120"/>
                </a:xfrm>
                <a:solidFill>
                  <a:schemeClr val="bg1"/>
                </a:solidFill>
              </p:grpSpPr>
              <p:sp>
                <p:nvSpPr>
                  <p:cNvPr id="47" name="円/楕円 46"/>
                  <p:cNvSpPr/>
                  <p:nvPr/>
                </p:nvSpPr>
                <p:spPr>
                  <a:xfrm>
                    <a:off x="7661732" y="5514884"/>
                    <a:ext cx="1176120" cy="1176120"/>
                  </a:xfrm>
                  <a:prstGeom prst="ellips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2" name="直線コネクタ 51"/>
                  <p:cNvCxnSpPr>
                    <a:endCxn id="47" idx="4"/>
                  </p:cNvCxnSpPr>
                  <p:nvPr/>
                </p:nvCxnSpPr>
                <p:spPr>
                  <a:xfrm>
                    <a:off x="8240589" y="5528305"/>
                    <a:ext cx="9203" cy="1162699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/>
                  <p:cNvCxnSpPr>
                    <a:stCxn id="47" idx="6"/>
                    <a:endCxn id="47" idx="2"/>
                  </p:cNvCxnSpPr>
                  <p:nvPr/>
                </p:nvCxnSpPr>
                <p:spPr>
                  <a:xfrm flipH="1">
                    <a:off x="7661732" y="6102944"/>
                    <a:ext cx="1176120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/>
                  <p:nvPr/>
                </p:nvCxnSpPr>
                <p:spPr>
                  <a:xfrm flipH="1">
                    <a:off x="7833971" y="5677075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線コネクタ 54"/>
                  <p:cNvCxnSpPr>
                    <a:stCxn id="47" idx="5"/>
                    <a:endCxn id="47" idx="1"/>
                  </p:cNvCxnSpPr>
                  <p:nvPr/>
                </p:nvCxnSpPr>
                <p:spPr>
                  <a:xfrm flipH="1" flipV="1">
                    <a:off x="7833971" y="5687123"/>
                    <a:ext cx="831642" cy="831642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下矢印 45"/>
                <p:cNvSpPr/>
                <p:nvPr/>
              </p:nvSpPr>
              <p:spPr>
                <a:xfrm rot="17466373">
                  <a:off x="8173567" y="5619178"/>
                  <a:ext cx="349197" cy="1088108"/>
                </a:xfrm>
                <a:prstGeom prst="downArrow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32" name="テキスト ボックス 31"/>
          <p:cNvSpPr txBox="1"/>
          <p:nvPr/>
        </p:nvSpPr>
        <p:spPr>
          <a:xfrm>
            <a:off x="8029533" y="5834070"/>
            <a:ext cx="643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８</a:t>
            </a:r>
            <a:endParaRPr kumimoji="1" lang="ja-JP" altLang="en-US" sz="3600" dirty="0">
              <a:ln w="22225">
                <a:solidFill>
                  <a:schemeClr val="tx1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874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"/>
    </mc:Choice>
    <mc:Fallback xmlns="">
      <p:transition spd="slow" advTm="954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50179" name="Picture 3" descr="http://www.riss.kishou.go.jp/jikkyo_kanshi/jikkyo_kanshi-0.40.php?group=0&amp;element=301&amp;sub=&amp;brightness=0&amp;contrast=0&amp;imageW=460&amp;imageH=460&amp;date=2014100614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２０１４年１０月６日１４時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2" name="テキスト ボックス 31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42" name="図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997.0hPa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5" name="テキスト ボックス 34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36" name="グループ化 35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40" name="テキスト ボックス 39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1" name="グループ化 40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45" name="グループ化 44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47" name="円/楕円 46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2" name="直線コネクタ 51"/>
                    <p:cNvCxnSpPr>
                      <a:endCxn id="47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直線コネクタ 52"/>
                    <p:cNvCxnSpPr>
                      <a:stCxn id="47" idx="6"/>
                      <a:endCxn id="47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直線コネクタ 53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直線コネクタ 54"/>
                    <p:cNvCxnSpPr>
                      <a:stCxn id="47" idx="5"/>
                      <a:endCxn id="47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6" name="下矢印 45"/>
                  <p:cNvSpPr/>
                  <p:nvPr/>
                </p:nvSpPr>
                <p:spPr>
                  <a:xfrm rot="17466373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1" name="テキスト ボックス 30"/>
            <p:cNvSpPr txBox="1"/>
            <p:nvPr/>
          </p:nvSpPr>
          <p:spPr>
            <a:xfrm>
              <a:off x="8029533" y="5831590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７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8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9"/>
    </mc:Choice>
    <mc:Fallback xmlns="">
      <p:transition spd="slow" advTm="969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1027" name="Picture 3" descr="http://www.riss.kishou.go.jp/jikkyo_kanshi/jikkyo_kanshi-0.40.php?group=0&amp;element=301&amp;sub=&amp;brightness=0&amp;contrast=0&amp;imageW=460&amp;imageH=460&amp;date=2014100615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２０１４年１０月６日１５時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997.8hPa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3" name="グループ化 32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4" name="テキスト ボックス 33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35" name="グループ化 34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39" name="テキスト ボックス 38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0" name="グループ化 39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43" name="グループ化 42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45" name="円/楕円 44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0" name="直線コネクタ 49"/>
                    <p:cNvCxnSpPr>
                      <a:endCxn id="45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直線コネクタ 50"/>
                    <p:cNvCxnSpPr>
                      <a:stCxn id="45" idx="6"/>
                      <a:endCxn id="45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直線コネクタ 51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直線コネクタ 52"/>
                    <p:cNvCxnSpPr>
                      <a:stCxn id="45" idx="5"/>
                      <a:endCxn id="45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4" name="下矢印 43"/>
                  <p:cNvSpPr/>
                  <p:nvPr/>
                </p:nvSpPr>
                <p:spPr>
                  <a:xfrm rot="17466373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1" name="テキスト ボックス 30"/>
            <p:cNvSpPr txBox="1"/>
            <p:nvPr/>
          </p:nvSpPr>
          <p:spPr>
            <a:xfrm>
              <a:off x="8023210" y="58400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９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0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"/>
    </mc:Choice>
    <mc:Fallback xmlns="">
      <p:transition spd="slow" advTm="1003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2051" name="Picture 3" descr="http://www.riss.kishou.go.jp/jikkyo_kanshi/jikkyo_kanshi-0.40.php?group=0&amp;element=301&amp;sub=&amp;brightness=0&amp;contrast=0&amp;imageW=460&amp;imageH=460&amp;date=2014100616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79512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２０１４年１０月６日１６時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644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999.2hPa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3" name="グループ化 32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4" name="テキスト ボックス 33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35" name="グループ化 34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39" name="テキスト ボックス 38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0" name="グループ化 39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43" name="グループ化 42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45" name="円/楕円 44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0" name="直線コネクタ 49"/>
                    <p:cNvCxnSpPr>
                      <a:endCxn id="45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直線コネクタ 50"/>
                    <p:cNvCxnSpPr>
                      <a:stCxn id="45" idx="6"/>
                      <a:endCxn id="45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直線コネクタ 51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直線コネクタ 52"/>
                    <p:cNvCxnSpPr>
                      <a:stCxn id="45" idx="5"/>
                      <a:endCxn id="45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4" name="下矢印 43"/>
                  <p:cNvSpPr/>
                  <p:nvPr/>
                </p:nvSpPr>
                <p:spPr>
                  <a:xfrm rot="17466373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1" name="テキスト ボックス 30"/>
            <p:cNvSpPr txBox="1"/>
            <p:nvPr/>
          </p:nvSpPr>
          <p:spPr>
            <a:xfrm>
              <a:off x="8029533" y="584303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７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21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"/>
    </mc:Choice>
    <mc:Fallback xmlns="">
      <p:transition spd="slow" advTm="973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3075" name="Picture 3" descr="http://www.riss.kishou.go.jp/jikkyo_kanshi/jikkyo_kanshi-0.40.php?group=0&amp;element=301&amp;sub=&amp;brightness=0&amp;contrast=0&amp;imageW=460&amp;imageH=460&amp;date=2014100617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２０１４年１０月６日１７時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1000.7hPa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9" name="テキスト ボックス 38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0" name="グループ化 39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43" name="テキスト ボックス 42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45" name="グループ化 44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51" name="円/楕円 50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2" name="直線コネクタ 51"/>
                    <p:cNvCxnSpPr>
                      <a:endCxn id="51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直線コネクタ 52"/>
                    <p:cNvCxnSpPr>
                      <a:stCxn id="51" idx="6"/>
                      <a:endCxn id="51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直線コネクタ 53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直線コネクタ 54"/>
                    <p:cNvCxnSpPr>
                      <a:stCxn id="51" idx="5"/>
                      <a:endCxn id="51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0" name="下矢印 49"/>
                  <p:cNvSpPr/>
                  <p:nvPr/>
                </p:nvSpPr>
                <p:spPr>
                  <a:xfrm rot="17466373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5" name="テキスト ボックス 34"/>
            <p:cNvSpPr txBox="1"/>
            <p:nvPr/>
          </p:nvSpPr>
          <p:spPr>
            <a:xfrm>
              <a:off x="8029533" y="584303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７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269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"/>
    </mc:Choice>
    <mc:Fallback xmlns="">
      <p:transition spd="slow" advTm="989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4099" name="Picture 3" descr="http://www.riss.kishou.go.jp/jikkyo_kanshi/jikkyo_kanshi-0.40.php?group=0&amp;element=301&amp;sub=&amp;brightness=0&amp;contrast=0&amp;imageW=460&amp;imageH=460&amp;date=2014100618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２０１４年１０月６日１８時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1001.6hPa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39" name="テキスト ボックス 38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0" name="グループ化 39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43" name="テキスト ボックス 42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4" name="グループ化 43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45" name="グループ化 44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51" name="円/楕円 50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2" name="直線コネクタ 51"/>
                    <p:cNvCxnSpPr>
                      <a:endCxn id="51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直線コネクタ 52"/>
                    <p:cNvCxnSpPr>
                      <a:stCxn id="51" idx="6"/>
                      <a:endCxn id="51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直線コネクタ 53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直線コネクタ 54"/>
                    <p:cNvCxnSpPr>
                      <a:stCxn id="51" idx="5"/>
                      <a:endCxn id="51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0" name="下矢印 49"/>
                  <p:cNvSpPr/>
                  <p:nvPr/>
                </p:nvSpPr>
                <p:spPr>
                  <a:xfrm rot="17466373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5" name="テキスト ボックス 34"/>
            <p:cNvSpPr txBox="1"/>
            <p:nvPr/>
          </p:nvSpPr>
          <p:spPr>
            <a:xfrm>
              <a:off x="8029533" y="5843034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７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01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"/>
    </mc:Choice>
    <mc:Fallback xmlns="">
      <p:transition spd="slow" advTm="949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5123" name="Picture 3" descr="http://www.riss.kishou.go.jp/jikkyo_kanshi/jikkyo_kanshi-0.40.php?group=0&amp;element=301&amp;sub=&amp;brightness=0&amp;contrast=0&amp;imageW=460&amp;imageH=460&amp;date=2014100619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80000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２０１４年１０月６日１９時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44" name="図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5" name="テキスト ボックス 44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3071060" y="6063679"/>
            <a:ext cx="1932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1003.0hPa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7760574" y="6289575"/>
              <a:ext cx="915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</a:t>
              </a:r>
              <a:endPara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1" name="テキスト ボックス 40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2" name="グループ化 41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47" name="テキスト ボックス 46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8" name="グループ化 47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53" name="グループ化 52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55" name="円/楕円 54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6" name="直線コネクタ 55"/>
                    <p:cNvCxnSpPr>
                      <a:endCxn id="55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直線コネクタ 56"/>
                    <p:cNvCxnSpPr>
                      <a:stCxn id="55" idx="6"/>
                      <a:endCxn id="55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直線コネクタ 57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直線コネクタ 58"/>
                    <p:cNvCxnSpPr>
                      <a:stCxn id="55" idx="5"/>
                      <a:endCxn id="55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4" name="下矢印 53"/>
                  <p:cNvSpPr/>
                  <p:nvPr/>
                </p:nvSpPr>
                <p:spPr>
                  <a:xfrm rot="18909340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31" name="テキスト ボックス 30"/>
            <p:cNvSpPr txBox="1"/>
            <p:nvPr/>
          </p:nvSpPr>
          <p:spPr>
            <a:xfrm>
              <a:off x="8026107" y="5837398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８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21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"/>
    </mc:Choice>
    <mc:Fallback xmlns="">
      <p:transition spd="slow" advTm="1078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6147" name="Picture 3" descr="http://www.riss.kishou.go.jp/jikkyo_kanshi/jikkyo_kanshi-0.40.php?group=0&amp;element=301&amp;sub=&amp;brightness=0&amp;contrast=0&amp;imageW=460&amp;imageH=460&amp;date=2014100620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"/>
          <a:stretch/>
        </p:blipFill>
        <p:spPr bwMode="auto">
          <a:xfrm>
            <a:off x="180000" y="1584000"/>
            <a:ext cx="4381500" cy="41980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２０１４年１０月６日２０時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0" name="円/楕円 29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60" y="6063679"/>
            <a:ext cx="178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1004.3hPa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56" name="グループ化 55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57" name="テキスト ボックス 56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58" name="グループ化 57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60" name="テキスト ボックス 59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61" name="グループ化 60"/>
                <p:cNvGrpSpPr/>
                <p:nvPr/>
              </p:nvGrpSpPr>
              <p:grpSpPr>
                <a:xfrm>
                  <a:off x="7760574" y="5575172"/>
                  <a:ext cx="1177758" cy="1176120"/>
                  <a:chOff x="7760574" y="5575172"/>
                  <a:chExt cx="1177758" cy="1176120"/>
                </a:xfrm>
              </p:grpSpPr>
              <p:sp>
                <p:nvSpPr>
                  <p:cNvPr id="62" name="テキスト ボックス 61"/>
                  <p:cNvSpPr txBox="1"/>
                  <p:nvPr/>
                </p:nvSpPr>
                <p:spPr>
                  <a:xfrm>
                    <a:off x="7760574" y="6289575"/>
                    <a:ext cx="915882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ja-JP" altLang="en-US" sz="1400" dirty="0" smtClean="0">
                        <a:latin typeface="HGP創英角ﾎﾟｯﾌﾟ体" panose="040B0A00000000000000" pitchFamily="50" charset="-128"/>
                        <a:ea typeface="HGP創英角ﾎﾟｯﾌﾟ体" panose="040B0A00000000000000" pitchFamily="50" charset="-128"/>
                      </a:rPr>
                      <a:t>　</a:t>
                    </a:r>
                    <a:endParaRPr kumimoji="1" lang="ja-JP" altLang="en-US" sz="1400" dirty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endParaRPr>
                  </a:p>
                </p:txBody>
              </p:sp>
              <p:grpSp>
                <p:nvGrpSpPr>
                  <p:cNvPr id="63" name="グループ化 62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762212" y="5575172"/>
                    <a:chExt cx="1176120" cy="1176120"/>
                  </a:xfrm>
                </p:grpSpPr>
                <p:grpSp>
                  <p:nvGrpSpPr>
                    <p:cNvPr id="64" name="グループ化 63"/>
                    <p:cNvGrpSpPr/>
                    <p:nvPr/>
                  </p:nvGrpSpPr>
                  <p:grpSpPr>
                    <a:xfrm>
                      <a:off x="7762212" y="5575172"/>
                      <a:ext cx="1176120" cy="1176120"/>
                      <a:chOff x="7661732" y="5514884"/>
                      <a:chExt cx="1176120" cy="1176120"/>
                    </a:xfrm>
                    <a:solidFill>
                      <a:schemeClr val="bg1"/>
                    </a:solidFill>
                  </p:grpSpPr>
                  <p:sp>
                    <p:nvSpPr>
                      <p:cNvPr id="66" name="円/楕円 65"/>
                      <p:cNvSpPr/>
                      <p:nvPr/>
                    </p:nvSpPr>
                    <p:spPr>
                      <a:xfrm>
                        <a:off x="7661732" y="5514884"/>
                        <a:ext cx="1176120" cy="1176120"/>
                      </a:xfrm>
                      <a:prstGeom prst="ellipse">
                        <a:avLst/>
                      </a:prstGeom>
                      <a:grpFill/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cxnSp>
                    <p:nvCxnSpPr>
                      <p:cNvPr id="67" name="直線コネクタ 66"/>
                      <p:cNvCxnSpPr>
                        <a:endCxn id="66" idx="4"/>
                      </p:cNvCxnSpPr>
                      <p:nvPr/>
                    </p:nvCxnSpPr>
                    <p:spPr>
                      <a:xfrm>
                        <a:off x="8240589" y="5528305"/>
                        <a:ext cx="9203" cy="1162699"/>
                      </a:xfrm>
                      <a:prstGeom prst="line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8" name="直線コネクタ 67"/>
                      <p:cNvCxnSpPr>
                        <a:stCxn id="66" idx="6"/>
                        <a:endCxn id="66" idx="2"/>
                      </p:cNvCxnSpPr>
                      <p:nvPr/>
                    </p:nvCxnSpPr>
                    <p:spPr>
                      <a:xfrm flipH="1">
                        <a:off x="7661732" y="6102944"/>
                        <a:ext cx="1176120" cy="0"/>
                      </a:xfrm>
                      <a:prstGeom prst="line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直線コネクタ 68"/>
                      <p:cNvCxnSpPr/>
                      <p:nvPr/>
                    </p:nvCxnSpPr>
                    <p:spPr>
                      <a:xfrm flipH="1">
                        <a:off x="7833971" y="5677075"/>
                        <a:ext cx="831642" cy="831642"/>
                      </a:xfrm>
                      <a:prstGeom prst="line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直線コネクタ 69"/>
                      <p:cNvCxnSpPr>
                        <a:stCxn id="66" idx="5"/>
                        <a:endCxn id="66" idx="1"/>
                      </p:cNvCxnSpPr>
                      <p:nvPr/>
                    </p:nvCxnSpPr>
                    <p:spPr>
                      <a:xfrm flipH="1" flipV="1">
                        <a:off x="7833971" y="5687123"/>
                        <a:ext cx="831642" cy="831642"/>
                      </a:xfrm>
                      <a:prstGeom prst="line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65" name="下矢印 64"/>
                    <p:cNvSpPr/>
                    <p:nvPr/>
                  </p:nvSpPr>
                  <p:spPr>
                    <a:xfrm rot="18909340">
                      <a:off x="8173567" y="5619178"/>
                      <a:ext cx="349197" cy="1088108"/>
                    </a:xfrm>
                    <a:prstGeom prst="downArrow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</p:grpSp>
        </p:grpSp>
        <p:sp>
          <p:nvSpPr>
            <p:cNvPr id="31" name="テキスト ボックス 30"/>
            <p:cNvSpPr txBox="1"/>
            <p:nvPr/>
          </p:nvSpPr>
          <p:spPr>
            <a:xfrm>
              <a:off x="8020445" y="58322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６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15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"/>
    </mc:Choice>
    <mc:Fallback xmlns="">
      <p:transition spd="slow" advTm="982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2156"/>
            <a:ext cx="3971909" cy="4175999"/>
          </a:xfrm>
          <a:prstGeom prst="rect">
            <a:avLst/>
          </a:prstGeom>
        </p:spPr>
      </p:pic>
      <p:pic>
        <p:nvPicPr>
          <p:cNvPr id="7171" name="Picture 3" descr="http://www.riss.kishou.go.jp/jikkyo_kanshi/jikkyo_kanshi-0.40.php?group=0&amp;element=301&amp;sub=&amp;brightness=0&amp;contrast=0&amp;imageW=460&amp;imageH=460&amp;date=201410062100&amp;map=0&amp;addMesh=1&amp;posW=118&amp;posE=150&amp;posS=20&amp;posN=48&amp;random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 bwMode="auto">
          <a:xfrm>
            <a:off x="179512" y="1584000"/>
            <a:ext cx="4381500" cy="42066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907704" y="11837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２０１４年１０月６日２１時</a:t>
            </a:r>
            <a:endParaRPr kumimoji="1" lang="ja-JP" altLang="en-US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650508"/>
              </p:ext>
            </p:extLst>
          </p:nvPr>
        </p:nvGraphicFramePr>
        <p:xfrm>
          <a:off x="561925" y="5085184"/>
          <a:ext cx="3001963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3" name="Document" r:id="rId6" imgW="3001063" imgH="721655" progId="Word.Document.12">
                  <p:embed/>
                </p:oleObj>
              </mc:Choice>
              <mc:Fallback>
                <p:oleObj name="Document" r:id="rId6" imgW="3001063" imgH="721655" progId="Word.Document.12">
                  <p:embed/>
                  <p:pic>
                    <p:nvPicPr>
                      <p:cNvPr id="0" name="オブジェクト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25" y="5085184"/>
                        <a:ext cx="3001963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グループ化 12"/>
          <p:cNvGrpSpPr/>
          <p:nvPr/>
        </p:nvGrpSpPr>
        <p:grpSpPr>
          <a:xfrm>
            <a:off x="1475656" y="807095"/>
            <a:ext cx="2131526" cy="821705"/>
            <a:chOff x="1475656" y="652626"/>
            <a:chExt cx="2131526" cy="821705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547663" y="889556"/>
              <a:ext cx="2059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気象衛星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475656" y="652626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きしょうえい</a:t>
              </a:r>
              <a:r>
                <a:rPr kumimoji="1" lang="ja-JP" altLang="en-US" sz="2000" dirty="0" err="1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せい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37" name="円/楕円 36"/>
          <p:cNvSpPr/>
          <p:nvPr/>
        </p:nvSpPr>
        <p:spPr>
          <a:xfrm>
            <a:off x="2828568" y="3543129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/>
          <p:cNvSpPr/>
          <p:nvPr/>
        </p:nvSpPr>
        <p:spPr>
          <a:xfrm>
            <a:off x="7081181" y="380163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9" name="グループ化 28"/>
          <p:cNvGrpSpPr/>
          <p:nvPr/>
        </p:nvGrpSpPr>
        <p:grpSpPr>
          <a:xfrm>
            <a:off x="5148064" y="763539"/>
            <a:ext cx="3249867" cy="821705"/>
            <a:chOff x="5282573" y="652626"/>
            <a:chExt cx="3249867" cy="821705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5282573" y="889556"/>
              <a:ext cx="3249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気象レーダー</a:t>
              </a:r>
              <a:endPara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5292080" y="65262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きしょう</a:t>
              </a:r>
              <a:endPara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33" name="図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998" y="5949344"/>
            <a:ext cx="1070682" cy="576000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35496" y="6021288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　</a:t>
            </a:r>
            <a:r>
              <a:rPr kumimoji="1" lang="en-US" altLang="ja-JP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0.0</a:t>
            </a:r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ｍｍ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5496" y="5877272"/>
            <a:ext cx="6916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うりょう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0589" y="3801638"/>
            <a:ext cx="380000" cy="1726667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6528791" y="6030495"/>
            <a:ext cx="123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風向・風速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6448400" y="5911656"/>
            <a:ext cx="12877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ふうこう・ふうそく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376"/>
            <a:ext cx="80650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071059" y="6063679"/>
            <a:ext cx="183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1005.8hPa</a:t>
            </a:r>
            <a:endParaRPr kumimoji="1" lang="ja-JP" altLang="en-US" sz="24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55776" y="618679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気圧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555776" y="6082967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きあつ</a:t>
            </a:r>
            <a:endParaRPr kumimoji="1" lang="ja-JP" altLang="en-US" sz="105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760574" y="5575172"/>
            <a:ext cx="1177758" cy="1176120"/>
            <a:chOff x="7760574" y="5575172"/>
            <a:chExt cx="1177758" cy="1176120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760574" y="5575172"/>
              <a:ext cx="1177758" cy="1176120"/>
              <a:chOff x="7760574" y="5575172"/>
              <a:chExt cx="1177758" cy="1176120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>
                <a:off x="7760574" y="6289575"/>
                <a:ext cx="9158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 smtClean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　</a:t>
                </a:r>
                <a:endParaRPr kumimoji="1" lang="ja-JP" altLang="en-US" sz="14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43" name="グループ化 42"/>
              <p:cNvGrpSpPr/>
              <p:nvPr/>
            </p:nvGrpSpPr>
            <p:grpSpPr>
              <a:xfrm>
                <a:off x="7760574" y="5575172"/>
                <a:ext cx="1177758" cy="1176120"/>
                <a:chOff x="7760574" y="5575172"/>
                <a:chExt cx="1177758" cy="1176120"/>
              </a:xfrm>
            </p:grpSpPr>
            <p:sp>
              <p:nvSpPr>
                <p:cNvPr id="44" name="テキスト ボックス 43"/>
                <p:cNvSpPr txBox="1"/>
                <p:nvPr/>
              </p:nvSpPr>
              <p:spPr>
                <a:xfrm>
                  <a:off x="7760574" y="6289575"/>
                  <a:ext cx="91588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400" dirty="0" smtClean="0"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　</a:t>
                  </a:r>
                  <a:endParaRPr kumimoji="1" lang="ja-JP" altLang="en-US" sz="14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45" name="グループ化 44"/>
                <p:cNvGrpSpPr/>
                <p:nvPr/>
              </p:nvGrpSpPr>
              <p:grpSpPr>
                <a:xfrm>
                  <a:off x="7762212" y="5575172"/>
                  <a:ext cx="1176120" cy="1176120"/>
                  <a:chOff x="7762212" y="5575172"/>
                  <a:chExt cx="1176120" cy="1176120"/>
                </a:xfrm>
              </p:grpSpPr>
              <p:grpSp>
                <p:nvGrpSpPr>
                  <p:cNvPr id="50" name="グループ化 49"/>
                  <p:cNvGrpSpPr/>
                  <p:nvPr/>
                </p:nvGrpSpPr>
                <p:grpSpPr>
                  <a:xfrm>
                    <a:off x="7762212" y="5575172"/>
                    <a:ext cx="1176120" cy="1176120"/>
                    <a:chOff x="7661732" y="5514884"/>
                    <a:chExt cx="1176120" cy="1176120"/>
                  </a:xfrm>
                  <a:solidFill>
                    <a:schemeClr val="bg1"/>
                  </a:solidFill>
                </p:grpSpPr>
                <p:sp>
                  <p:nvSpPr>
                    <p:cNvPr id="53" name="円/楕円 52"/>
                    <p:cNvSpPr/>
                    <p:nvPr/>
                  </p:nvSpPr>
                  <p:spPr>
                    <a:xfrm>
                      <a:off x="7661732" y="5514884"/>
                      <a:ext cx="1176120" cy="1176120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4" name="直線コネクタ 53"/>
                    <p:cNvCxnSpPr>
                      <a:endCxn id="53" idx="4"/>
                    </p:cNvCxnSpPr>
                    <p:nvPr/>
                  </p:nvCxnSpPr>
                  <p:spPr>
                    <a:xfrm>
                      <a:off x="8240589" y="5528305"/>
                      <a:ext cx="9203" cy="1162699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直線コネクタ 54"/>
                    <p:cNvCxnSpPr>
                      <a:stCxn id="53" idx="6"/>
                      <a:endCxn id="53" idx="2"/>
                    </p:cNvCxnSpPr>
                    <p:nvPr/>
                  </p:nvCxnSpPr>
                  <p:spPr>
                    <a:xfrm flipH="1">
                      <a:off x="7661732" y="6102944"/>
                      <a:ext cx="1176120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直線コネクタ 55"/>
                    <p:cNvCxnSpPr/>
                    <p:nvPr/>
                  </p:nvCxnSpPr>
                  <p:spPr>
                    <a:xfrm flipH="1">
                      <a:off x="7833971" y="5677075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直線コネクタ 56"/>
                    <p:cNvCxnSpPr>
                      <a:stCxn id="53" idx="5"/>
                      <a:endCxn id="53" idx="1"/>
                    </p:cNvCxnSpPr>
                    <p:nvPr/>
                  </p:nvCxnSpPr>
                  <p:spPr>
                    <a:xfrm flipH="1" flipV="1">
                      <a:off x="7833971" y="5687123"/>
                      <a:ext cx="831642" cy="831642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2" name="下矢印 51"/>
                  <p:cNvSpPr/>
                  <p:nvPr/>
                </p:nvSpPr>
                <p:spPr>
                  <a:xfrm rot="17466373">
                    <a:off x="8173567" y="5619178"/>
                    <a:ext cx="349197" cy="1088108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58" name="テキスト ボックス 57"/>
            <p:cNvSpPr txBox="1"/>
            <p:nvPr/>
          </p:nvSpPr>
          <p:spPr>
            <a:xfrm>
              <a:off x="8020445" y="5832266"/>
              <a:ext cx="643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600" dirty="0" smtClean="0">
                  <a:ln w="2222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６</a:t>
              </a:r>
              <a:endParaRPr kumimoji="1" lang="ja-JP" altLang="en-US" sz="3600" dirty="0">
                <a:ln w="22225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42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"/>
    </mc:Choice>
    <mc:Fallback xmlns="">
      <p:transition spd="slow" advTm="114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1697</Words>
  <Application>Microsoft Office PowerPoint</Application>
  <PresentationFormat>画面に合わせる (4:3)</PresentationFormat>
  <Paragraphs>865</Paragraphs>
  <Slides>62</Slides>
  <Notes>9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62</vt:i4>
      </vt:variant>
    </vt:vector>
  </HeadingPairs>
  <TitlesOfParts>
    <vt:vector size="64" baseType="lpstr">
      <vt:lpstr>Office ​​テーマ</vt:lpstr>
      <vt:lpstr>Document</vt:lpstr>
      <vt:lpstr>台風と天気の変化（理科）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気象庁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気象庁</dc:creator>
  <cp:lastModifiedBy>中部地方整備局</cp:lastModifiedBy>
  <cp:revision>175</cp:revision>
  <cp:lastPrinted>2017-12-02T06:54:56Z</cp:lastPrinted>
  <dcterms:created xsi:type="dcterms:W3CDTF">2017-06-19T08:35:09Z</dcterms:created>
  <dcterms:modified xsi:type="dcterms:W3CDTF">2017-12-28T01:30:43Z</dcterms:modified>
</cp:coreProperties>
</file>