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3"/>
  </p:notesMasterIdLst>
  <p:sldIdLst>
    <p:sldId id="312" r:id="rId2"/>
    <p:sldId id="339" r:id="rId3"/>
    <p:sldId id="341" r:id="rId4"/>
    <p:sldId id="342" r:id="rId5"/>
    <p:sldId id="344" r:id="rId6"/>
    <p:sldId id="346" r:id="rId7"/>
    <p:sldId id="347" r:id="rId8"/>
    <p:sldId id="348" r:id="rId9"/>
    <p:sldId id="351" r:id="rId10"/>
    <p:sldId id="357" r:id="rId11"/>
    <p:sldId id="338" r:id="rId12"/>
  </p:sldIdLst>
  <p:sldSz cx="9144000" cy="6858000" type="screen4x3"/>
  <p:notesSz cx="6770688" cy="99028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FF9966"/>
    <a:srgbClr val="FF5050"/>
    <a:srgbClr val="FFCCCC"/>
    <a:srgbClr val="FFC000"/>
    <a:srgbClr val="A2A3A3"/>
    <a:srgbClr val="D9D9D9"/>
    <a:srgbClr val="00CC99"/>
    <a:srgbClr val="B6B5B3"/>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96" autoAdjust="0"/>
    <p:restoredTop sz="67512" autoAdjust="0"/>
  </p:normalViewPr>
  <p:slideViewPr>
    <p:cSldViewPr snapToGrid="0">
      <p:cViewPr varScale="1">
        <p:scale>
          <a:sx n="69" d="100"/>
          <a:sy n="69" d="100"/>
        </p:scale>
        <p:origin x="714"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33965" cy="496861"/>
          </a:xfrm>
          <a:prstGeom prst="rect">
            <a:avLst/>
          </a:prstGeom>
        </p:spPr>
        <p:txBody>
          <a:bodyPr vert="horz" lIns="91022" tIns="45511" rIns="91022" bIns="455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35157" y="2"/>
            <a:ext cx="2933965" cy="496861"/>
          </a:xfrm>
          <a:prstGeom prst="rect">
            <a:avLst/>
          </a:prstGeom>
        </p:spPr>
        <p:txBody>
          <a:bodyPr vert="horz" lIns="91022" tIns="45511" rIns="91022" bIns="45511" rtlCol="0"/>
          <a:lstStyle>
            <a:lvl1pPr algn="r">
              <a:defRPr sz="1200"/>
            </a:lvl1pPr>
          </a:lstStyle>
          <a:p>
            <a:fld id="{A7AB0A5F-B775-4530-96C6-71E83EAA6E78}" type="datetimeFigureOut">
              <a:rPr kumimoji="1" lang="ja-JP" altLang="en-US" smtClean="0"/>
              <a:t>2022/3/22</a:t>
            </a:fld>
            <a:endParaRPr kumimoji="1" lang="ja-JP" altLang="en-US"/>
          </a:p>
        </p:txBody>
      </p:sp>
      <p:sp>
        <p:nvSpPr>
          <p:cNvPr id="4" name="スライド イメージ プレースホルダー 3"/>
          <p:cNvSpPr>
            <a:spLocks noGrp="1" noRot="1" noChangeAspect="1"/>
          </p:cNvSpPr>
          <p:nvPr>
            <p:ph type="sldImg" idx="2"/>
          </p:nvPr>
        </p:nvSpPr>
        <p:spPr>
          <a:xfrm>
            <a:off x="1158875" y="1238250"/>
            <a:ext cx="4452938" cy="3341688"/>
          </a:xfrm>
          <a:prstGeom prst="rect">
            <a:avLst/>
          </a:prstGeom>
          <a:noFill/>
          <a:ln w="12700">
            <a:solidFill>
              <a:prstClr val="black"/>
            </a:solidFill>
          </a:ln>
        </p:spPr>
        <p:txBody>
          <a:bodyPr vert="horz" lIns="91022" tIns="45511" rIns="91022" bIns="45511" rtlCol="0" anchor="ctr"/>
          <a:lstStyle/>
          <a:p>
            <a:endParaRPr lang="ja-JP" altLang="en-US"/>
          </a:p>
        </p:txBody>
      </p:sp>
      <p:sp>
        <p:nvSpPr>
          <p:cNvPr id="5" name="ノート プレースホルダー 4"/>
          <p:cNvSpPr>
            <a:spLocks noGrp="1"/>
          </p:cNvSpPr>
          <p:nvPr>
            <p:ph type="body" sz="quarter" idx="3"/>
          </p:nvPr>
        </p:nvSpPr>
        <p:spPr>
          <a:xfrm>
            <a:off x="677069" y="4765737"/>
            <a:ext cx="5416550" cy="3899237"/>
          </a:xfrm>
          <a:prstGeom prst="rect">
            <a:avLst/>
          </a:prstGeom>
        </p:spPr>
        <p:txBody>
          <a:bodyPr vert="horz" lIns="91022" tIns="45511" rIns="91022" bIns="45511"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405966"/>
            <a:ext cx="2933965" cy="496860"/>
          </a:xfrm>
          <a:prstGeom prst="rect">
            <a:avLst/>
          </a:prstGeom>
        </p:spPr>
        <p:txBody>
          <a:bodyPr vert="horz" lIns="91022" tIns="45511" rIns="91022" bIns="455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35157" y="9405966"/>
            <a:ext cx="2933965" cy="496860"/>
          </a:xfrm>
          <a:prstGeom prst="rect">
            <a:avLst/>
          </a:prstGeom>
        </p:spPr>
        <p:txBody>
          <a:bodyPr vert="horz" lIns="91022" tIns="45511" rIns="91022" bIns="45511" rtlCol="0" anchor="b"/>
          <a:lstStyle>
            <a:lvl1pPr algn="r">
              <a:defRPr sz="1200"/>
            </a:lvl1pPr>
          </a:lstStyle>
          <a:p>
            <a:fld id="{52377818-0476-424A-BA47-6A3E0694BDB1}" type="slidenum">
              <a:rPr kumimoji="1" lang="ja-JP" altLang="en-US" smtClean="0"/>
              <a:t>‹#›</a:t>
            </a:fld>
            <a:endParaRPr kumimoji="1" lang="ja-JP" altLang="en-US"/>
          </a:p>
        </p:txBody>
      </p:sp>
    </p:spTree>
    <p:extLst>
      <p:ext uri="{BB962C8B-B14F-4D97-AF65-F5344CB8AC3E}">
        <p14:creationId xmlns:p14="http://schemas.microsoft.com/office/powerpoint/2010/main" val="19010066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000" kern="0" dirty="0" smtClean="0">
                <a:latin typeface="+mn-ea"/>
              </a:rPr>
              <a:t>これより、当該地区を対象とした生活道路における「交通安全対策の効果評価」として、資料５を説明します。</a:t>
            </a:r>
          </a:p>
          <a:p>
            <a:endParaRPr lang="en-US" altLang="ja-JP" sz="1000"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0</a:t>
            </a:fld>
            <a:endParaRPr kumimoji="1" lang="ja-JP" altLang="en-US"/>
          </a:p>
        </p:txBody>
      </p:sp>
    </p:spTree>
    <p:extLst>
      <p:ext uri="{BB962C8B-B14F-4D97-AF65-F5344CB8AC3E}">
        <p14:creationId xmlns:p14="http://schemas.microsoft.com/office/powerpoint/2010/main" val="2072140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200" kern="0" dirty="0" smtClean="0">
                <a:latin typeface="+mn-ea"/>
              </a:rPr>
              <a:t>○○地区において実施された対策の状況についてご説明させていただいた上で、対策効果についてご報告させて頂きます。</a:t>
            </a:r>
          </a:p>
          <a:p>
            <a:pPr marL="0" indent="0" algn="just">
              <a:spcBef>
                <a:spcPts val="0"/>
              </a:spcBef>
              <a:buNone/>
            </a:pPr>
            <a:endParaRPr lang="ja-JP" altLang="en-US" sz="1200" kern="0" dirty="0" smtClean="0">
              <a:latin typeface="+mn-ea"/>
            </a:endParaRPr>
          </a:p>
          <a:p>
            <a:pPr marL="0" indent="0" algn="just">
              <a:spcBef>
                <a:spcPts val="0"/>
              </a:spcBef>
              <a:buNone/>
            </a:pPr>
            <a:r>
              <a:rPr lang="en-US" altLang="ja-JP" sz="1200" kern="0" dirty="0" smtClean="0">
                <a:latin typeface="+mn-ea"/>
              </a:rPr>
              <a:t>※</a:t>
            </a:r>
            <a:r>
              <a:rPr lang="ja-JP" altLang="en-US" sz="1200" kern="0" dirty="0" smtClean="0">
                <a:latin typeface="+mn-ea"/>
              </a:rPr>
              <a:t>地区に応じた内容で説明</a:t>
            </a:r>
          </a:p>
          <a:p>
            <a:pPr marL="0" indent="0" algn="just">
              <a:buNone/>
            </a:pPr>
            <a:r>
              <a:rPr lang="ja-JP" altLang="en-US" sz="1200" kern="0" dirty="0" smtClean="0">
                <a:latin typeface="+mn-ea"/>
              </a:rPr>
              <a:t>＜例＞</a:t>
            </a:r>
          </a:p>
          <a:p>
            <a:pPr marL="0" indent="0" algn="just">
              <a:spcBef>
                <a:spcPts val="0"/>
              </a:spcBef>
              <a:buNone/>
            </a:pPr>
            <a:r>
              <a:rPr lang="ja-JP" altLang="en-US" sz="1200" kern="0" dirty="0" smtClean="0">
                <a:latin typeface="+mn-ea"/>
              </a:rPr>
              <a:t>・○○地区において、○○を目的に、令和○年○月に○○の対策を実施しました。</a:t>
            </a:r>
            <a:endParaRPr lang="en-US" altLang="ja-JP" sz="1200" kern="0" dirty="0" smtClean="0">
              <a:latin typeface="+mn-ea"/>
            </a:endParaRPr>
          </a:p>
          <a:p>
            <a:pPr marL="0" indent="0" algn="just">
              <a:spcBef>
                <a:spcPts val="0"/>
              </a:spcBef>
              <a:buNone/>
            </a:pPr>
            <a:r>
              <a:rPr lang="ja-JP" altLang="en-US" sz="1200" kern="0" dirty="0" smtClean="0">
                <a:latin typeface="+mn-ea"/>
              </a:rPr>
              <a:t>・対策の実施状況は資料のとおりです。</a:t>
            </a:r>
            <a:endParaRPr lang="en-US" altLang="ja-JP" sz="1200" kern="0" dirty="0" smtClean="0">
              <a:latin typeface="+mn-ea"/>
            </a:endParaRPr>
          </a:p>
          <a:p>
            <a:pPr marL="0" indent="0" algn="just">
              <a:spcBef>
                <a:spcPts val="0"/>
              </a:spcBef>
              <a:buNone/>
            </a:pPr>
            <a:r>
              <a:rPr lang="en-US" altLang="ja-JP" sz="1200" kern="0" dirty="0" smtClean="0">
                <a:latin typeface="+mn-ea"/>
              </a:rPr>
              <a:t>※</a:t>
            </a:r>
            <a:r>
              <a:rPr lang="ja-JP" altLang="en-US" sz="1200" kern="0" dirty="0" smtClean="0">
                <a:latin typeface="+mn-ea"/>
              </a:rPr>
              <a:t>対策実施状況などがわかる動画と併せて説明して頂けますとより状況が伝わりやすいかと思います。</a:t>
            </a:r>
          </a:p>
          <a:p>
            <a:pPr marL="0" indent="0" algn="just">
              <a:spcBef>
                <a:spcPts val="0"/>
              </a:spcBef>
              <a:buNone/>
            </a:pPr>
            <a:endParaRPr lang="ja-JP" altLang="en-US" sz="1200" kern="0" dirty="0" smtClean="0">
              <a:latin typeface="+mn-ea"/>
            </a:endParaRPr>
          </a:p>
          <a:p>
            <a:pPr marL="0" indent="0" algn="just">
              <a:spcBef>
                <a:spcPts val="0"/>
              </a:spcBef>
              <a:buNone/>
            </a:pPr>
            <a:r>
              <a:rPr lang="ja-JP" altLang="en-US" sz="1200" kern="0" dirty="0" smtClean="0">
                <a:latin typeface="+mn-ea"/>
              </a:rPr>
              <a:t>　以上が対策実施状況になります。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1</a:t>
            </a:fld>
            <a:endParaRPr kumimoji="1" lang="ja-JP" altLang="en-US"/>
          </a:p>
        </p:txBody>
      </p:sp>
    </p:spTree>
    <p:extLst>
      <p:ext uri="{BB962C8B-B14F-4D97-AF65-F5344CB8AC3E}">
        <p14:creationId xmlns:p14="http://schemas.microsoft.com/office/powerpoint/2010/main" val="403456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200" kern="0" dirty="0" smtClean="0">
                <a:latin typeface="+mn-ea"/>
              </a:rPr>
              <a:t>続いて、交通ビッグデータを用いた効果検証について紹介します。</a:t>
            </a:r>
          </a:p>
          <a:p>
            <a:pPr marL="0" indent="0" algn="just">
              <a:spcBef>
                <a:spcPts val="0"/>
              </a:spcBef>
              <a:buNone/>
            </a:pPr>
            <a:endParaRPr lang="ja-JP" altLang="en-US" sz="1200" kern="0" dirty="0" smtClean="0">
              <a:latin typeface="+mn-ea"/>
            </a:endParaRPr>
          </a:p>
          <a:p>
            <a:pPr marL="0" indent="0" algn="just">
              <a:spcBef>
                <a:spcPts val="0"/>
              </a:spcBef>
              <a:buNone/>
            </a:pPr>
            <a:r>
              <a:rPr lang="ja-JP" altLang="en-US" sz="1200" kern="0" dirty="0" smtClean="0">
                <a:latin typeface="+mn-ea"/>
              </a:rPr>
              <a:t>今回、効果検証に使用する交通ビッグデータとして、</a:t>
            </a:r>
            <a:r>
              <a:rPr lang="en-US" altLang="ja-JP" sz="1200" kern="0" dirty="0" smtClean="0">
                <a:latin typeface="+mn-ea"/>
              </a:rPr>
              <a:t>ETC2.0</a:t>
            </a:r>
            <a:r>
              <a:rPr lang="ja-JP" altLang="en-US" sz="1200" kern="0" dirty="0" smtClean="0">
                <a:latin typeface="+mn-ea"/>
              </a:rPr>
              <a:t>プローブデータを活用します。</a:t>
            </a:r>
          </a:p>
          <a:p>
            <a:pPr marL="0" indent="0" algn="just">
              <a:buNone/>
            </a:pPr>
            <a:r>
              <a:rPr lang="en-US" altLang="ja-JP" sz="1200" kern="0" dirty="0" smtClean="0">
                <a:latin typeface="+mn-ea"/>
              </a:rPr>
              <a:t>ETC2.0</a:t>
            </a:r>
            <a:r>
              <a:rPr lang="ja-JP" altLang="en-US" sz="1200" kern="0" dirty="0" smtClean="0">
                <a:latin typeface="+mn-ea"/>
              </a:rPr>
              <a:t>プローブデータは、通行経路情報や急ブレーキ情報等下図に示すような走行情報について、</a:t>
            </a:r>
            <a:endParaRPr lang="en-US" altLang="ja-JP" sz="1200" kern="0" dirty="0" smtClean="0">
              <a:latin typeface="+mn-ea"/>
            </a:endParaRPr>
          </a:p>
          <a:p>
            <a:pPr marL="0" indent="0" algn="just">
              <a:buNone/>
            </a:pPr>
            <a:r>
              <a:rPr lang="en-US" altLang="ja-JP" sz="1200" kern="0" dirty="0" smtClean="0">
                <a:latin typeface="+mn-ea"/>
              </a:rPr>
              <a:t>ETC2.0</a:t>
            </a:r>
            <a:r>
              <a:rPr lang="ja-JP" altLang="en-US" sz="1200" kern="0" dirty="0" smtClean="0">
                <a:latin typeface="+mn-ea"/>
              </a:rPr>
              <a:t>の路側機の下を通過する際に収集されるデータになります。</a:t>
            </a:r>
            <a:endParaRPr lang="en-US" altLang="ja-JP" sz="1200" kern="0" dirty="0" smtClean="0">
              <a:latin typeface="+mn-ea"/>
            </a:endParaRPr>
          </a:p>
          <a:p>
            <a:pPr marL="0" indent="0" algn="just">
              <a:buNone/>
            </a:pPr>
            <a:r>
              <a:rPr lang="ja-JP" altLang="en-US" sz="1200" kern="0" dirty="0" smtClean="0">
                <a:latin typeface="+mn-ea"/>
              </a:rPr>
              <a:t>このデータは一旦サーバーに蓄積され、各道路管理者がサーバーにアクセスして分析する仕組みとなっています。</a:t>
            </a:r>
            <a:endParaRPr lang="en-US" altLang="ja-JP" sz="1200" kern="0"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2</a:t>
            </a:fld>
            <a:endParaRPr kumimoji="1" lang="ja-JP" altLang="en-US"/>
          </a:p>
        </p:txBody>
      </p:sp>
    </p:spTree>
    <p:extLst>
      <p:ext uri="{BB962C8B-B14F-4D97-AF65-F5344CB8AC3E}">
        <p14:creationId xmlns:p14="http://schemas.microsoft.com/office/powerpoint/2010/main" val="16334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en-US" altLang="ja-JP" sz="1200" kern="0" dirty="0" smtClean="0">
                <a:latin typeface="+mn-ea"/>
              </a:rPr>
              <a:t>ETC2.0</a:t>
            </a:r>
            <a:r>
              <a:rPr lang="ja-JP" altLang="en-US" sz="1200" kern="0" dirty="0" smtClean="0">
                <a:latin typeface="+mn-ea"/>
              </a:rPr>
              <a:t>を活用した効果検証では、主に走行速度、急ブレーキの発生状況、走行経路などの観点から、対策前後の変化を踏まえ、効果検証を行います。</a:t>
            </a:r>
          </a:p>
          <a:p>
            <a:pPr marL="0" indent="0" algn="just">
              <a:spcBef>
                <a:spcPts val="0"/>
              </a:spcBef>
              <a:buNone/>
            </a:pPr>
            <a:endParaRPr lang="ja-JP" altLang="en-US" sz="1200" kern="0" dirty="0" smtClean="0">
              <a:latin typeface="+mn-ea"/>
            </a:endParaRPr>
          </a:p>
          <a:p>
            <a:pPr marL="0" indent="0" algn="just">
              <a:spcBef>
                <a:spcPts val="0"/>
              </a:spcBef>
              <a:buNone/>
            </a:pPr>
            <a:r>
              <a:rPr lang="ja-JP" altLang="en-US" sz="1200" kern="0" dirty="0" smtClean="0">
                <a:latin typeface="+mn-ea"/>
              </a:rPr>
              <a:t>効果検証の期間については、なるべき期間が長い方がデータのバラツキが抑えられますので、半年（</a:t>
            </a:r>
            <a:r>
              <a:rPr lang="en-US" altLang="ja-JP" sz="1200" kern="0" dirty="0" smtClean="0">
                <a:latin typeface="+mn-ea"/>
              </a:rPr>
              <a:t>6</a:t>
            </a:r>
            <a:r>
              <a:rPr lang="ja-JP" altLang="en-US" sz="1200" kern="0" dirty="0" smtClean="0">
                <a:latin typeface="+mn-ea"/>
              </a:rPr>
              <a:t>ヶ月）以上の期間が望まれます。</a:t>
            </a:r>
            <a:endParaRPr lang="en-US" altLang="ja-JP" sz="1200" kern="0" dirty="0" smtClean="0">
              <a:latin typeface="+mn-ea"/>
            </a:endParaRPr>
          </a:p>
          <a:p>
            <a:pPr marL="0" indent="0" algn="just">
              <a:spcBef>
                <a:spcPts val="0"/>
              </a:spcBef>
              <a:buNone/>
            </a:pPr>
            <a:r>
              <a:rPr lang="ja-JP" altLang="en-US" sz="1200" kern="0" dirty="0" smtClean="0">
                <a:latin typeface="+mn-ea"/>
              </a:rPr>
              <a:t>ただし、対策後の効果を早期に把握するためには、対策後の期間について最低</a:t>
            </a:r>
            <a:r>
              <a:rPr lang="en-US" altLang="ja-JP" sz="1200" kern="0" dirty="0" smtClean="0">
                <a:latin typeface="+mn-ea"/>
              </a:rPr>
              <a:t>1</a:t>
            </a:r>
            <a:r>
              <a:rPr lang="ja-JP" altLang="en-US" sz="1200" kern="0" dirty="0" smtClean="0">
                <a:latin typeface="+mn-ea"/>
              </a:rPr>
              <a:t>ヶ月間以上を対象に速報値として報告する場合があります。</a:t>
            </a:r>
            <a:endParaRPr lang="en-US" altLang="ja-JP" sz="1200" kern="0" dirty="0" smtClean="0">
              <a:latin typeface="+mn-ea"/>
            </a:endParaRPr>
          </a:p>
          <a:p>
            <a:pPr marL="0" indent="0" algn="just">
              <a:spcBef>
                <a:spcPts val="0"/>
              </a:spcBef>
              <a:buNone/>
            </a:pPr>
            <a:r>
              <a:rPr lang="ja-JP" altLang="en-US" sz="1200" kern="0" dirty="0" smtClean="0">
                <a:latin typeface="+mn-ea"/>
              </a:rPr>
              <a:t>この場合、対策後十分な期間をもって評価した結果について、後ほど報告する必要があります。</a:t>
            </a:r>
            <a:endParaRPr lang="en-US" altLang="ja-JP" sz="1200" kern="0"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3</a:t>
            </a:fld>
            <a:endParaRPr kumimoji="1" lang="ja-JP" altLang="en-US"/>
          </a:p>
        </p:txBody>
      </p:sp>
    </p:spTree>
    <p:extLst>
      <p:ext uri="{BB962C8B-B14F-4D97-AF65-F5344CB8AC3E}">
        <p14:creationId xmlns:p14="http://schemas.microsoft.com/office/powerpoint/2010/main" val="2126415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200" kern="0" dirty="0" smtClean="0">
                <a:latin typeface="+mn-ea"/>
              </a:rPr>
              <a:t>走行速度の観点から具体的な対策効果について紹介します。</a:t>
            </a:r>
          </a:p>
          <a:p>
            <a:pPr marL="0" indent="0" algn="just">
              <a:spcBef>
                <a:spcPts val="0"/>
              </a:spcBef>
              <a:buNone/>
            </a:pPr>
            <a:endParaRPr lang="ja-JP" altLang="en-US" sz="1200" kern="0" dirty="0" smtClean="0">
              <a:latin typeface="+mn-ea"/>
            </a:endParaRPr>
          </a:p>
          <a:p>
            <a:pPr marL="0" indent="0" algn="just">
              <a:spcBef>
                <a:spcPts val="0"/>
              </a:spcBef>
              <a:buNone/>
            </a:pPr>
            <a:r>
              <a:rPr lang="ja-JP" altLang="en-US" sz="1200" kern="0" dirty="0" smtClean="0">
                <a:latin typeface="+mn-ea"/>
              </a:rPr>
              <a:t>北進方向、南進方向ともに、ハンプを設置した付近では大幅な走行速度の低下が確認されております。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4</a:t>
            </a:fld>
            <a:endParaRPr kumimoji="1" lang="ja-JP" altLang="en-US"/>
          </a:p>
        </p:txBody>
      </p:sp>
    </p:spTree>
    <p:extLst>
      <p:ext uri="{BB962C8B-B14F-4D97-AF65-F5344CB8AC3E}">
        <p14:creationId xmlns:p14="http://schemas.microsoft.com/office/powerpoint/2010/main" val="1016373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200" kern="0" dirty="0" smtClean="0">
                <a:latin typeface="+mn-ea"/>
              </a:rPr>
              <a:t>続いて、急ブレーキ発生状況の観点から具体的な対策効果について紹介します。</a:t>
            </a:r>
          </a:p>
          <a:p>
            <a:pPr marL="0" indent="0" algn="just">
              <a:spcBef>
                <a:spcPts val="0"/>
              </a:spcBef>
              <a:buNone/>
            </a:pPr>
            <a:endParaRPr lang="ja-JP" altLang="en-US" sz="1200" kern="0" dirty="0" smtClean="0">
              <a:latin typeface="+mn-ea"/>
            </a:endParaRPr>
          </a:p>
          <a:p>
            <a:pPr marL="0" indent="0" algn="just">
              <a:spcBef>
                <a:spcPts val="0"/>
              </a:spcBef>
              <a:buNone/>
            </a:pPr>
            <a:r>
              <a:rPr lang="ja-JP" altLang="en-US" sz="1200" kern="0" dirty="0" smtClean="0">
                <a:latin typeface="+mn-ea"/>
              </a:rPr>
              <a:t>対策後、区間ごとに急ブレーキの発生状況をみると、どうしてもハンプを設置した前後区間では急ブレーキがみられるようにはなってしまいますが、</a:t>
            </a:r>
            <a:endParaRPr lang="en-US" altLang="ja-JP" sz="1200" kern="0" dirty="0" smtClean="0">
              <a:latin typeface="+mn-ea"/>
            </a:endParaRPr>
          </a:p>
          <a:p>
            <a:pPr marL="0" indent="0" algn="just">
              <a:spcBef>
                <a:spcPts val="0"/>
              </a:spcBef>
              <a:buNone/>
            </a:pPr>
            <a:r>
              <a:rPr lang="ja-JP" altLang="en-US" sz="1200" kern="0" dirty="0" smtClean="0">
                <a:latin typeface="+mn-ea"/>
              </a:rPr>
              <a:t>着目した区間全体での急ブレーキの発生率は減少しており、区間全体として安全性が向上したことが確認されております。</a:t>
            </a:r>
            <a:endParaRPr lang="en-US" altLang="ja-JP" sz="1200" kern="0"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5</a:t>
            </a:fld>
            <a:endParaRPr kumimoji="1" lang="ja-JP" altLang="en-US"/>
          </a:p>
        </p:txBody>
      </p:sp>
    </p:spTree>
    <p:extLst>
      <p:ext uri="{BB962C8B-B14F-4D97-AF65-F5344CB8AC3E}">
        <p14:creationId xmlns:p14="http://schemas.microsoft.com/office/powerpoint/2010/main" val="3361984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200" kern="0" dirty="0" smtClean="0">
                <a:latin typeface="+mn-ea"/>
              </a:rPr>
              <a:t>続いて、走行経路の変化の観点から対策効果について紹介します。</a:t>
            </a:r>
          </a:p>
          <a:p>
            <a:pPr marL="0" indent="0" algn="just">
              <a:spcBef>
                <a:spcPts val="0"/>
              </a:spcBef>
              <a:buNone/>
            </a:pPr>
            <a:endParaRPr lang="ja-JP" altLang="en-US" sz="1200" kern="0" dirty="0" smtClean="0">
              <a:latin typeface="+mn-ea"/>
            </a:endParaRPr>
          </a:p>
          <a:p>
            <a:pPr marL="0" indent="0" algn="just">
              <a:spcBef>
                <a:spcPts val="0"/>
              </a:spcBef>
              <a:buNone/>
            </a:pPr>
            <a:r>
              <a:rPr lang="ja-JP" altLang="en-US" sz="1200" kern="0" dirty="0" smtClean="0">
                <a:latin typeface="+mn-ea"/>
              </a:rPr>
              <a:t>今回着目した抜け道の利用ルートと本来利用してほしいルートの利用比率の変化について確認したところ、</a:t>
            </a:r>
            <a:endParaRPr lang="en-US" altLang="ja-JP" sz="1200" kern="0" dirty="0" smtClean="0">
              <a:latin typeface="+mn-ea"/>
            </a:endParaRPr>
          </a:p>
          <a:p>
            <a:pPr marL="0" indent="0" algn="just">
              <a:spcBef>
                <a:spcPts val="0"/>
              </a:spcBef>
              <a:buNone/>
            </a:pPr>
            <a:r>
              <a:rPr lang="ja-JP" altLang="en-US" sz="1200" kern="0" dirty="0" smtClean="0">
                <a:latin typeface="+mn-ea"/>
              </a:rPr>
              <a:t>対策後、若干ではありますが、抜け道利用ルートの割合が減少し、本来利用してほしいルートの割合が増加していました。</a:t>
            </a:r>
            <a:endParaRPr lang="en-US" altLang="ja-JP" sz="1200" kern="0" dirty="0" smtClean="0">
              <a:latin typeface="+mn-ea"/>
            </a:endParaRPr>
          </a:p>
          <a:p>
            <a:pPr marL="0" indent="0" algn="just">
              <a:spcBef>
                <a:spcPts val="0"/>
              </a:spcBef>
              <a:buNone/>
            </a:pPr>
            <a:endParaRPr lang="en-US" altLang="ja-JP" sz="1200" kern="0" dirty="0" smtClean="0">
              <a:latin typeface="+mn-ea"/>
            </a:endParaRPr>
          </a:p>
          <a:p>
            <a:pPr marL="0" indent="0" algn="just">
              <a:spcBef>
                <a:spcPts val="0"/>
              </a:spcBef>
              <a:buNone/>
            </a:pPr>
            <a:r>
              <a:rPr lang="ja-JP" altLang="en-US" sz="1200" kern="0" dirty="0" smtClean="0">
                <a:latin typeface="+mn-ea"/>
              </a:rPr>
              <a:t>このことから、ハンプ設置により本来利用してほしいルルートに変更した方が一定数いたことが確認されております。</a:t>
            </a:r>
            <a:endParaRPr lang="en-US" altLang="ja-JP" sz="1200" kern="0"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6</a:t>
            </a:fld>
            <a:endParaRPr kumimoji="1" lang="ja-JP" altLang="en-US"/>
          </a:p>
        </p:txBody>
      </p:sp>
    </p:spTree>
    <p:extLst>
      <p:ext uri="{BB962C8B-B14F-4D97-AF65-F5344CB8AC3E}">
        <p14:creationId xmlns:p14="http://schemas.microsoft.com/office/powerpoint/2010/main" val="428494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en-US" altLang="ja-JP" sz="1200" kern="0" dirty="0" smtClean="0">
                <a:latin typeface="+mn-ea"/>
              </a:rPr>
              <a:t>ETC2.0</a:t>
            </a:r>
            <a:r>
              <a:rPr lang="ja-JP" altLang="en-US" sz="1200" kern="0" dirty="0" smtClean="0">
                <a:latin typeface="+mn-ea"/>
              </a:rPr>
              <a:t>による分析は定量的な対策効果の把握になりますが、併せて目に見えない利用者意識面での効果を把握するため、</a:t>
            </a:r>
            <a:endParaRPr lang="en-US" altLang="ja-JP" sz="1200" kern="0" dirty="0" smtClean="0">
              <a:latin typeface="+mn-ea"/>
            </a:endParaRPr>
          </a:p>
          <a:p>
            <a:pPr marL="0" indent="0" algn="just">
              <a:buNone/>
            </a:pPr>
            <a:r>
              <a:rPr lang="ja-JP" altLang="en-US" sz="1200" kern="0" dirty="0" smtClean="0">
                <a:latin typeface="+mn-ea"/>
              </a:rPr>
              <a:t>アンケート調査を実施しました。</a:t>
            </a:r>
            <a:endParaRPr lang="en-US" altLang="ja-JP" sz="1200" kern="0" dirty="0" smtClean="0">
              <a:latin typeface="+mn-ea"/>
            </a:endParaRPr>
          </a:p>
          <a:p>
            <a:pPr marL="0" indent="0" algn="just">
              <a:buNone/>
            </a:pPr>
            <a:endParaRPr lang="en-US" altLang="ja-JP" sz="1200" kern="0" dirty="0" smtClean="0">
              <a:latin typeface="+mn-ea"/>
            </a:endParaRPr>
          </a:p>
          <a:p>
            <a:pPr marL="0" indent="0" algn="just">
              <a:buNone/>
            </a:pPr>
            <a:r>
              <a:rPr lang="ja-JP" altLang="en-US" sz="1200" kern="0" dirty="0" smtClean="0">
                <a:latin typeface="+mn-ea"/>
              </a:rPr>
              <a:t>対象は今回ハンプを設置した箇所を中心とするエリア内に住まわれている</a:t>
            </a:r>
            <a:r>
              <a:rPr lang="en-US" altLang="ja-JP" sz="1200" kern="0" dirty="0" smtClean="0">
                <a:latin typeface="+mn-ea"/>
              </a:rPr>
              <a:t>330</a:t>
            </a:r>
            <a:r>
              <a:rPr lang="ja-JP" altLang="en-US" sz="1200" kern="0" dirty="0" smtClean="0">
                <a:latin typeface="+mn-ea"/>
              </a:rPr>
              <a:t>世帯を対象に町内会を通じ、ア</a:t>
            </a:r>
            <a:endParaRPr lang="en-US" altLang="ja-JP" sz="1200" kern="0" dirty="0" smtClean="0">
              <a:latin typeface="+mn-ea"/>
            </a:endParaRPr>
          </a:p>
          <a:p>
            <a:pPr marL="0" indent="0" algn="just">
              <a:buNone/>
            </a:pPr>
            <a:r>
              <a:rPr lang="ja-JP" altLang="en-US" sz="1200" kern="0" dirty="0" smtClean="0">
                <a:latin typeface="+mn-ea"/>
              </a:rPr>
              <a:t>ンケート票を配布し、</a:t>
            </a:r>
            <a:r>
              <a:rPr lang="en-US" altLang="ja-JP" sz="1200" kern="0" dirty="0" smtClean="0">
                <a:latin typeface="+mn-ea"/>
              </a:rPr>
              <a:t>75</a:t>
            </a:r>
            <a:r>
              <a:rPr lang="ja-JP" altLang="en-US" sz="1200" kern="0" dirty="0" smtClean="0">
                <a:latin typeface="+mn-ea"/>
              </a:rPr>
              <a:t>世帯の方から回答を頂いております。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7</a:t>
            </a:fld>
            <a:endParaRPr kumimoji="1" lang="ja-JP" altLang="en-US"/>
          </a:p>
        </p:txBody>
      </p:sp>
    </p:spTree>
    <p:extLst>
      <p:ext uri="{BB962C8B-B14F-4D97-AF65-F5344CB8AC3E}">
        <p14:creationId xmlns:p14="http://schemas.microsoft.com/office/powerpoint/2010/main" val="2972717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200" kern="0" dirty="0" smtClean="0">
                <a:latin typeface="+mn-ea"/>
              </a:rPr>
              <a:t>アンケートの結果、ハンプを通行した際の印象について、</a:t>
            </a:r>
            <a:r>
              <a:rPr lang="en-US" altLang="ja-JP" sz="1200" kern="0" dirty="0" smtClean="0">
                <a:latin typeface="+mn-ea"/>
              </a:rPr>
              <a:t>9</a:t>
            </a:r>
            <a:r>
              <a:rPr lang="ja-JP" altLang="en-US" sz="1200" kern="0" dirty="0" smtClean="0">
                <a:latin typeface="+mn-ea"/>
              </a:rPr>
              <a:t>割の方が「スピードを落として通行」との回答があり、</a:t>
            </a:r>
            <a:endParaRPr lang="en-US" altLang="ja-JP" sz="1200" kern="0" dirty="0" smtClean="0">
              <a:latin typeface="+mn-ea"/>
            </a:endParaRPr>
          </a:p>
          <a:p>
            <a:pPr marL="0" indent="0" algn="just">
              <a:buNone/>
            </a:pPr>
            <a:endParaRPr lang="en-US" altLang="ja-JP" sz="1200" kern="0" dirty="0" smtClean="0">
              <a:latin typeface="+mn-ea"/>
            </a:endParaRPr>
          </a:p>
          <a:p>
            <a:pPr marL="0" indent="0" algn="just">
              <a:buNone/>
            </a:pPr>
            <a:r>
              <a:rPr lang="ja-JP" altLang="en-US" sz="1200" kern="0" dirty="0" smtClean="0">
                <a:latin typeface="+mn-ea"/>
              </a:rPr>
              <a:t>同様に</a:t>
            </a:r>
            <a:r>
              <a:rPr lang="en-US" altLang="ja-JP" sz="1200" kern="0" dirty="0" smtClean="0">
                <a:latin typeface="+mn-ea"/>
              </a:rPr>
              <a:t>9</a:t>
            </a:r>
            <a:r>
              <a:rPr lang="ja-JP" altLang="en-US" sz="1200" kern="0" dirty="0" smtClean="0">
                <a:latin typeface="+mn-ea"/>
              </a:rPr>
              <a:t>割の方が「問題なく運転できた」との回答を得ることができました。</a:t>
            </a:r>
            <a:endParaRPr lang="en-US" altLang="ja-JP" sz="1200" kern="0"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8</a:t>
            </a:fld>
            <a:endParaRPr kumimoji="1" lang="ja-JP" altLang="en-US"/>
          </a:p>
        </p:txBody>
      </p:sp>
    </p:spTree>
    <p:extLst>
      <p:ext uri="{BB962C8B-B14F-4D97-AF65-F5344CB8AC3E}">
        <p14:creationId xmlns:p14="http://schemas.microsoft.com/office/powerpoint/2010/main" val="1038294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200" kern="0" dirty="0" smtClean="0">
                <a:latin typeface="+mn-ea"/>
              </a:rPr>
              <a:t>また、ハンプ設置に対する印象について、約</a:t>
            </a:r>
            <a:r>
              <a:rPr lang="en-US" altLang="ja-JP" sz="1200" kern="0" dirty="0" smtClean="0">
                <a:latin typeface="+mn-ea"/>
              </a:rPr>
              <a:t>7</a:t>
            </a:r>
            <a:r>
              <a:rPr lang="ja-JP" altLang="en-US" sz="1200" kern="0" dirty="0" smtClean="0">
                <a:latin typeface="+mn-ea"/>
              </a:rPr>
              <a:t>割の方が</a:t>
            </a:r>
            <a:r>
              <a:rPr lang="ja-JP" altLang="en-US" dirty="0" smtClean="0"/>
              <a:t>「ハンプ設置により運転者の交通安全意識が高まると思う」と回答があり、</a:t>
            </a:r>
          </a:p>
          <a:p>
            <a:pPr marL="0" indent="0" algn="just">
              <a:buNone/>
            </a:pPr>
            <a:endParaRPr lang="en-US" altLang="ja-JP" sz="1200" kern="0" dirty="0" smtClean="0">
              <a:latin typeface="+mn-ea"/>
            </a:endParaRPr>
          </a:p>
          <a:p>
            <a:pPr marL="0" indent="0" algn="just">
              <a:buNone/>
            </a:pPr>
            <a:r>
              <a:rPr lang="ja-JP" altLang="en-US" sz="1200" kern="0" dirty="0" smtClean="0">
                <a:latin typeface="+mn-ea"/>
              </a:rPr>
              <a:t>同様に約</a:t>
            </a:r>
            <a:r>
              <a:rPr lang="en-US" altLang="ja-JP" sz="1200" kern="0" dirty="0" smtClean="0">
                <a:latin typeface="+mn-ea"/>
              </a:rPr>
              <a:t>5</a:t>
            </a:r>
            <a:r>
              <a:rPr lang="ja-JP" altLang="en-US" sz="1200" kern="0" dirty="0" smtClean="0">
                <a:latin typeface="+mn-ea"/>
              </a:rPr>
              <a:t>割の方が</a:t>
            </a:r>
            <a:r>
              <a:rPr lang="ja-JP" altLang="en-US" dirty="0" smtClean="0"/>
              <a:t>「ハンプ設置により自転車や歩行者が安心して周辺道路を通行できるようになったと思う」と回答がありました。</a:t>
            </a:r>
            <a:endParaRPr lang="en-US" altLang="ja-JP" sz="1200" kern="0" dirty="0" smtClean="0">
              <a:latin typeface="+mn-ea"/>
            </a:endParaRPr>
          </a:p>
          <a:p>
            <a:pPr marL="0" indent="0" algn="just">
              <a:buNone/>
            </a:pPr>
            <a:endParaRPr lang="en-US" altLang="ja-JP" sz="1200" kern="0" dirty="0" smtClean="0">
              <a:latin typeface="+mn-ea"/>
            </a:endParaRPr>
          </a:p>
          <a:p>
            <a:pPr marL="0" indent="0" algn="just">
              <a:buNone/>
            </a:pPr>
            <a:r>
              <a:rPr lang="ja-JP" altLang="en-US" sz="1200" kern="0" dirty="0" smtClean="0">
                <a:latin typeface="+mn-ea"/>
              </a:rPr>
              <a:t>利用者意識面においても、ハンプに対し、対策効果があることが確認できました。</a:t>
            </a:r>
            <a:endParaRPr lang="en-US" altLang="ja-JP" sz="1200" kern="0" dirty="0" smtClean="0">
              <a:latin typeface="+mn-ea"/>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9</a:t>
            </a:fld>
            <a:endParaRPr kumimoji="1" lang="ja-JP" altLang="en-US"/>
          </a:p>
        </p:txBody>
      </p:sp>
    </p:spTree>
    <p:extLst>
      <p:ext uri="{BB962C8B-B14F-4D97-AF65-F5344CB8AC3E}">
        <p14:creationId xmlns:p14="http://schemas.microsoft.com/office/powerpoint/2010/main" val="6623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buNone/>
            </a:pPr>
            <a:r>
              <a:rPr lang="ja-JP" altLang="en-US" sz="1000" kern="0" dirty="0" smtClean="0">
                <a:latin typeface="+mn-ea"/>
              </a:rPr>
              <a:t>以上で、○○地区における「交通安全対策の効果検証」に関する資料５の説明を終わります。</a:t>
            </a:r>
            <a:endParaRPr lang="en-US" altLang="ja-JP" sz="1000" kern="0" dirty="0" smtClean="0">
              <a:latin typeface="+mn-ea"/>
            </a:endParaRPr>
          </a:p>
          <a:p>
            <a:pPr marL="0" indent="0" algn="just">
              <a:buNone/>
            </a:pPr>
            <a:endParaRPr lang="ja-JP" altLang="en-US" sz="1000" kern="0" dirty="0" smtClean="0">
              <a:latin typeface="+mn-ea"/>
            </a:endParaRPr>
          </a:p>
          <a:p>
            <a:pPr marL="0" indent="0" algn="just">
              <a:spcBef>
                <a:spcPts val="600"/>
              </a:spcBef>
              <a:buNone/>
            </a:pPr>
            <a:r>
              <a:rPr lang="ja-JP" altLang="en-US" sz="1000" kern="0" dirty="0" smtClean="0">
                <a:latin typeface="+mn-ea"/>
              </a:rPr>
              <a:t>対策により一定の効果が確認されましたが、今後効果を継続させていくためには、地域のみなさまのご協力も引き続き必要かと思います。</a:t>
            </a:r>
            <a:endParaRPr lang="en-US" altLang="ja-JP" sz="1000" kern="0" dirty="0" smtClean="0">
              <a:latin typeface="+mn-ea"/>
            </a:endParaRPr>
          </a:p>
          <a:p>
            <a:pPr marL="0" indent="0" algn="just">
              <a:spcBef>
                <a:spcPts val="600"/>
              </a:spcBef>
              <a:buNone/>
            </a:pPr>
            <a:endParaRPr lang="en-US" altLang="ja-JP" sz="1000" kern="0" dirty="0" smtClean="0">
              <a:latin typeface="+mn-ea"/>
            </a:endParaRPr>
          </a:p>
          <a:p>
            <a:pPr marL="0" indent="0" algn="just">
              <a:spcBef>
                <a:spcPts val="600"/>
              </a:spcBef>
              <a:buNone/>
            </a:pPr>
            <a:r>
              <a:rPr lang="ja-JP" altLang="en-US" sz="1000" kern="0" dirty="0" smtClean="0">
                <a:latin typeface="+mn-ea"/>
              </a:rPr>
              <a:t>今後も引き続きご協力をよろしくお願い致します。</a:t>
            </a:r>
          </a:p>
          <a:p>
            <a:pPr marL="0" indent="0" algn="just">
              <a:spcBef>
                <a:spcPts val="600"/>
              </a:spcBef>
              <a:buNone/>
            </a:pPr>
            <a:endParaRPr lang="en-US" altLang="ja-JP" sz="1000" kern="0" dirty="0" smtClean="0">
              <a:latin typeface="+mn-ea"/>
            </a:endParaRPr>
          </a:p>
          <a:p>
            <a:pPr marL="0" indent="0" algn="just">
              <a:spcBef>
                <a:spcPts val="600"/>
              </a:spcBef>
              <a:buNone/>
            </a:pPr>
            <a:r>
              <a:rPr lang="ja-JP" altLang="en-US" sz="1000" kern="0" dirty="0" smtClean="0">
                <a:latin typeface="+mn-ea"/>
              </a:rPr>
              <a:t>ご清聴、ありがとうございました。</a:t>
            </a:r>
            <a:endParaRPr lang="ja-JP" altLang="en-US" sz="1000" kern="0" dirty="0">
              <a:latin typeface="+mn-ea"/>
            </a:endParaRPr>
          </a:p>
        </p:txBody>
      </p:sp>
      <p:sp>
        <p:nvSpPr>
          <p:cNvPr id="4" name="スライド番号プレースホルダー 3"/>
          <p:cNvSpPr>
            <a:spLocks noGrp="1"/>
          </p:cNvSpPr>
          <p:nvPr>
            <p:ph type="sldNum" sz="quarter" idx="10"/>
          </p:nvPr>
        </p:nvSpPr>
        <p:spPr/>
        <p:txBody>
          <a:bodyPr/>
          <a:lstStyle/>
          <a:p>
            <a:fld id="{52377818-0476-424A-BA47-6A3E0694BDB1}" type="slidenum">
              <a:rPr kumimoji="1" lang="ja-JP" altLang="en-US" smtClean="0"/>
              <a:t>10</a:t>
            </a:fld>
            <a:endParaRPr kumimoji="1" lang="ja-JP" altLang="en-US"/>
          </a:p>
        </p:txBody>
      </p:sp>
    </p:spTree>
    <p:extLst>
      <p:ext uri="{BB962C8B-B14F-4D97-AF65-F5344CB8AC3E}">
        <p14:creationId xmlns:p14="http://schemas.microsoft.com/office/powerpoint/2010/main" val="3812675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C86F2A5-2BF1-498F-B58F-D7BD2D65A09C}" type="datetime1">
              <a:rPr kumimoji="1" lang="ja-JP" altLang="en-US" smtClean="0"/>
              <a:t>2022/3/22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54603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17CEBC5-744F-4E52-830B-32C884DFF200}" type="datetime1">
              <a:rPr kumimoji="1" lang="ja-JP" altLang="en-US" smtClean="0"/>
              <a:t>2022/3/22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
        <p:nvSpPr>
          <p:cNvPr id="9" name="Title 1"/>
          <p:cNvSpPr txBox="1">
            <a:spLocks/>
          </p:cNvSpPr>
          <p:nvPr userDrawn="1"/>
        </p:nvSpPr>
        <p:spPr>
          <a:xfrm>
            <a:off x="0" y="6819885"/>
            <a:ext cx="9144000" cy="36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0" name="Title 1"/>
          <p:cNvSpPr txBox="1">
            <a:spLocks/>
          </p:cNvSpPr>
          <p:nvPr userDrawn="1"/>
        </p:nvSpPr>
        <p:spPr>
          <a:xfrm>
            <a:off x="-3" y="6769083"/>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
        <p:nvSpPr>
          <p:cNvPr id="11" name="Title 1"/>
          <p:cNvSpPr txBox="1">
            <a:spLocks/>
          </p:cNvSpPr>
          <p:nvPr userDrawn="1"/>
        </p:nvSpPr>
        <p:spPr>
          <a:xfrm>
            <a:off x="-3" y="461408"/>
            <a:ext cx="9144000" cy="18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a:lstStyle>
          <a:p>
            <a:endParaRPr lang="en-US" dirty="0"/>
          </a:p>
        </p:txBody>
      </p:sp>
    </p:spTree>
    <p:extLst>
      <p:ext uri="{BB962C8B-B14F-4D97-AF65-F5344CB8AC3E}">
        <p14:creationId xmlns:p14="http://schemas.microsoft.com/office/powerpoint/2010/main" val="1979765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D1D44A9C-8474-4797-9AC5-B38A73C08916}" type="datetime1">
              <a:rPr kumimoji="1" lang="ja-JP" altLang="en-US" smtClean="0"/>
              <a:t>2022/3/22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17579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DC2908A-DC1A-4B74-A156-C5E2B09A6063}" type="datetime1">
              <a:rPr kumimoji="1" lang="ja-JP" altLang="en-US" smtClean="0"/>
              <a:t>2022/3/22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59352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985E255-CA9B-432D-A236-F13829BBD41C}" type="datetime1">
              <a:rPr kumimoji="1" lang="ja-JP" altLang="en-US" smtClean="0"/>
              <a:t>2022/3/22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646524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485491E6-22DE-45BC-B3E6-D0C96401479F}" type="datetime1">
              <a:rPr kumimoji="1" lang="ja-JP" altLang="en-US" smtClean="0"/>
              <a:t>2022/3/22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237552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7B35A-870C-40ED-A66F-A4925AB439B3}" type="datetime1">
              <a:rPr kumimoji="1" lang="ja-JP" altLang="en-US" smtClean="0"/>
              <a:t>2022/3/22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99224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2BE940F-8ADE-4DF7-9C5A-187921D6A976}" type="datetime1">
              <a:rPr kumimoji="1" lang="ja-JP" altLang="en-US" smtClean="0"/>
              <a:t>2022/3/22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38330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C6583E7-065F-43FC-ABD5-7F8D086560A3}" type="datetime1">
              <a:rPr kumimoji="1" lang="ja-JP" altLang="en-US" smtClean="0"/>
              <a:t>2022/3/22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91960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2DD9EBC-1202-4653-A3AD-A9183C13D316}" type="datetime1">
              <a:rPr kumimoji="1" lang="ja-JP" altLang="en-US" smtClean="0"/>
              <a:t>2022/3/22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328377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AFB79FF-2A8A-49D5-AD58-DB67B9C4CB53}" type="datetime1">
              <a:rPr kumimoji="1" lang="ja-JP" altLang="en-US" smtClean="0"/>
              <a:t>2022/3/22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CC535-E5EB-4C87-8318-061A9D8B6F79}" type="slidenum">
              <a:rPr kumimoji="1" lang="ja-JP" altLang="en-US" smtClean="0"/>
              <a:t>‹#›</a:t>
            </a:fld>
            <a:endParaRPr kumimoji="1" lang="ja-JP" altLang="en-US"/>
          </a:p>
        </p:txBody>
      </p:sp>
    </p:spTree>
    <p:extLst>
      <p:ext uri="{BB962C8B-B14F-4D97-AF65-F5344CB8AC3E}">
        <p14:creationId xmlns:p14="http://schemas.microsoft.com/office/powerpoint/2010/main" val="73439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4318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FE534-2D54-4C99-92E9-6EAB3E66012D}" type="datetime1">
              <a:rPr kumimoji="1" lang="ja-JP" altLang="en-US" smtClean="0"/>
              <a:t>2022/3/22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086600" y="6482293"/>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BCC535-E5EB-4C87-8318-061A9D8B6F79}" type="slidenum">
              <a:rPr lang="ja-JP" altLang="en-US" smtClean="0"/>
              <a:pPr/>
              <a:t>‹#›</a:t>
            </a:fld>
            <a:endParaRPr lang="ja-JP" altLang="en-US" dirty="0"/>
          </a:p>
        </p:txBody>
      </p:sp>
    </p:spTree>
    <p:extLst>
      <p:ext uri="{BB962C8B-B14F-4D97-AF65-F5344CB8AC3E}">
        <p14:creationId xmlns:p14="http://schemas.microsoft.com/office/powerpoint/2010/main" val="2441444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2400" kern="1200">
          <a:solidFill>
            <a:schemeClr val="bg1"/>
          </a:solidFill>
          <a:latin typeface="HGP創英角ｺﾞｼｯｸUB" panose="020B0900000000000000" pitchFamily="50" charset="-128"/>
          <a:ea typeface="HGP創英角ｺﾞｼｯｸUB" panose="020B09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emf"/><Relationship Id="rId7" Type="http://schemas.openxmlformats.org/officeDocument/2006/relationships/image" Target="../media/image24.png"/><Relationship Id="rId12" Type="http://schemas.openxmlformats.org/officeDocument/2006/relationships/image" Target="../media/image28.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7.emf"/><Relationship Id="rId5" Type="http://schemas.openxmlformats.org/officeDocument/2006/relationships/image" Target="../media/image22.emf"/><Relationship Id="rId10" Type="http://schemas.openxmlformats.org/officeDocument/2006/relationships/image" Target="../media/image26.emf"/><Relationship Id="rId4" Type="http://schemas.openxmlformats.org/officeDocument/2006/relationships/image" Target="../media/image21.emf"/><Relationship Id="rId9"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31.png"/><Relationship Id="rId4" Type="http://schemas.openxmlformats.org/officeDocument/2006/relationships/image" Target="../media/image30.emf"/></Relationships>
</file>

<file path=ppt/slides/_rels/slide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1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001000" y="254000"/>
            <a:ext cx="922866" cy="397934"/>
          </a:xfrm>
          <a:prstGeom prst="rect">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資料５</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0" y="3532900"/>
            <a:ext cx="9144001" cy="584775"/>
          </a:xfrm>
          <a:prstGeom prst="rect">
            <a:avLst/>
          </a:prstGeom>
          <a:noFill/>
        </p:spPr>
        <p:txBody>
          <a:bodyPr wrap="square" rtlCol="0">
            <a:spAutoFit/>
          </a:bodyPr>
          <a:lstStyle/>
          <a:p>
            <a:pPr algn="ctr"/>
            <a:r>
              <a:rPr lang="ja-JP" altLang="en-US" sz="3200" dirty="0" smtClean="0">
                <a:solidFill>
                  <a:srgbClr val="0066CC"/>
                </a:solidFill>
              </a:rPr>
              <a:t>交通安全対策の効果評価</a:t>
            </a:r>
            <a:endParaRPr kumimoji="1" lang="ja-JP" altLang="en-US" sz="3200" dirty="0">
              <a:solidFill>
                <a:srgbClr val="0066CC"/>
              </a:solidFill>
            </a:endParaRPr>
          </a:p>
        </p:txBody>
      </p:sp>
      <p:sp>
        <p:nvSpPr>
          <p:cNvPr id="10" name="タイトル 1"/>
          <p:cNvSpPr>
            <a:spLocks noGrp="1"/>
          </p:cNvSpPr>
          <p:nvPr>
            <p:ph type="ctrTitle"/>
          </p:nvPr>
        </p:nvSpPr>
        <p:spPr>
          <a:xfrm>
            <a:off x="0" y="2095130"/>
            <a:ext cx="9144000" cy="1361567"/>
          </a:xfrm>
        </p:spPr>
        <p:txBody>
          <a:bodyPr anchor="ctr">
            <a:normAutofit/>
          </a:bodyPr>
          <a:lstStyle/>
          <a:p>
            <a:r>
              <a:rPr lang="ja-JP" altLang="en-US" sz="4000" dirty="0" smtClean="0"/>
              <a:t>第○回</a:t>
            </a:r>
            <a:r>
              <a:rPr lang="ja-JP" altLang="en-US" sz="4000" dirty="0"/>
              <a:t>　</a:t>
            </a:r>
            <a:r>
              <a:rPr lang="ja-JP" altLang="en-US" sz="4000" dirty="0" smtClean="0"/>
              <a:t>○○○○地区</a:t>
            </a:r>
            <a:r>
              <a:rPr lang="en-US" altLang="ja-JP" sz="4000" dirty="0" smtClean="0"/>
              <a:t/>
            </a:r>
            <a:br>
              <a:rPr lang="en-US" altLang="ja-JP" sz="4000" dirty="0" smtClean="0"/>
            </a:br>
            <a:r>
              <a:rPr lang="ja-JP" altLang="en-US" sz="4000" dirty="0" smtClean="0"/>
              <a:t>生活道路交通</a:t>
            </a:r>
            <a:r>
              <a:rPr lang="ja-JP" altLang="en-US" sz="4000" dirty="0"/>
              <a:t>安全</a:t>
            </a:r>
            <a:r>
              <a:rPr lang="ja-JP" altLang="en-US" sz="4000" dirty="0" smtClean="0"/>
              <a:t>対策　地域協議会</a:t>
            </a:r>
            <a:endParaRPr kumimoji="1" lang="ja-JP" altLang="en-US" sz="4400" dirty="0"/>
          </a:p>
        </p:txBody>
      </p:sp>
      <p:sp>
        <p:nvSpPr>
          <p:cNvPr id="8" name="サブタイトル 2"/>
          <p:cNvSpPr>
            <a:spLocks noGrp="1"/>
          </p:cNvSpPr>
          <p:nvPr>
            <p:ph type="subTitle" idx="1"/>
          </p:nvPr>
        </p:nvSpPr>
        <p:spPr>
          <a:xfrm>
            <a:off x="1143000" y="5075734"/>
            <a:ext cx="6858000" cy="1298436"/>
          </a:xfrm>
        </p:spPr>
        <p:txBody>
          <a:bodyPr>
            <a:noAutofit/>
          </a:bodyPr>
          <a:lstStyle/>
          <a:p>
            <a:r>
              <a:rPr kumimoji="1" lang="ja-JP" altLang="en-US" sz="2800" dirty="0" smtClean="0"/>
              <a:t>令和○年○月</a:t>
            </a:r>
            <a:endParaRPr kumimoji="1" lang="en-US" altLang="ja-JP" sz="2800" dirty="0" smtClean="0"/>
          </a:p>
          <a:p>
            <a:r>
              <a:rPr lang="ja-JP" altLang="en-US" sz="4000" dirty="0" smtClean="0"/>
              <a:t>○○○○（市町村名称</a:t>
            </a:r>
            <a:r>
              <a:rPr lang="ja-JP" altLang="en-US" sz="4000" dirty="0"/>
              <a:t>）</a:t>
            </a:r>
            <a:endParaRPr lang="en-US" altLang="ja-JP" sz="4000" dirty="0" smtClean="0"/>
          </a:p>
        </p:txBody>
      </p:sp>
      <p:sp>
        <p:nvSpPr>
          <p:cNvPr id="6" name="正方形/長方形 5"/>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8621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123824" y="514350"/>
            <a:ext cx="8905875" cy="369332"/>
          </a:xfrm>
          <a:prstGeom prst="rect">
            <a:avLst/>
          </a:prstGeom>
          <a:noFill/>
        </p:spPr>
        <p:txBody>
          <a:bodyPr wrap="square" rtlCol="0">
            <a:spAutoFit/>
          </a:bodyPr>
          <a:lstStyle/>
          <a:p>
            <a:r>
              <a:rPr lang="ja-JP" altLang="en-US" dirty="0"/>
              <a:t>■対策実施状況</a:t>
            </a:r>
            <a:endParaRPr lang="en-US" altLang="ja-JP" dirty="0"/>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1</a:t>
            </a:fld>
            <a:endParaRPr kumimoji="1" lang="ja-JP" altLang="en-US"/>
          </a:p>
        </p:txBody>
      </p:sp>
      <p:sp>
        <p:nvSpPr>
          <p:cNvPr id="3" name="タイトル 2"/>
          <p:cNvSpPr>
            <a:spLocks noGrp="1"/>
          </p:cNvSpPr>
          <p:nvPr>
            <p:ph type="title"/>
          </p:nvPr>
        </p:nvSpPr>
        <p:spPr/>
        <p:txBody>
          <a:bodyPr>
            <a:normAutofit/>
          </a:bodyPr>
          <a:lstStyle/>
          <a:p>
            <a:r>
              <a:rPr kumimoji="1" lang="ja-JP" altLang="en-US" dirty="0" smtClean="0"/>
              <a:t>対策実施状況</a:t>
            </a:r>
            <a:endParaRPr kumimoji="1" lang="ja-JP" altLang="en-US" dirty="0"/>
          </a:p>
        </p:txBody>
      </p:sp>
      <p:pic>
        <p:nvPicPr>
          <p:cNvPr id="12" name="図 11"/>
          <p:cNvPicPr>
            <a:picLocks noChangeAspect="1"/>
          </p:cNvPicPr>
          <p:nvPr/>
        </p:nvPicPr>
        <p:blipFill rotWithShape="1">
          <a:blip r:embed="rId3"/>
          <a:srcRect l="18976" t="10708" b="4442"/>
          <a:stretch/>
        </p:blipFill>
        <p:spPr>
          <a:xfrm>
            <a:off x="777874" y="1593724"/>
            <a:ext cx="4055015" cy="2902076"/>
          </a:xfrm>
          <a:prstGeom prst="rect">
            <a:avLst/>
          </a:prstGeom>
        </p:spPr>
      </p:pic>
      <p:sp>
        <p:nvSpPr>
          <p:cNvPr id="14" name="テキスト ボックス 13"/>
          <p:cNvSpPr txBox="1"/>
          <p:nvPr/>
        </p:nvSpPr>
        <p:spPr>
          <a:xfrm>
            <a:off x="295275" y="883682"/>
            <a:ext cx="8582025"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smtClean="0"/>
              <a:t>・南北の単路部にハンプ、北側の交差点流入部に路面標示を設置した。</a:t>
            </a:r>
            <a:endParaRPr lang="en-US" altLang="ja-JP" sz="1600" dirty="0"/>
          </a:p>
          <a:p>
            <a:r>
              <a:rPr lang="ja-JP" altLang="en-US" sz="1600" dirty="0" smtClean="0"/>
              <a:t>・施工</a:t>
            </a:r>
            <a:r>
              <a:rPr lang="ja-JP" altLang="en-US" sz="1600" dirty="0"/>
              <a:t>は、</a:t>
            </a:r>
            <a:r>
              <a:rPr lang="ja-JP" altLang="en-US" sz="1600" dirty="0" smtClean="0"/>
              <a:t>令和３年３月</a:t>
            </a:r>
            <a:r>
              <a:rPr lang="ja-JP" altLang="en-US" sz="1600" dirty="0"/>
              <a:t>に実施した。</a:t>
            </a:r>
            <a:endParaRPr kumimoji="1" lang="ja-JP" altLang="en-US" sz="1600" dirty="0"/>
          </a:p>
        </p:txBody>
      </p:sp>
      <p:pic>
        <p:nvPicPr>
          <p:cNvPr id="15" name="図 14"/>
          <p:cNvPicPr>
            <a:picLocks noChangeAspect="1"/>
          </p:cNvPicPr>
          <p:nvPr/>
        </p:nvPicPr>
        <p:blipFill rotWithShape="1">
          <a:blip r:embed="rId4"/>
          <a:srcRect t="4612"/>
          <a:stretch/>
        </p:blipFill>
        <p:spPr>
          <a:xfrm>
            <a:off x="5406606" y="1689100"/>
            <a:ext cx="2861094" cy="2768132"/>
          </a:xfrm>
          <a:prstGeom prst="rect">
            <a:avLst/>
          </a:prstGeom>
        </p:spPr>
      </p:pic>
      <p:pic>
        <p:nvPicPr>
          <p:cNvPr id="21" name="図 20"/>
          <p:cNvPicPr>
            <a:picLocks noChangeAspect="1"/>
          </p:cNvPicPr>
          <p:nvPr/>
        </p:nvPicPr>
        <p:blipFill rotWithShape="1">
          <a:blip r:embed="rId5" cstate="print">
            <a:extLst>
              <a:ext uri="{28A0092B-C50C-407E-A947-70E740481C1C}">
                <a14:useLocalDpi xmlns:a14="http://schemas.microsoft.com/office/drawing/2010/main" val="0"/>
              </a:ext>
            </a:extLst>
          </a:blip>
          <a:srcRect b="13247"/>
          <a:stretch/>
        </p:blipFill>
        <p:spPr>
          <a:xfrm>
            <a:off x="6083649" y="4604200"/>
            <a:ext cx="2880000" cy="1908000"/>
          </a:xfrm>
          <a:prstGeom prst="rect">
            <a:avLst/>
          </a:prstGeom>
        </p:spPr>
      </p:pic>
      <p:pic>
        <p:nvPicPr>
          <p:cNvPr id="22" name="図 21"/>
          <p:cNvPicPr>
            <a:picLocks noChangeAspect="1"/>
          </p:cNvPicPr>
          <p:nvPr/>
        </p:nvPicPr>
        <p:blipFill rotWithShape="1">
          <a:blip r:embed="rId6" cstate="print">
            <a:extLst>
              <a:ext uri="{28A0092B-C50C-407E-A947-70E740481C1C}">
                <a14:useLocalDpi xmlns:a14="http://schemas.microsoft.com/office/drawing/2010/main" val="0"/>
              </a:ext>
            </a:extLst>
          </a:blip>
          <a:srcRect t="-1" r="1658" b="1466"/>
          <a:stretch/>
        </p:blipFill>
        <p:spPr>
          <a:xfrm>
            <a:off x="3131649" y="4604200"/>
            <a:ext cx="2880000" cy="1908000"/>
          </a:xfrm>
          <a:prstGeom prst="rect">
            <a:avLst/>
          </a:prstGeom>
        </p:spPr>
      </p:pic>
      <p:sp>
        <p:nvSpPr>
          <p:cNvPr id="23" name="テキスト ボックス 22"/>
          <p:cNvSpPr txBox="1"/>
          <p:nvPr/>
        </p:nvSpPr>
        <p:spPr>
          <a:xfrm>
            <a:off x="5144436" y="5085129"/>
            <a:ext cx="802638" cy="226591"/>
          </a:xfrm>
          <a:prstGeom prst="rect">
            <a:avLst/>
          </a:prstGeom>
          <a:solidFill>
            <a:schemeClr val="bg1"/>
          </a:solidFill>
          <a:ln>
            <a:solidFill>
              <a:srgbClr val="FF0000"/>
            </a:solidFill>
          </a:ln>
        </p:spPr>
        <p:style>
          <a:lnRef idx="2">
            <a:schemeClr val="dk1"/>
          </a:lnRef>
          <a:fillRef idx="1">
            <a:schemeClr val="lt1"/>
          </a:fillRef>
          <a:effectRef idx="0">
            <a:schemeClr val="dk1"/>
          </a:effectRef>
          <a:fontRef idx="minor">
            <a:schemeClr val="dk1"/>
          </a:fontRef>
        </p:style>
        <p:txBody>
          <a:bodyPr wrap="none" lIns="72000" tIns="36000" rIns="72000" bIns="36000" rtlCol="0">
            <a:spAutoFit/>
          </a:bodyPr>
          <a:lstStyle/>
          <a:p>
            <a:pPr algn="ctr"/>
            <a:r>
              <a:rPr lang="ja-JP" altLang="en-US" sz="1000" dirty="0">
                <a:solidFill>
                  <a:srgbClr val="FF0000"/>
                </a:solidFill>
              </a:rPr>
              <a:t>ポストコーン</a:t>
            </a:r>
            <a:endParaRPr lang="en-US" altLang="ja-JP" sz="1000" dirty="0">
              <a:solidFill>
                <a:srgbClr val="FF0000"/>
              </a:solidFill>
            </a:endParaRPr>
          </a:p>
        </p:txBody>
      </p:sp>
      <p:sp>
        <p:nvSpPr>
          <p:cNvPr id="24" name="テキスト ボックス 23"/>
          <p:cNvSpPr txBox="1"/>
          <p:nvPr/>
        </p:nvSpPr>
        <p:spPr>
          <a:xfrm>
            <a:off x="4671332" y="5802481"/>
            <a:ext cx="498067" cy="226591"/>
          </a:xfrm>
          <a:prstGeom prst="rect">
            <a:avLst/>
          </a:prstGeom>
          <a:solidFill>
            <a:schemeClr val="bg1"/>
          </a:solidFill>
          <a:ln>
            <a:solidFill>
              <a:srgbClr val="FF0000"/>
            </a:solidFill>
          </a:ln>
        </p:spPr>
        <p:style>
          <a:lnRef idx="2">
            <a:schemeClr val="dk1"/>
          </a:lnRef>
          <a:fillRef idx="1">
            <a:schemeClr val="lt1"/>
          </a:fillRef>
          <a:effectRef idx="0">
            <a:schemeClr val="dk1"/>
          </a:effectRef>
          <a:fontRef idx="minor">
            <a:schemeClr val="dk1"/>
          </a:fontRef>
        </p:style>
        <p:txBody>
          <a:bodyPr wrap="none" lIns="72000" tIns="36000" rIns="72000" bIns="36000" rtlCol="0">
            <a:spAutoFit/>
          </a:bodyPr>
          <a:lstStyle/>
          <a:p>
            <a:pPr algn="ctr"/>
            <a:r>
              <a:rPr kumimoji="1" lang="ja-JP" altLang="en-US" sz="1000" dirty="0">
                <a:solidFill>
                  <a:srgbClr val="FF0000"/>
                </a:solidFill>
              </a:rPr>
              <a:t>ハンプ</a:t>
            </a:r>
            <a:endParaRPr lang="en-US" altLang="ja-JP" sz="1000" dirty="0">
              <a:solidFill>
                <a:srgbClr val="FF0000"/>
              </a:solidFill>
            </a:endParaRPr>
          </a:p>
        </p:txBody>
      </p:sp>
      <p:sp>
        <p:nvSpPr>
          <p:cNvPr id="25" name="テキスト ボックス 52"/>
          <p:cNvSpPr txBox="1"/>
          <p:nvPr/>
        </p:nvSpPr>
        <p:spPr>
          <a:xfrm>
            <a:off x="4261081" y="4858021"/>
            <a:ext cx="786607" cy="380480"/>
          </a:xfrm>
          <a:prstGeom prst="rect">
            <a:avLst/>
          </a:prstGeom>
          <a:solidFill>
            <a:schemeClr val="bg1"/>
          </a:solidFill>
          <a:ln>
            <a:solidFill>
              <a:srgbClr val="FF0000"/>
            </a:solidFill>
          </a:ln>
        </p:spPr>
        <p:style>
          <a:lnRef idx="2">
            <a:schemeClr val="dk1"/>
          </a:lnRef>
          <a:fillRef idx="1">
            <a:schemeClr val="lt1"/>
          </a:fillRef>
          <a:effectRef idx="0">
            <a:schemeClr val="dk1"/>
          </a:effectRef>
          <a:fontRef idx="minor">
            <a:schemeClr val="dk1"/>
          </a:fontRef>
        </p:style>
        <p:txBody>
          <a:bodyPr wrap="none" lIns="72000" tIns="36000" rIns="72000" bIns="36000" rtlCol="0">
            <a:spAutoFit/>
          </a:bodyPr>
          <a:lstStyle/>
          <a:p>
            <a:pPr algn="ctr"/>
            <a:r>
              <a:rPr lang="ja-JP" altLang="en-US" sz="1000" dirty="0">
                <a:solidFill>
                  <a:srgbClr val="FF0000"/>
                </a:solidFill>
              </a:rPr>
              <a:t>路面</a:t>
            </a:r>
            <a:r>
              <a:rPr lang="ja-JP" altLang="en-US" sz="1000" dirty="0" smtClean="0">
                <a:solidFill>
                  <a:srgbClr val="FF0000"/>
                </a:solidFill>
              </a:rPr>
              <a:t>標示</a:t>
            </a:r>
            <a:endParaRPr lang="en-US" altLang="ja-JP" sz="1000" dirty="0" smtClean="0">
              <a:solidFill>
                <a:srgbClr val="FF0000"/>
              </a:solidFill>
            </a:endParaRPr>
          </a:p>
          <a:p>
            <a:pPr algn="ctr"/>
            <a:r>
              <a:rPr lang="ja-JP" altLang="en-US" sz="1000" dirty="0" smtClean="0">
                <a:solidFill>
                  <a:srgbClr val="FF0000"/>
                </a:solidFill>
              </a:rPr>
              <a:t>（</a:t>
            </a:r>
            <a:r>
              <a:rPr lang="ja-JP" altLang="en-US" sz="1000" dirty="0">
                <a:solidFill>
                  <a:srgbClr val="FF0000"/>
                </a:solidFill>
              </a:rPr>
              <a:t>段差注意）</a:t>
            </a:r>
          </a:p>
        </p:txBody>
      </p:sp>
      <p:pic>
        <p:nvPicPr>
          <p:cNvPr id="26" name="図 25"/>
          <p:cNvPicPr>
            <a:picLocks noChangeAspect="1"/>
          </p:cNvPicPr>
          <p:nvPr/>
        </p:nvPicPr>
        <p:blipFill rotWithShape="1">
          <a:blip r:embed="rId7" cstate="print">
            <a:extLst>
              <a:ext uri="{28A0092B-C50C-407E-A947-70E740481C1C}">
                <a14:useLocalDpi xmlns:a14="http://schemas.microsoft.com/office/drawing/2010/main" val="0"/>
              </a:ext>
            </a:extLst>
          </a:blip>
          <a:srcRect r="1747" b="1066"/>
          <a:stretch/>
        </p:blipFill>
        <p:spPr>
          <a:xfrm>
            <a:off x="179649" y="4604200"/>
            <a:ext cx="2880000" cy="1908000"/>
          </a:xfrm>
          <a:prstGeom prst="rect">
            <a:avLst/>
          </a:prstGeom>
        </p:spPr>
      </p:pic>
      <p:sp>
        <p:nvSpPr>
          <p:cNvPr id="27" name="テキスト ボックス 26"/>
          <p:cNvSpPr txBox="1"/>
          <p:nvPr/>
        </p:nvSpPr>
        <p:spPr>
          <a:xfrm>
            <a:off x="3168000" y="4639944"/>
            <a:ext cx="549363" cy="234286"/>
          </a:xfrm>
          <a:prstGeom prst="rect">
            <a:avLst/>
          </a:prstGeom>
          <a:ln w="12700"/>
        </p:spPr>
        <p:style>
          <a:lnRef idx="2">
            <a:schemeClr val="dk1"/>
          </a:lnRef>
          <a:fillRef idx="1">
            <a:schemeClr val="lt1"/>
          </a:fillRef>
          <a:effectRef idx="0">
            <a:schemeClr val="dk1"/>
          </a:effectRef>
          <a:fontRef idx="minor">
            <a:schemeClr val="dk1"/>
          </a:fontRef>
        </p:style>
        <p:txBody>
          <a:bodyPr wrap="none" lIns="72000" tIns="36000" rIns="72000" bIns="36000" rtlCol="0" anchor="ctr" anchorCtr="1">
            <a:spAutoFit/>
          </a:bodyPr>
          <a:lstStyle/>
          <a:p>
            <a:r>
              <a:rPr lang="ja-JP" altLang="en-US" sz="1050" dirty="0" smtClean="0"/>
              <a:t>施工後</a:t>
            </a:r>
            <a:endParaRPr kumimoji="1" lang="ja-JP" altLang="en-US" sz="1050" dirty="0"/>
          </a:p>
        </p:txBody>
      </p:sp>
      <p:sp>
        <p:nvSpPr>
          <p:cNvPr id="28" name="テキスト ボックス 42"/>
          <p:cNvSpPr txBox="1"/>
          <p:nvPr/>
        </p:nvSpPr>
        <p:spPr>
          <a:xfrm>
            <a:off x="216000" y="4639944"/>
            <a:ext cx="549363" cy="234286"/>
          </a:xfrm>
          <a:prstGeom prst="rect">
            <a:avLst/>
          </a:prstGeom>
          <a:ln w="12700"/>
        </p:spPr>
        <p:style>
          <a:lnRef idx="2">
            <a:schemeClr val="dk1"/>
          </a:lnRef>
          <a:fillRef idx="1">
            <a:schemeClr val="lt1"/>
          </a:fillRef>
          <a:effectRef idx="0">
            <a:schemeClr val="dk1"/>
          </a:effectRef>
          <a:fontRef idx="minor">
            <a:schemeClr val="dk1"/>
          </a:fontRef>
        </p:style>
        <p:txBody>
          <a:bodyPr wrap="none" lIns="72000" tIns="36000" rIns="72000" bIns="36000" rtlCol="0" anchor="ctr" anchorCtr="1">
            <a:spAutoFit/>
          </a:bodyPr>
          <a:lstStyle/>
          <a:p>
            <a:r>
              <a:rPr kumimoji="1" lang="ja-JP" altLang="en-US" sz="1050" dirty="0" smtClean="0"/>
              <a:t>施工前</a:t>
            </a:r>
            <a:endParaRPr kumimoji="1" lang="ja-JP" altLang="en-US" sz="1050" dirty="0"/>
          </a:p>
        </p:txBody>
      </p:sp>
      <p:sp>
        <p:nvSpPr>
          <p:cNvPr id="29" name="テキスト ボックス 28"/>
          <p:cNvSpPr txBox="1"/>
          <p:nvPr/>
        </p:nvSpPr>
        <p:spPr>
          <a:xfrm>
            <a:off x="6120000" y="4639944"/>
            <a:ext cx="953320" cy="234286"/>
          </a:xfrm>
          <a:prstGeom prst="rect">
            <a:avLst/>
          </a:prstGeom>
          <a:ln w="12700"/>
        </p:spPr>
        <p:style>
          <a:lnRef idx="2">
            <a:schemeClr val="dk1"/>
          </a:lnRef>
          <a:fillRef idx="1">
            <a:schemeClr val="lt1"/>
          </a:fillRef>
          <a:effectRef idx="0">
            <a:schemeClr val="dk1"/>
          </a:effectRef>
          <a:fontRef idx="minor">
            <a:schemeClr val="dk1"/>
          </a:fontRef>
        </p:style>
        <p:txBody>
          <a:bodyPr wrap="none" lIns="72000" tIns="36000" rIns="72000" bIns="36000" rtlCol="0" anchor="ctr" anchorCtr="1">
            <a:spAutoFit/>
          </a:bodyPr>
          <a:lstStyle/>
          <a:p>
            <a:r>
              <a:rPr lang="ja-JP" altLang="en-US" sz="1050" dirty="0" smtClean="0"/>
              <a:t>施工後</a:t>
            </a:r>
            <a:r>
              <a:rPr kumimoji="1" lang="ja-JP" altLang="en-US" sz="1050" dirty="0" smtClean="0"/>
              <a:t>（拡大）</a:t>
            </a:r>
            <a:endParaRPr kumimoji="1" lang="ja-JP" altLang="en-US" sz="1050" dirty="0"/>
          </a:p>
        </p:txBody>
      </p:sp>
    </p:spTree>
    <p:extLst>
      <p:ext uri="{BB962C8B-B14F-4D97-AF65-F5344CB8AC3E}">
        <p14:creationId xmlns:p14="http://schemas.microsoft.com/office/powerpoint/2010/main" val="716982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2</a:t>
            </a:fld>
            <a:endParaRPr kumimoji="1" lang="ja-JP" altLang="en-US"/>
          </a:p>
        </p:txBody>
      </p:sp>
      <p:sp>
        <p:nvSpPr>
          <p:cNvPr id="3" name="タイトル 2"/>
          <p:cNvSpPr>
            <a:spLocks noGrp="1"/>
          </p:cNvSpPr>
          <p:nvPr>
            <p:ph type="title"/>
          </p:nvPr>
        </p:nvSpPr>
        <p:spPr/>
        <p:txBody>
          <a:bodyPr>
            <a:normAutofit/>
          </a:bodyPr>
          <a:lstStyle/>
          <a:p>
            <a:r>
              <a:rPr kumimoji="1" lang="ja-JP" altLang="en-US" dirty="0" smtClean="0"/>
              <a:t>交通ビッグデータを用いた効果検証</a:t>
            </a:r>
            <a:endParaRPr kumimoji="1" lang="ja-JP" altLang="en-US" dirty="0"/>
          </a:p>
        </p:txBody>
      </p:sp>
      <p:sp>
        <p:nvSpPr>
          <p:cNvPr id="52" name="テキスト ボックス 51"/>
          <p:cNvSpPr txBox="1"/>
          <p:nvPr/>
        </p:nvSpPr>
        <p:spPr>
          <a:xfrm>
            <a:off x="123829" y="609601"/>
            <a:ext cx="8905875" cy="369332"/>
          </a:xfrm>
          <a:prstGeom prst="rect">
            <a:avLst/>
          </a:prstGeom>
          <a:noFill/>
        </p:spPr>
        <p:txBody>
          <a:bodyPr wrap="square" rtlCol="0">
            <a:spAutoFit/>
          </a:bodyPr>
          <a:lstStyle/>
          <a:p>
            <a:r>
              <a:rPr lang="ja-JP" altLang="en-US" dirty="0"/>
              <a:t>（１）交通ビッグデータ</a:t>
            </a:r>
            <a:endParaRPr lang="en-US" altLang="ja-JP" dirty="0"/>
          </a:p>
        </p:txBody>
      </p:sp>
      <p:sp>
        <p:nvSpPr>
          <p:cNvPr id="53" name="テキスト ボックス 52"/>
          <p:cNvSpPr txBox="1"/>
          <p:nvPr/>
        </p:nvSpPr>
        <p:spPr>
          <a:xfrm>
            <a:off x="107505" y="1037951"/>
            <a:ext cx="9036496" cy="907941"/>
          </a:xfrm>
          <a:prstGeom prst="rect">
            <a:avLst/>
          </a:prstGeom>
          <a:noFill/>
        </p:spPr>
        <p:txBody>
          <a:bodyPr wrap="square" lIns="72000" tIns="0" rIns="72000" bIns="0" rtlCol="0">
            <a:spAutoFit/>
          </a:bodyPr>
          <a:lstStyle/>
          <a:p>
            <a:pPr marL="285748" indent="-285748">
              <a:spcBef>
                <a:spcPts val="300"/>
              </a:spcBef>
              <a:spcAft>
                <a:spcPts val="300"/>
              </a:spcAft>
              <a:buFont typeface="Arial" panose="020B0604020202020204" pitchFamily="34" charset="0"/>
              <a:buChar char="•"/>
            </a:pPr>
            <a:r>
              <a:rPr lang="ja-JP" altLang="en-US" dirty="0">
                <a:latin typeface="+mn-ea"/>
              </a:rPr>
              <a:t>分析に使用する交通ビッグデータとして、</a:t>
            </a:r>
            <a:r>
              <a:rPr lang="en-US" altLang="ja-JP" dirty="0">
                <a:latin typeface="+mn-ea"/>
              </a:rPr>
              <a:t>ETC2.0</a:t>
            </a:r>
            <a:r>
              <a:rPr lang="ja-JP" altLang="en-US" dirty="0">
                <a:latin typeface="+mn-ea"/>
              </a:rPr>
              <a:t>プローブデータを用いる。</a:t>
            </a:r>
            <a:endParaRPr lang="en-US" altLang="ja-JP" dirty="0">
              <a:latin typeface="+mn-ea"/>
            </a:endParaRPr>
          </a:p>
          <a:p>
            <a:pPr marL="285748" indent="-285748">
              <a:spcBef>
                <a:spcPts val="300"/>
              </a:spcBef>
              <a:spcAft>
                <a:spcPts val="300"/>
              </a:spcAft>
              <a:buFont typeface="Arial" panose="020B0604020202020204" pitchFamily="34" charset="0"/>
              <a:buChar char="•"/>
            </a:pPr>
            <a:r>
              <a:rPr lang="ja-JP" altLang="en-US" dirty="0" smtClean="0">
                <a:latin typeface="+mn-ea"/>
              </a:rPr>
              <a:t>通行</a:t>
            </a:r>
            <a:r>
              <a:rPr lang="ja-JP" altLang="en-US" dirty="0">
                <a:latin typeface="+mn-ea"/>
              </a:rPr>
              <a:t>経路情報や急ブレーキ情報等の走行情報が、</a:t>
            </a:r>
            <a:r>
              <a:rPr lang="en-US" altLang="ja-JP" dirty="0">
                <a:latin typeface="+mn-ea"/>
              </a:rPr>
              <a:t>ETC2.0</a:t>
            </a:r>
            <a:r>
              <a:rPr lang="ja-JP" altLang="en-US" dirty="0">
                <a:latin typeface="+mn-ea"/>
              </a:rPr>
              <a:t>路側機の下を通過する際に収集される。</a:t>
            </a:r>
            <a:endParaRPr lang="en-US" altLang="ja-JP" dirty="0">
              <a:latin typeface="+mn-ea"/>
            </a:endParaRPr>
          </a:p>
        </p:txBody>
      </p:sp>
      <p:sp>
        <p:nvSpPr>
          <p:cNvPr id="54" name="テキスト ボックス 53"/>
          <p:cNvSpPr txBox="1"/>
          <p:nvPr/>
        </p:nvSpPr>
        <p:spPr>
          <a:xfrm>
            <a:off x="7241558" y="6104191"/>
            <a:ext cx="1402948" cy="246221"/>
          </a:xfrm>
          <a:prstGeom prst="rect">
            <a:avLst/>
          </a:prstGeom>
          <a:noFill/>
        </p:spPr>
        <p:txBody>
          <a:bodyPr wrap="none" rtlCol="0">
            <a:spAutoFit/>
          </a:bodyPr>
          <a:lstStyle/>
          <a:p>
            <a:r>
              <a:rPr lang="ja-JP" altLang="en-US" sz="1000" dirty="0">
                <a:latin typeface="+mj-ea"/>
                <a:ea typeface="+mj-ea"/>
              </a:rPr>
              <a:t>出典）国土交通省資料</a:t>
            </a:r>
            <a:endParaRPr lang="en-US" altLang="ja-JP" sz="1000" dirty="0">
              <a:latin typeface="+mj-ea"/>
              <a:ea typeface="+mj-ea"/>
            </a:endParaRPr>
          </a:p>
        </p:txBody>
      </p:sp>
      <p:graphicFrame>
        <p:nvGraphicFramePr>
          <p:cNvPr id="55" name="表 54"/>
          <p:cNvGraphicFramePr>
            <a:graphicFrameLocks noGrp="1"/>
          </p:cNvGraphicFramePr>
          <p:nvPr>
            <p:extLst>
              <p:ext uri="{D42A27DB-BD31-4B8C-83A1-F6EECF244321}">
                <p14:modId xmlns:p14="http://schemas.microsoft.com/office/powerpoint/2010/main" val="2309459431"/>
              </p:ext>
            </p:extLst>
          </p:nvPr>
        </p:nvGraphicFramePr>
        <p:xfrm>
          <a:off x="855133" y="2236216"/>
          <a:ext cx="7441988" cy="1381760"/>
        </p:xfrm>
        <a:graphic>
          <a:graphicData uri="http://schemas.openxmlformats.org/drawingml/2006/table">
            <a:tbl>
              <a:tblPr firstCol="1">
                <a:tableStyleId>{5C22544A-7EE6-4342-B048-85BDC9FD1C3A}</a:tableStyleId>
              </a:tblPr>
              <a:tblGrid>
                <a:gridCol w="1397000"/>
                <a:gridCol w="6044988"/>
              </a:tblGrid>
              <a:tr h="370840">
                <a:tc gridSpan="2">
                  <a:txBody>
                    <a:bodyPr/>
                    <a:lstStyle/>
                    <a:p>
                      <a:r>
                        <a:rPr kumimoji="1" lang="ja-JP" altLang="en-US" dirty="0" smtClean="0">
                          <a:solidFill>
                            <a:schemeClr val="bg1"/>
                          </a:solidFill>
                        </a:rPr>
                        <a:t>収集されるデータ</a:t>
                      </a:r>
                      <a:endParaRPr kumimoji="1" lang="ja-JP" altLang="en-US" dirty="0">
                        <a:solidFill>
                          <a:schemeClr val="bg1"/>
                        </a:solidFill>
                      </a:endParaRPr>
                    </a:p>
                  </a:txBody>
                  <a:tcPr>
                    <a:solidFill>
                      <a:schemeClr val="accent1">
                        <a:lumMod val="75000"/>
                      </a:schemeClr>
                    </a:solidFill>
                  </a:tcPr>
                </a:tc>
                <a:tc hMerge="1">
                  <a:txBody>
                    <a:bodyPr/>
                    <a:lstStyle/>
                    <a:p>
                      <a:endParaRPr kumimoji="1" lang="ja-JP" altLang="en-US" dirty="0"/>
                    </a:p>
                  </a:txBody>
                  <a:tcPr/>
                </a:tc>
              </a:tr>
              <a:tr h="370840">
                <a:tc>
                  <a:txBody>
                    <a:bodyPr/>
                    <a:lstStyle/>
                    <a:p>
                      <a:r>
                        <a:rPr kumimoji="1" lang="ja-JP" altLang="en-US" dirty="0" smtClean="0">
                          <a:solidFill>
                            <a:schemeClr val="bg1"/>
                          </a:solidFill>
                        </a:rPr>
                        <a:t>走行履歴</a:t>
                      </a:r>
                      <a:endParaRPr kumimoji="1" lang="ja-JP" altLang="en-US" dirty="0">
                        <a:solidFill>
                          <a:schemeClr val="bg1"/>
                        </a:solidFill>
                      </a:endParaRPr>
                    </a:p>
                  </a:txBody>
                  <a:tcPr/>
                </a:tc>
                <a:tc>
                  <a:txBody>
                    <a:bodyPr/>
                    <a:lstStyle/>
                    <a:p>
                      <a:r>
                        <a:rPr kumimoji="1" lang="ja-JP" altLang="en-US" dirty="0" smtClean="0"/>
                        <a:t>・時刻、位置情報（緯度、経度）、速度など</a:t>
                      </a:r>
                      <a:endParaRPr kumimoji="1" lang="ja-JP" altLang="en-US" dirty="0"/>
                    </a:p>
                  </a:txBody>
                  <a:tcPr/>
                </a:tc>
              </a:tr>
              <a:tr h="370840">
                <a:tc>
                  <a:txBody>
                    <a:bodyPr/>
                    <a:lstStyle/>
                    <a:p>
                      <a:r>
                        <a:rPr kumimoji="1" lang="ja-JP" altLang="en-US" dirty="0" smtClean="0">
                          <a:solidFill>
                            <a:schemeClr val="bg1"/>
                          </a:solidFill>
                        </a:rPr>
                        <a:t>挙動履歴</a:t>
                      </a:r>
                      <a:endParaRPr kumimoji="1" lang="ja-JP" altLang="en-US" dirty="0">
                        <a:solidFill>
                          <a:schemeClr val="bg1"/>
                        </a:solidFill>
                      </a:endParaRPr>
                    </a:p>
                  </a:txBody>
                  <a:tcPr/>
                </a:tc>
                <a:tc>
                  <a:txBody>
                    <a:bodyPr/>
                    <a:lstStyle/>
                    <a:p>
                      <a:r>
                        <a:rPr kumimoji="1" lang="ja-JP" altLang="en-US" dirty="0" smtClean="0"/>
                        <a:t>・時刻、位置情報（緯度、経度）、道路種別、進行方向、速度、前後加速度（急ブレーキ）　など</a:t>
                      </a:r>
                      <a:endParaRPr kumimoji="1" lang="en-US" altLang="ja-JP" dirty="0" smtClean="0"/>
                    </a:p>
                  </a:txBody>
                  <a:tcPr/>
                </a:tc>
              </a:tr>
            </a:tbl>
          </a:graphicData>
        </a:graphic>
      </p:graphicFrame>
      <p:pic>
        <p:nvPicPr>
          <p:cNvPr id="56" name="図 55"/>
          <p:cNvPicPr>
            <a:picLocks noChangeAspect="1"/>
          </p:cNvPicPr>
          <p:nvPr/>
        </p:nvPicPr>
        <p:blipFill>
          <a:blip r:embed="rId3"/>
          <a:stretch>
            <a:fillRect/>
          </a:stretch>
        </p:blipFill>
        <p:spPr>
          <a:xfrm>
            <a:off x="499494" y="3908300"/>
            <a:ext cx="8145012" cy="2105319"/>
          </a:xfrm>
          <a:prstGeom prst="rect">
            <a:avLst/>
          </a:prstGeom>
        </p:spPr>
      </p:pic>
    </p:spTree>
    <p:extLst>
      <p:ext uri="{BB962C8B-B14F-4D97-AF65-F5344CB8AC3E}">
        <p14:creationId xmlns:p14="http://schemas.microsoft.com/office/powerpoint/2010/main" val="230654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3</a:t>
            </a:fld>
            <a:endParaRPr kumimoji="1" lang="ja-JP" altLang="en-US"/>
          </a:p>
        </p:txBody>
      </p:sp>
      <p:sp>
        <p:nvSpPr>
          <p:cNvPr id="3" name="タイトル 2"/>
          <p:cNvSpPr>
            <a:spLocks noGrp="1"/>
          </p:cNvSpPr>
          <p:nvPr>
            <p:ph type="title"/>
          </p:nvPr>
        </p:nvSpPr>
        <p:spPr/>
        <p:txBody>
          <a:bodyPr>
            <a:normAutofit/>
          </a:bodyPr>
          <a:lstStyle/>
          <a:p>
            <a:r>
              <a:rPr kumimoji="1" lang="ja-JP" altLang="en-US" dirty="0" smtClean="0"/>
              <a:t>交通ビッグデータを用いた効果検証</a:t>
            </a:r>
            <a:endParaRPr kumimoji="1" lang="ja-JP" altLang="en-US" dirty="0"/>
          </a:p>
        </p:txBody>
      </p:sp>
      <p:sp>
        <p:nvSpPr>
          <p:cNvPr id="9" name="テキスト ボックス 8"/>
          <p:cNvSpPr txBox="1"/>
          <p:nvPr/>
        </p:nvSpPr>
        <p:spPr>
          <a:xfrm>
            <a:off x="123829" y="609601"/>
            <a:ext cx="8905875" cy="369332"/>
          </a:xfrm>
          <a:prstGeom prst="rect">
            <a:avLst/>
          </a:prstGeom>
          <a:noFill/>
        </p:spPr>
        <p:txBody>
          <a:bodyPr wrap="square" rtlCol="0">
            <a:spAutoFit/>
          </a:bodyPr>
          <a:lstStyle/>
          <a:p>
            <a:r>
              <a:rPr lang="ja-JP" altLang="en-US" dirty="0"/>
              <a:t>（２）効果検証項目</a:t>
            </a:r>
            <a:endParaRPr lang="en-US" altLang="ja-JP" dirty="0"/>
          </a:p>
        </p:txBody>
      </p:sp>
      <p:sp>
        <p:nvSpPr>
          <p:cNvPr id="10" name="テキスト ボックス 9"/>
          <p:cNvSpPr txBox="1"/>
          <p:nvPr/>
        </p:nvSpPr>
        <p:spPr>
          <a:xfrm>
            <a:off x="107505" y="1037950"/>
            <a:ext cx="9036496" cy="553998"/>
          </a:xfrm>
          <a:prstGeom prst="rect">
            <a:avLst/>
          </a:prstGeom>
          <a:noFill/>
        </p:spPr>
        <p:txBody>
          <a:bodyPr wrap="square" lIns="72000" tIns="0" rIns="72000" bIns="0" rtlCol="0">
            <a:spAutoFit/>
          </a:bodyPr>
          <a:lstStyle/>
          <a:p>
            <a:pPr marL="285748" indent="-285748">
              <a:spcBef>
                <a:spcPts val="300"/>
              </a:spcBef>
              <a:spcAft>
                <a:spcPts val="300"/>
              </a:spcAft>
              <a:buFont typeface="Arial" panose="020B0604020202020204" pitchFamily="34" charset="0"/>
              <a:buChar char="•"/>
            </a:pPr>
            <a:r>
              <a:rPr lang="ja-JP" altLang="en-US" dirty="0">
                <a:latin typeface="+mn-ea"/>
              </a:rPr>
              <a:t>今回のハンプ設置箇所において、</a:t>
            </a:r>
            <a:r>
              <a:rPr lang="en-US" altLang="ja-JP" dirty="0">
                <a:latin typeface="+mn-ea"/>
              </a:rPr>
              <a:t>ETC2.0</a:t>
            </a:r>
            <a:r>
              <a:rPr lang="ja-JP" altLang="en-US" dirty="0">
                <a:latin typeface="+mn-ea"/>
              </a:rPr>
              <a:t>プローブデータを用いて、</a:t>
            </a:r>
            <a:r>
              <a:rPr lang="en-US" altLang="ja-JP" dirty="0">
                <a:latin typeface="+mn-ea"/>
              </a:rPr>
              <a:t/>
            </a:r>
            <a:br>
              <a:rPr lang="en-US" altLang="ja-JP" dirty="0">
                <a:latin typeface="+mn-ea"/>
              </a:rPr>
            </a:br>
            <a:r>
              <a:rPr lang="ja-JP" altLang="en-US" dirty="0">
                <a:latin typeface="+mn-ea"/>
              </a:rPr>
              <a:t>以下項目について対策前後での集計値を比較し、ハンプ設置による対策効果を検証する。</a:t>
            </a:r>
            <a:endParaRPr lang="en-US" altLang="ja-JP" dirty="0">
              <a:latin typeface="+mn-ea"/>
            </a:endParaRPr>
          </a:p>
        </p:txBody>
      </p:sp>
      <p:sp>
        <p:nvSpPr>
          <p:cNvPr id="11" name="テキスト ボックス 10"/>
          <p:cNvSpPr txBox="1"/>
          <p:nvPr/>
        </p:nvSpPr>
        <p:spPr>
          <a:xfrm>
            <a:off x="963852" y="1830922"/>
            <a:ext cx="3419467" cy="984885"/>
          </a:xfrm>
          <a:prstGeom prst="rect">
            <a:avLst/>
          </a:prstGeom>
          <a:noFill/>
        </p:spPr>
        <p:txBody>
          <a:bodyPr wrap="square" lIns="72000" tIns="0" rIns="72000" bIns="0" rtlCol="0">
            <a:spAutoFit/>
          </a:bodyPr>
          <a:lstStyle/>
          <a:p>
            <a:pPr marL="342898" indent="-342898">
              <a:spcBef>
                <a:spcPts val="300"/>
              </a:spcBef>
              <a:spcAft>
                <a:spcPts val="300"/>
              </a:spcAft>
              <a:buFont typeface="+mj-ea"/>
              <a:buAutoNum type="circleNumDbPlain"/>
            </a:pPr>
            <a:r>
              <a:rPr lang="ja-JP" altLang="en-US" dirty="0">
                <a:latin typeface="+mn-ea"/>
              </a:rPr>
              <a:t>走行速度</a:t>
            </a:r>
            <a:endParaRPr lang="en-US" altLang="ja-JP" dirty="0">
              <a:latin typeface="+mn-ea"/>
            </a:endParaRPr>
          </a:p>
          <a:p>
            <a:pPr marL="342898" indent="-342898">
              <a:spcBef>
                <a:spcPts val="300"/>
              </a:spcBef>
              <a:spcAft>
                <a:spcPts val="300"/>
              </a:spcAft>
              <a:buFont typeface="+mj-ea"/>
              <a:buAutoNum type="circleNumDbPlain"/>
            </a:pPr>
            <a:r>
              <a:rPr lang="ja-JP" altLang="en-US" dirty="0">
                <a:latin typeface="+mn-ea"/>
              </a:rPr>
              <a:t>急ブレーキ発生状況</a:t>
            </a:r>
            <a:endParaRPr lang="en-US" altLang="ja-JP" dirty="0">
              <a:latin typeface="+mn-ea"/>
            </a:endParaRPr>
          </a:p>
          <a:p>
            <a:pPr marL="342898" indent="-342898">
              <a:spcBef>
                <a:spcPts val="300"/>
              </a:spcBef>
              <a:spcAft>
                <a:spcPts val="300"/>
              </a:spcAft>
              <a:buFont typeface="+mj-ea"/>
              <a:buAutoNum type="circleNumDbPlain"/>
            </a:pPr>
            <a:r>
              <a:rPr lang="ja-JP" altLang="en-US" dirty="0">
                <a:latin typeface="+mn-ea"/>
              </a:rPr>
              <a:t>走行経路の変化</a:t>
            </a:r>
            <a:endParaRPr lang="en-US" altLang="ja-JP" dirty="0">
              <a:latin typeface="+mn-ea"/>
            </a:endParaRPr>
          </a:p>
        </p:txBody>
      </p:sp>
      <p:sp>
        <p:nvSpPr>
          <p:cNvPr id="12" name="テキスト ボックス 11"/>
          <p:cNvSpPr txBox="1"/>
          <p:nvPr/>
        </p:nvSpPr>
        <p:spPr>
          <a:xfrm>
            <a:off x="123829" y="3054773"/>
            <a:ext cx="8905875" cy="369332"/>
          </a:xfrm>
          <a:prstGeom prst="rect">
            <a:avLst/>
          </a:prstGeom>
          <a:noFill/>
        </p:spPr>
        <p:txBody>
          <a:bodyPr wrap="square" rtlCol="0">
            <a:spAutoFit/>
          </a:bodyPr>
          <a:lstStyle/>
          <a:p>
            <a:r>
              <a:rPr lang="ja-JP" altLang="en-US" dirty="0"/>
              <a:t>（３）効果検証期間</a:t>
            </a:r>
            <a:endParaRPr lang="en-US" altLang="ja-JP" dirty="0"/>
          </a:p>
        </p:txBody>
      </p:sp>
      <p:sp>
        <p:nvSpPr>
          <p:cNvPr id="13" name="テキスト ボックス 12"/>
          <p:cNvSpPr txBox="1"/>
          <p:nvPr/>
        </p:nvSpPr>
        <p:spPr>
          <a:xfrm>
            <a:off x="107505" y="3513899"/>
            <a:ext cx="9036496" cy="553998"/>
          </a:xfrm>
          <a:prstGeom prst="rect">
            <a:avLst/>
          </a:prstGeom>
          <a:noFill/>
        </p:spPr>
        <p:txBody>
          <a:bodyPr wrap="square" lIns="72000" tIns="0" rIns="72000" bIns="0" rtlCol="0">
            <a:spAutoFit/>
          </a:bodyPr>
          <a:lstStyle/>
          <a:p>
            <a:pPr marL="285748" indent="-285748">
              <a:spcBef>
                <a:spcPts val="300"/>
              </a:spcBef>
              <a:spcAft>
                <a:spcPts val="300"/>
              </a:spcAft>
              <a:buFont typeface="Arial" panose="020B0604020202020204" pitchFamily="34" charset="0"/>
              <a:buChar char="•"/>
            </a:pPr>
            <a:r>
              <a:rPr lang="ja-JP" altLang="en-US" dirty="0" smtClean="0">
                <a:latin typeface="+mn-ea"/>
              </a:rPr>
              <a:t>千秋南小学校西部地区</a:t>
            </a:r>
            <a:r>
              <a:rPr lang="ja-JP" altLang="en-US" dirty="0">
                <a:latin typeface="+mn-ea"/>
              </a:rPr>
              <a:t>のハンプは、</a:t>
            </a:r>
            <a:r>
              <a:rPr lang="ja-JP" altLang="en-US" dirty="0" smtClean="0">
                <a:latin typeface="+mn-ea"/>
              </a:rPr>
              <a:t>令和３年３月</a:t>
            </a:r>
            <a:r>
              <a:rPr lang="ja-JP" altLang="en-US" dirty="0">
                <a:latin typeface="+mn-ea"/>
              </a:rPr>
              <a:t>に施工されたため、</a:t>
            </a:r>
            <a:r>
              <a:rPr lang="en-US" altLang="ja-JP" dirty="0">
                <a:latin typeface="+mn-ea"/>
              </a:rPr>
              <a:t/>
            </a:r>
            <a:br>
              <a:rPr lang="en-US" altLang="ja-JP" dirty="0">
                <a:latin typeface="+mn-ea"/>
              </a:rPr>
            </a:br>
            <a:r>
              <a:rPr lang="ja-JP" altLang="en-US" dirty="0">
                <a:latin typeface="+mn-ea"/>
              </a:rPr>
              <a:t>対策前、対策後として、以下の期間についてデータを集計・分析した。</a:t>
            </a:r>
            <a:endParaRPr lang="en-US" altLang="ja-JP" dirty="0">
              <a:latin typeface="+mn-ea"/>
            </a:endParaRPr>
          </a:p>
        </p:txBody>
      </p:sp>
      <p:graphicFrame>
        <p:nvGraphicFramePr>
          <p:cNvPr id="14" name="表 13"/>
          <p:cNvGraphicFramePr>
            <a:graphicFrameLocks noGrp="1"/>
          </p:cNvGraphicFramePr>
          <p:nvPr>
            <p:extLst>
              <p:ext uri="{D42A27DB-BD31-4B8C-83A1-F6EECF244321}">
                <p14:modId xmlns:p14="http://schemas.microsoft.com/office/powerpoint/2010/main" val="1924232798"/>
              </p:ext>
            </p:extLst>
          </p:nvPr>
        </p:nvGraphicFramePr>
        <p:xfrm>
          <a:off x="400958" y="4308621"/>
          <a:ext cx="8342084" cy="1630680"/>
        </p:xfrm>
        <a:graphic>
          <a:graphicData uri="http://schemas.openxmlformats.org/drawingml/2006/table">
            <a:tbl>
              <a:tblPr firstRow="1" bandRow="1">
                <a:tableStyleId>{5C22544A-7EE6-4342-B048-85BDC9FD1C3A}</a:tableStyleId>
              </a:tblPr>
              <a:tblGrid>
                <a:gridCol w="2394625"/>
                <a:gridCol w="1776417"/>
                <a:gridCol w="1857829"/>
                <a:gridCol w="2313213"/>
              </a:tblGrid>
              <a:tr h="370840">
                <a:tc>
                  <a:txBody>
                    <a:bodyPr/>
                    <a:lstStyle/>
                    <a:p>
                      <a:pPr algn="ctr"/>
                      <a:r>
                        <a:rPr kumimoji="1" lang="ja-JP" altLang="en-US" sz="1400" dirty="0" smtClean="0"/>
                        <a:t>分析項目</a:t>
                      </a:r>
                      <a:endParaRPr kumimoji="1" lang="ja-JP" altLang="en-US" sz="1400" dirty="0"/>
                    </a:p>
                  </a:txBody>
                  <a:tcPr/>
                </a:tc>
                <a:tc>
                  <a:txBody>
                    <a:bodyPr/>
                    <a:lstStyle/>
                    <a:p>
                      <a:pPr algn="ctr"/>
                      <a:r>
                        <a:rPr kumimoji="1" lang="ja-JP" altLang="en-US" sz="1400" dirty="0" smtClean="0"/>
                        <a:t>対策前</a:t>
                      </a:r>
                      <a:endParaRPr kumimoji="1" lang="ja-JP" altLang="en-US" sz="1400" dirty="0"/>
                    </a:p>
                  </a:txBody>
                  <a:tcPr/>
                </a:tc>
                <a:tc>
                  <a:txBody>
                    <a:bodyPr/>
                    <a:lstStyle/>
                    <a:p>
                      <a:pPr algn="ctr"/>
                      <a:r>
                        <a:rPr kumimoji="1" lang="ja-JP" altLang="en-US" sz="1400" dirty="0" smtClean="0"/>
                        <a:t>対策後</a:t>
                      </a:r>
                      <a:endParaRPr kumimoji="1" lang="ja-JP" altLang="en-US" sz="1400" dirty="0"/>
                    </a:p>
                  </a:txBody>
                  <a:tcPr/>
                </a:tc>
                <a:tc>
                  <a:txBody>
                    <a:bodyPr/>
                    <a:lstStyle/>
                    <a:p>
                      <a:pPr algn="ctr"/>
                      <a:r>
                        <a:rPr kumimoji="1" lang="ja-JP" altLang="en-US" sz="1400" dirty="0" smtClean="0"/>
                        <a:t>備考</a:t>
                      </a:r>
                      <a:endParaRPr kumimoji="1" lang="ja-JP" altLang="en-US" sz="1400" dirty="0"/>
                    </a:p>
                  </a:txBody>
                  <a:tcPr/>
                </a:tc>
              </a:tr>
              <a:tr h="518160">
                <a:tc>
                  <a:txBody>
                    <a:bodyPr/>
                    <a:lstStyle/>
                    <a:p>
                      <a:r>
                        <a:rPr kumimoji="1" lang="ja-JP" altLang="en-US" sz="1400" dirty="0" smtClean="0"/>
                        <a:t>①走行速度</a:t>
                      </a:r>
                      <a:endParaRPr kumimoji="1" lang="ja-JP" altLang="en-US" sz="1400" dirty="0"/>
                    </a:p>
                  </a:txBody>
                  <a:tcPr/>
                </a:tc>
                <a:tc>
                  <a:txBody>
                    <a:bodyPr/>
                    <a:lstStyle/>
                    <a:p>
                      <a:pPr algn="ctr"/>
                      <a:r>
                        <a:rPr kumimoji="1" lang="en-US" altLang="ja-JP" sz="1400" dirty="0" smtClean="0"/>
                        <a:t>R02.09</a:t>
                      </a:r>
                      <a:r>
                        <a:rPr kumimoji="1" lang="ja-JP" altLang="en-US" sz="1400" dirty="0" smtClean="0"/>
                        <a:t>～</a:t>
                      </a:r>
                      <a:r>
                        <a:rPr kumimoji="1" lang="en-US" altLang="ja-JP" sz="1400" dirty="0" smtClean="0"/>
                        <a:t>R03.02</a:t>
                      </a:r>
                      <a:endParaRPr kumimoji="1" lang="ja-JP" altLang="en-US" sz="1400" dirty="0"/>
                    </a:p>
                  </a:txBody>
                  <a:tcPr/>
                </a:tc>
                <a:tc>
                  <a:txBody>
                    <a:bodyPr/>
                    <a:lstStyle/>
                    <a:p>
                      <a:pPr algn="ctr"/>
                      <a:r>
                        <a:rPr kumimoji="1" lang="en-US" altLang="ja-JP" sz="1400" dirty="0" smtClean="0"/>
                        <a:t>R03.04</a:t>
                      </a:r>
                      <a:r>
                        <a:rPr kumimoji="1" lang="ja-JP" altLang="en-US" sz="1400" dirty="0" smtClean="0"/>
                        <a:t>～</a:t>
                      </a:r>
                      <a:r>
                        <a:rPr kumimoji="1" lang="en-US" altLang="ja-JP" sz="1400" dirty="0" smtClean="0"/>
                        <a:t>R03.05</a:t>
                      </a:r>
                      <a:endParaRPr kumimoji="1" lang="ja-JP" altLang="en-US" sz="1400" dirty="0"/>
                    </a:p>
                  </a:txBody>
                  <a:tcPr/>
                </a:tc>
                <a:tc>
                  <a:txBody>
                    <a:bodyPr/>
                    <a:lstStyle/>
                    <a:p>
                      <a:r>
                        <a:rPr kumimoji="1" lang="ja-JP" altLang="en-US" sz="1400" dirty="0" smtClean="0"/>
                        <a:t>対策前</a:t>
                      </a:r>
                      <a:r>
                        <a:rPr kumimoji="1" lang="en-US" altLang="ja-JP" sz="1400" dirty="0" smtClean="0"/>
                        <a:t>6</a:t>
                      </a:r>
                      <a:r>
                        <a:rPr kumimoji="1" lang="ja-JP" altLang="en-US" sz="1400" dirty="0" smtClean="0"/>
                        <a:t>か月、対策後</a:t>
                      </a:r>
                      <a:r>
                        <a:rPr kumimoji="1" lang="en-US" altLang="ja-JP" sz="1400" dirty="0" smtClean="0"/>
                        <a:t>2</a:t>
                      </a:r>
                      <a:r>
                        <a:rPr kumimoji="1" lang="ja-JP" altLang="en-US" sz="1400" dirty="0" smtClean="0"/>
                        <a:t>か月</a:t>
                      </a:r>
                      <a:endParaRPr kumimoji="1" lang="ja-JP" altLang="en-US" sz="1400" dirty="0"/>
                    </a:p>
                  </a:txBody>
                  <a:tcPr/>
                </a:tc>
              </a:tr>
              <a:tr h="370840">
                <a:tc>
                  <a:txBody>
                    <a:bodyPr/>
                    <a:lstStyle/>
                    <a:p>
                      <a:r>
                        <a:rPr kumimoji="1" lang="ja-JP" altLang="en-US" sz="1400" dirty="0" smtClean="0"/>
                        <a:t>②急ブレーキ発生状況</a:t>
                      </a:r>
                      <a:endParaRPr kumimoji="1" lang="ja-JP"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smtClean="0"/>
                        <a:t>R02.09</a:t>
                      </a:r>
                      <a:r>
                        <a:rPr kumimoji="1" lang="ja-JP" altLang="en-US" sz="1400" dirty="0" smtClean="0"/>
                        <a:t>～</a:t>
                      </a:r>
                      <a:r>
                        <a:rPr kumimoji="1" lang="en-US" altLang="ja-JP" sz="1400" dirty="0" smtClean="0"/>
                        <a:t>R03.02</a:t>
                      </a:r>
                      <a:endParaRPr kumimoji="1" lang="ja-JP" altLang="en-US" sz="1400" dirty="0"/>
                    </a:p>
                  </a:txBody>
                  <a:tcPr/>
                </a:tc>
                <a:tc>
                  <a:txBody>
                    <a:bodyPr/>
                    <a:lstStyle/>
                    <a:p>
                      <a:pPr algn="ctr"/>
                      <a:r>
                        <a:rPr kumimoji="1" lang="en-US" altLang="ja-JP" sz="1400" dirty="0" smtClean="0"/>
                        <a:t>R03.04</a:t>
                      </a:r>
                      <a:r>
                        <a:rPr kumimoji="1" lang="ja-JP" altLang="en-US" sz="1400" dirty="0" smtClean="0"/>
                        <a:t>～</a:t>
                      </a:r>
                      <a:r>
                        <a:rPr kumimoji="1" lang="en-US" altLang="ja-JP" sz="1400" dirty="0" smtClean="0"/>
                        <a:t>R03.05</a:t>
                      </a:r>
                      <a:endParaRPr kumimoji="1" lang="ja-JP" altLang="en-US" sz="1400" dirty="0"/>
                    </a:p>
                  </a:txBody>
                  <a:tcPr/>
                </a:tc>
                <a:tc>
                  <a:txBody>
                    <a:bodyPr/>
                    <a:lstStyle/>
                    <a:p>
                      <a:r>
                        <a:rPr kumimoji="1" lang="ja-JP" altLang="en-US" sz="1400" dirty="0" smtClean="0"/>
                        <a:t>対策前</a:t>
                      </a:r>
                      <a:r>
                        <a:rPr kumimoji="1" lang="en-US" altLang="ja-JP" sz="1400" dirty="0" smtClean="0"/>
                        <a:t>6</a:t>
                      </a:r>
                      <a:r>
                        <a:rPr kumimoji="1" lang="ja-JP" altLang="en-US" sz="1400" dirty="0" smtClean="0"/>
                        <a:t>か月、対策後</a:t>
                      </a:r>
                      <a:r>
                        <a:rPr kumimoji="1" lang="en-US" altLang="ja-JP" sz="1400" dirty="0" smtClean="0"/>
                        <a:t>2</a:t>
                      </a:r>
                      <a:r>
                        <a:rPr kumimoji="1" lang="ja-JP" altLang="en-US" sz="1400" dirty="0" smtClean="0"/>
                        <a:t>か月</a:t>
                      </a:r>
                      <a:endParaRPr kumimoji="1" lang="ja-JP" altLang="en-US" sz="1400" dirty="0"/>
                    </a:p>
                  </a:txBody>
                  <a:tcPr/>
                </a:tc>
              </a:tr>
              <a:tr h="370840">
                <a:tc>
                  <a:txBody>
                    <a:bodyPr/>
                    <a:lstStyle/>
                    <a:p>
                      <a:r>
                        <a:rPr kumimoji="1" lang="ja-JP" altLang="en-US" sz="1400" dirty="0" smtClean="0"/>
                        <a:t>③走行経路の変化</a:t>
                      </a:r>
                      <a:endParaRPr kumimoji="1" lang="ja-JP" altLang="en-US" sz="1400" dirty="0"/>
                    </a:p>
                  </a:txBody>
                  <a:tcPr/>
                </a:tc>
                <a:tc>
                  <a:txBody>
                    <a:bodyPr/>
                    <a:lstStyle/>
                    <a:p>
                      <a:pPr algn="ctr"/>
                      <a:r>
                        <a:rPr kumimoji="1" lang="en-US" altLang="ja-JP" sz="1400" dirty="0" smtClean="0"/>
                        <a:t>R03.01</a:t>
                      </a:r>
                      <a:r>
                        <a:rPr kumimoji="1" lang="ja-JP" altLang="en-US" sz="1400" dirty="0" smtClean="0"/>
                        <a:t>～</a:t>
                      </a:r>
                      <a:r>
                        <a:rPr kumimoji="1" lang="en-US" altLang="ja-JP" sz="1400" dirty="0" smtClean="0"/>
                        <a:t>R03.02</a:t>
                      </a:r>
                      <a:endParaRPr kumimoji="1" lang="ja-JP" altLang="en-US" sz="1400" dirty="0"/>
                    </a:p>
                  </a:txBody>
                  <a:tcPr/>
                </a:tc>
                <a:tc>
                  <a:txBody>
                    <a:bodyPr/>
                    <a:lstStyle/>
                    <a:p>
                      <a:pPr algn="ctr"/>
                      <a:r>
                        <a:rPr kumimoji="1" lang="en-US" altLang="ja-JP" sz="1400" dirty="0" smtClean="0"/>
                        <a:t>R03.04</a:t>
                      </a:r>
                      <a:r>
                        <a:rPr kumimoji="1" lang="ja-JP" altLang="en-US" sz="1400" dirty="0" smtClean="0"/>
                        <a:t>～</a:t>
                      </a:r>
                      <a:r>
                        <a:rPr kumimoji="1" lang="en-US" altLang="ja-JP" sz="1400" dirty="0" smtClean="0"/>
                        <a:t>R03.05</a:t>
                      </a:r>
                    </a:p>
                  </a:txBody>
                  <a:tcPr/>
                </a:tc>
                <a:tc>
                  <a:txBody>
                    <a:bodyPr/>
                    <a:lstStyle/>
                    <a:p>
                      <a:r>
                        <a:rPr kumimoji="1" lang="ja-JP" altLang="en-US" sz="1400" dirty="0" smtClean="0"/>
                        <a:t>対策前</a:t>
                      </a:r>
                      <a:r>
                        <a:rPr kumimoji="1" lang="en-US" altLang="ja-JP" sz="1400" dirty="0" smtClean="0"/>
                        <a:t>2</a:t>
                      </a:r>
                      <a:r>
                        <a:rPr kumimoji="1" lang="ja-JP" altLang="en-US" sz="1400" dirty="0" smtClean="0"/>
                        <a:t>か月　対策後</a:t>
                      </a:r>
                      <a:r>
                        <a:rPr kumimoji="1" lang="en-US" altLang="ja-JP" sz="1400" dirty="0" smtClean="0"/>
                        <a:t>2</a:t>
                      </a:r>
                      <a:r>
                        <a:rPr kumimoji="1" lang="ja-JP" altLang="en-US" sz="1400" dirty="0" smtClean="0"/>
                        <a:t>か月</a:t>
                      </a:r>
                      <a:endParaRPr kumimoji="1" lang="ja-JP" altLang="en-US" sz="1400" dirty="0"/>
                    </a:p>
                  </a:txBody>
                  <a:tcPr/>
                </a:tc>
              </a:tr>
            </a:tbl>
          </a:graphicData>
        </a:graphic>
      </p:graphicFrame>
    </p:spTree>
    <p:extLst>
      <p:ext uri="{BB962C8B-B14F-4D97-AF65-F5344CB8AC3E}">
        <p14:creationId xmlns:p14="http://schemas.microsoft.com/office/powerpoint/2010/main" val="2599682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0" name="図 699"/>
          <p:cNvPicPr>
            <a:picLocks noChangeAspect="1"/>
          </p:cNvPicPr>
          <p:nvPr/>
        </p:nvPicPr>
        <p:blipFill rotWithShape="1">
          <a:blip r:embed="rId3"/>
          <a:srcRect l="9243" t="15479" r="2220" b="31216"/>
          <a:stretch/>
        </p:blipFill>
        <p:spPr>
          <a:xfrm rot="16200000">
            <a:off x="2615673" y="3709585"/>
            <a:ext cx="4223933" cy="1102261"/>
          </a:xfrm>
          <a:prstGeom prst="rect">
            <a:avLst/>
          </a:prstGeom>
        </p:spPr>
      </p:pic>
      <p:pic>
        <p:nvPicPr>
          <p:cNvPr id="6" name="図 5"/>
          <p:cNvPicPr>
            <a:picLocks noChangeAspect="1"/>
          </p:cNvPicPr>
          <p:nvPr/>
        </p:nvPicPr>
        <p:blipFill rotWithShape="1">
          <a:blip r:embed="rId4"/>
          <a:srcRect l="9226" t="15453" r="2265" b="31436"/>
          <a:stretch/>
        </p:blipFill>
        <p:spPr>
          <a:xfrm rot="16200000">
            <a:off x="3892139" y="3717201"/>
            <a:ext cx="4213779" cy="1089918"/>
          </a:xfrm>
          <a:prstGeom prst="rect">
            <a:avLst/>
          </a:prstGeom>
        </p:spPr>
      </p:pic>
      <p:sp>
        <p:nvSpPr>
          <p:cNvPr id="2" name="タイトル 1"/>
          <p:cNvSpPr>
            <a:spLocks noGrp="1"/>
          </p:cNvSpPr>
          <p:nvPr>
            <p:ph type="title"/>
          </p:nvPr>
        </p:nvSpPr>
        <p:spPr/>
        <p:txBody>
          <a:bodyPr/>
          <a:lstStyle/>
          <a:p>
            <a:r>
              <a:rPr lang="ja-JP" altLang="en-US" dirty="0"/>
              <a:t>交通ビッグデータを用いた効果検証</a:t>
            </a:r>
            <a:endParaRPr kumimoji="1" lang="ja-JP" altLang="en-US" dirty="0"/>
          </a:p>
        </p:txBody>
      </p:sp>
      <p:sp>
        <p:nvSpPr>
          <p:cNvPr id="5" name="テキスト ボックス 4"/>
          <p:cNvSpPr txBox="1"/>
          <p:nvPr/>
        </p:nvSpPr>
        <p:spPr>
          <a:xfrm>
            <a:off x="123829" y="507209"/>
            <a:ext cx="8905875" cy="369332"/>
          </a:xfrm>
          <a:prstGeom prst="rect">
            <a:avLst/>
          </a:prstGeom>
          <a:noFill/>
        </p:spPr>
        <p:txBody>
          <a:bodyPr wrap="square" rtlCol="0">
            <a:spAutoFit/>
          </a:bodyPr>
          <a:lstStyle/>
          <a:p>
            <a:r>
              <a:rPr lang="ja-JP" altLang="en-US" dirty="0" smtClean="0"/>
              <a:t>（３）効果検証 </a:t>
            </a:r>
            <a:r>
              <a:rPr lang="en-US" altLang="ja-JP" dirty="0" smtClean="0"/>
              <a:t>【</a:t>
            </a:r>
            <a:r>
              <a:rPr lang="ja-JP" altLang="en-US" dirty="0" smtClean="0"/>
              <a:t>走行速度</a:t>
            </a:r>
            <a:r>
              <a:rPr lang="en-US" altLang="ja-JP" dirty="0" smtClean="0"/>
              <a:t>】</a:t>
            </a:r>
            <a:endParaRPr lang="en-US" altLang="ja-JP" dirty="0"/>
          </a:p>
        </p:txBody>
      </p:sp>
      <p:sp>
        <p:nvSpPr>
          <p:cNvPr id="218" name="正方形/長方形 217"/>
          <p:cNvSpPr/>
          <p:nvPr/>
        </p:nvSpPr>
        <p:spPr>
          <a:xfrm>
            <a:off x="268281" y="844010"/>
            <a:ext cx="8737506" cy="923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dirty="0" smtClean="0">
                <a:solidFill>
                  <a:schemeClr val="tx1"/>
                </a:solidFill>
              </a:rPr>
              <a:t>・北進方向、南進方向ともにハンプ設置箇所付近での大幅な走行速度の低下が見られた。</a:t>
            </a:r>
            <a:endParaRPr lang="en-US" altLang="ja-JP" sz="1400" dirty="0" smtClean="0">
              <a:solidFill>
                <a:schemeClr val="tx1"/>
              </a:solidFill>
            </a:endParaRPr>
          </a:p>
          <a:p>
            <a:r>
              <a:rPr lang="ja-JP" altLang="en-US" sz="1400" dirty="0" smtClean="0">
                <a:solidFill>
                  <a:schemeClr val="tx1"/>
                </a:solidFill>
              </a:rPr>
              <a:t>・走行速度の低下がハンプ設置箇所の手前、通過後で見られ、区間を通じての速度低減効果があったと考えられる。</a:t>
            </a:r>
            <a:endParaRPr lang="en-US" altLang="ja-JP" sz="1400" dirty="0" smtClean="0">
              <a:solidFill>
                <a:schemeClr val="tx1"/>
              </a:solidFill>
            </a:endParaRPr>
          </a:p>
          <a:p>
            <a:r>
              <a:rPr lang="ja-JP" altLang="en-US" sz="1400" dirty="0" smtClean="0">
                <a:solidFill>
                  <a:schemeClr val="tx1"/>
                </a:solidFill>
              </a:rPr>
              <a:t>・ハンプ上ですれ違いが困難なため待ち合わせをする車両が増加し全体として速度が低下していることが考えられる。（今回はハンプを設置しているが、狭</a:t>
            </a:r>
            <a:r>
              <a:rPr lang="ja-JP" altLang="en-US" sz="1400" dirty="0" err="1" smtClean="0">
                <a:solidFill>
                  <a:schemeClr val="tx1"/>
                </a:solidFill>
              </a:rPr>
              <a:t>さくの</a:t>
            </a:r>
            <a:r>
              <a:rPr lang="ja-JP" altLang="en-US" sz="1400" dirty="0" smtClean="0">
                <a:solidFill>
                  <a:schemeClr val="tx1"/>
                </a:solidFill>
              </a:rPr>
              <a:t>ような効果も同時に見られたと考えられる。）</a:t>
            </a:r>
            <a:endParaRPr lang="ja-JP" altLang="en-US" sz="1400" dirty="0">
              <a:solidFill>
                <a:srgbClr val="FF0000"/>
              </a:solidFill>
            </a:endParaRPr>
          </a:p>
        </p:txBody>
      </p:sp>
      <p:sp>
        <p:nvSpPr>
          <p:cNvPr id="221" name="スライド番号プレースホルダー 220"/>
          <p:cNvSpPr>
            <a:spLocks noGrp="1"/>
          </p:cNvSpPr>
          <p:nvPr>
            <p:ph type="sldNum" sz="quarter" idx="12"/>
          </p:nvPr>
        </p:nvSpPr>
        <p:spPr/>
        <p:txBody>
          <a:bodyPr/>
          <a:lstStyle/>
          <a:p>
            <a:fld id="{2BBCC535-E5EB-4C87-8318-061A9D8B6F79}" type="slidenum">
              <a:rPr kumimoji="1" lang="ja-JP" altLang="en-US" smtClean="0"/>
              <a:t>4</a:t>
            </a:fld>
            <a:endParaRPr kumimoji="1" lang="ja-JP" altLang="en-US"/>
          </a:p>
        </p:txBody>
      </p:sp>
      <p:sp>
        <p:nvSpPr>
          <p:cNvPr id="461" name="正方形/長方形 460"/>
          <p:cNvSpPr/>
          <p:nvPr/>
        </p:nvSpPr>
        <p:spPr>
          <a:xfrm>
            <a:off x="268280" y="1814673"/>
            <a:ext cx="8737507" cy="4850188"/>
          </a:xfrm>
          <a:prstGeom prst="rect">
            <a:avLst/>
          </a:prstGeom>
          <a:noFill/>
          <a:ln w="9525">
            <a:solidFill>
              <a:schemeClr val="bg1">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2" name="テキスト ボックス 491"/>
          <p:cNvSpPr txBox="1"/>
          <p:nvPr/>
        </p:nvSpPr>
        <p:spPr>
          <a:xfrm>
            <a:off x="1694332" y="6338090"/>
            <a:ext cx="1963999" cy="307777"/>
          </a:xfrm>
          <a:prstGeom prst="rect">
            <a:avLst/>
          </a:prstGeom>
          <a:noFill/>
        </p:spPr>
        <p:txBody>
          <a:bodyPr wrap="none" rtlCol="0">
            <a:spAutoFit/>
          </a:bodyPr>
          <a:lstStyle/>
          <a:p>
            <a:r>
              <a:rPr kumimoji="1" lang="en-US" altLang="ja-JP" sz="700" dirty="0" smtClean="0">
                <a:latin typeface="Meiryo UI" panose="020B0604030504040204" pitchFamily="50" charset="-128"/>
                <a:ea typeface="Meiryo UI" panose="020B0604030504040204" pitchFamily="50" charset="-128"/>
              </a:rPr>
              <a:t>※</a:t>
            </a:r>
            <a:r>
              <a:rPr kumimoji="1" lang="ja-JP" altLang="en-US" sz="700" dirty="0" smtClean="0">
                <a:latin typeface="Meiryo UI" panose="020B0604030504040204" pitchFamily="50" charset="-128"/>
                <a:ea typeface="Meiryo UI" panose="020B0604030504040204" pitchFamily="50" charset="-128"/>
              </a:rPr>
              <a:t>高速走行車両の平均的な速度とは</a:t>
            </a:r>
            <a:endParaRPr kumimoji="1" lang="en-US" altLang="ja-JP" sz="700" dirty="0" smtClean="0">
              <a:latin typeface="Meiryo UI" panose="020B0604030504040204" pitchFamily="50" charset="-128"/>
              <a:ea typeface="Meiryo UI" panose="020B0604030504040204" pitchFamily="50" charset="-128"/>
            </a:endParaRPr>
          </a:p>
          <a:p>
            <a:r>
              <a:rPr lang="ja-JP" altLang="en-US" sz="700" dirty="0" smtClean="0">
                <a:latin typeface="Meiryo UI" panose="020B0604030504040204" pitchFamily="50" charset="-128"/>
                <a:ea typeface="Meiryo UI" panose="020B0604030504040204" pitchFamily="50" charset="-128"/>
              </a:rPr>
              <a:t>計測した</a:t>
            </a:r>
            <a:r>
              <a:rPr lang="ja-JP" altLang="en-US" sz="700" dirty="0">
                <a:latin typeface="Meiryo UI" panose="020B0604030504040204" pitchFamily="50" charset="-128"/>
                <a:ea typeface="Meiryo UI" panose="020B0604030504040204" pitchFamily="50" charset="-128"/>
              </a:rPr>
              <a:t>車両</a:t>
            </a:r>
            <a:r>
              <a:rPr lang="ja-JP" altLang="en-US" sz="700" dirty="0" smtClean="0">
                <a:latin typeface="Meiryo UI" panose="020B0604030504040204" pitchFamily="50" charset="-128"/>
                <a:ea typeface="Meiryo UI" panose="020B0604030504040204" pitchFamily="50" charset="-128"/>
              </a:rPr>
              <a:t>の上位</a:t>
            </a:r>
            <a:r>
              <a:rPr kumimoji="1" lang="en-US" altLang="ja-JP" sz="700" dirty="0" smtClean="0">
                <a:latin typeface="Meiryo UI" panose="020B0604030504040204" pitchFamily="50" charset="-128"/>
                <a:ea typeface="Meiryo UI" panose="020B0604030504040204" pitchFamily="50" charset="-128"/>
              </a:rPr>
              <a:t>15%</a:t>
            </a:r>
            <a:r>
              <a:rPr kumimoji="1" lang="ja-JP" altLang="en-US" sz="700" dirty="0" smtClean="0">
                <a:latin typeface="Meiryo UI" panose="020B0604030504040204" pitchFamily="50" charset="-128"/>
                <a:ea typeface="Meiryo UI" panose="020B0604030504040204" pitchFamily="50" charset="-128"/>
              </a:rPr>
              <a:t>に位置する車両の速度</a:t>
            </a:r>
            <a:endParaRPr kumimoji="1" lang="ja-JP" altLang="en-US" sz="700" dirty="0">
              <a:latin typeface="Meiryo UI" panose="020B0604030504040204" pitchFamily="50" charset="-128"/>
              <a:ea typeface="Meiryo UI" panose="020B0604030504040204" pitchFamily="50" charset="-128"/>
            </a:endParaRPr>
          </a:p>
        </p:txBody>
      </p:sp>
      <p:grpSp>
        <p:nvGrpSpPr>
          <p:cNvPr id="494" name="グループ化 493"/>
          <p:cNvGrpSpPr/>
          <p:nvPr/>
        </p:nvGrpSpPr>
        <p:grpSpPr>
          <a:xfrm>
            <a:off x="4136394" y="6324854"/>
            <a:ext cx="1190933" cy="138244"/>
            <a:chOff x="5821204" y="6180472"/>
            <a:chExt cx="1222965" cy="161776"/>
          </a:xfrm>
        </p:grpSpPr>
        <p:sp>
          <p:nvSpPr>
            <p:cNvPr id="495" name="テキスト ボックス 494"/>
            <p:cNvSpPr txBox="1"/>
            <p:nvPr/>
          </p:nvSpPr>
          <p:spPr>
            <a:xfrm>
              <a:off x="582120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60</a:t>
              </a:r>
              <a:endParaRPr lang="en-US" altLang="ja-JP" sz="700" dirty="0" smtClean="0"/>
            </a:p>
          </p:txBody>
        </p:sp>
        <p:sp>
          <p:nvSpPr>
            <p:cNvPr id="496" name="テキスト ボックス 495"/>
            <p:cNvSpPr txBox="1"/>
            <p:nvPr/>
          </p:nvSpPr>
          <p:spPr>
            <a:xfrm>
              <a:off x="601042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50</a:t>
              </a:r>
              <a:endParaRPr lang="en-US" altLang="ja-JP" sz="700" dirty="0" smtClean="0"/>
            </a:p>
          </p:txBody>
        </p:sp>
        <p:sp>
          <p:nvSpPr>
            <p:cNvPr id="497" name="テキスト ボックス 496"/>
            <p:cNvSpPr txBox="1"/>
            <p:nvPr/>
          </p:nvSpPr>
          <p:spPr>
            <a:xfrm>
              <a:off x="619964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40</a:t>
              </a:r>
              <a:endParaRPr lang="en-US" altLang="ja-JP" sz="700" dirty="0" smtClean="0"/>
            </a:p>
          </p:txBody>
        </p:sp>
        <p:sp>
          <p:nvSpPr>
            <p:cNvPr id="498" name="テキスト ボックス 497"/>
            <p:cNvSpPr txBox="1"/>
            <p:nvPr/>
          </p:nvSpPr>
          <p:spPr>
            <a:xfrm>
              <a:off x="638886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30</a:t>
              </a:r>
              <a:endParaRPr lang="en-US" altLang="ja-JP" sz="700" dirty="0" smtClean="0"/>
            </a:p>
          </p:txBody>
        </p:sp>
        <p:sp>
          <p:nvSpPr>
            <p:cNvPr id="499" name="テキスト ボックス 498"/>
            <p:cNvSpPr txBox="1"/>
            <p:nvPr/>
          </p:nvSpPr>
          <p:spPr>
            <a:xfrm>
              <a:off x="657808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20</a:t>
              </a:r>
              <a:endParaRPr lang="en-US" altLang="ja-JP" sz="700" dirty="0" smtClean="0"/>
            </a:p>
          </p:txBody>
        </p:sp>
        <p:sp>
          <p:nvSpPr>
            <p:cNvPr id="500" name="テキスト ボックス 499"/>
            <p:cNvSpPr txBox="1"/>
            <p:nvPr/>
          </p:nvSpPr>
          <p:spPr>
            <a:xfrm>
              <a:off x="676730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10</a:t>
              </a:r>
              <a:endParaRPr lang="en-US" altLang="ja-JP" sz="700" dirty="0" smtClean="0"/>
            </a:p>
          </p:txBody>
        </p:sp>
        <p:sp>
          <p:nvSpPr>
            <p:cNvPr id="501" name="テキスト ボックス 500"/>
            <p:cNvSpPr txBox="1"/>
            <p:nvPr/>
          </p:nvSpPr>
          <p:spPr>
            <a:xfrm>
              <a:off x="6956521" y="6180472"/>
              <a:ext cx="87648" cy="161776"/>
            </a:xfrm>
            <a:prstGeom prst="rect">
              <a:avLst/>
            </a:prstGeom>
            <a:noFill/>
          </p:spPr>
          <p:txBody>
            <a:bodyPr wrap="none" lIns="0" tIns="0" rIns="36000" bIns="0" rtlCol="0">
              <a:spAutoFit/>
            </a:bodyPr>
            <a:lstStyle/>
            <a:p>
              <a:pPr>
                <a:lnSpc>
                  <a:spcPts val="1440"/>
                </a:lnSpc>
              </a:pPr>
              <a:r>
                <a:rPr kumimoji="1" lang="en-US" altLang="ja-JP" sz="800" dirty="0" smtClean="0"/>
                <a:t>0</a:t>
              </a:r>
              <a:endParaRPr lang="en-US" altLang="ja-JP" sz="700" dirty="0" smtClean="0"/>
            </a:p>
          </p:txBody>
        </p:sp>
      </p:grpSp>
      <p:sp>
        <p:nvSpPr>
          <p:cNvPr id="503" name="テキスト ボックス 502"/>
          <p:cNvSpPr txBox="1"/>
          <p:nvPr/>
        </p:nvSpPr>
        <p:spPr>
          <a:xfrm>
            <a:off x="4138605" y="6499789"/>
            <a:ext cx="1158972" cy="215444"/>
          </a:xfrm>
          <a:prstGeom prst="rect">
            <a:avLst/>
          </a:prstGeom>
          <a:noFill/>
        </p:spPr>
        <p:txBody>
          <a:bodyPr vert="horz" wrap="none" lIns="0" tIns="0" rIns="0" bIns="0" rtlCol="0">
            <a:spAutoFit/>
          </a:bodyPr>
          <a:lstStyle/>
          <a:p>
            <a:pPr algn="ctr"/>
            <a:r>
              <a:rPr lang="ja-JP" altLang="en-US" sz="700" dirty="0"/>
              <a:t>高速走行車両</a:t>
            </a:r>
            <a:r>
              <a:rPr lang="ja-JP" altLang="en-US" sz="700" dirty="0" smtClean="0"/>
              <a:t>の平均的</a:t>
            </a:r>
            <a:r>
              <a:rPr lang="ja-JP" altLang="en-US" sz="700" dirty="0"/>
              <a:t>な</a:t>
            </a:r>
            <a:r>
              <a:rPr lang="ja-JP" altLang="en-US" sz="700" dirty="0" smtClean="0"/>
              <a:t>速度</a:t>
            </a:r>
            <a:endParaRPr lang="en-US" altLang="ja-JP" sz="700" dirty="0" smtClean="0"/>
          </a:p>
          <a:p>
            <a:pPr algn="ctr"/>
            <a:r>
              <a:rPr lang="ja-JP" altLang="en-US" sz="700" dirty="0" smtClean="0"/>
              <a:t>（</a:t>
            </a:r>
            <a:r>
              <a:rPr lang="ja-JP" altLang="en-US" sz="700" dirty="0"/>
              <a:t>ｋｍ／</a:t>
            </a:r>
            <a:r>
              <a:rPr lang="ja-JP" altLang="en-US" sz="700" dirty="0" err="1"/>
              <a:t>ｈ</a:t>
            </a:r>
            <a:r>
              <a:rPr lang="en-US" altLang="ja-JP" sz="700" dirty="0"/>
              <a:t>)</a:t>
            </a:r>
          </a:p>
        </p:txBody>
      </p:sp>
      <p:sp>
        <p:nvSpPr>
          <p:cNvPr id="524" name="テキスト ボックス 523"/>
          <p:cNvSpPr txBox="1"/>
          <p:nvPr/>
        </p:nvSpPr>
        <p:spPr>
          <a:xfrm>
            <a:off x="4178994" y="2011029"/>
            <a:ext cx="1093400" cy="138499"/>
          </a:xfrm>
          <a:prstGeom prst="rect">
            <a:avLst/>
          </a:prstGeom>
          <a:solidFill>
            <a:schemeClr val="bg2">
              <a:lumMod val="50000"/>
            </a:schemeClr>
          </a:solidFill>
        </p:spPr>
        <p:txBody>
          <a:bodyPr wrap="square" lIns="0" tIns="0" rIns="0" bIns="0" rtlCol="0">
            <a:spAutoFit/>
          </a:bodyPr>
          <a:lstStyle/>
          <a:p>
            <a:pPr algn="ctr"/>
            <a:r>
              <a:rPr kumimoji="1" lang="ja-JP" altLang="en-US" sz="900" b="1" dirty="0" smtClean="0">
                <a:solidFill>
                  <a:schemeClr val="bg1"/>
                </a:solidFill>
              </a:rPr>
              <a:t>北進方向</a:t>
            </a:r>
            <a:endParaRPr kumimoji="1" lang="ja-JP" altLang="en-US" sz="900" b="1" dirty="0">
              <a:solidFill>
                <a:schemeClr val="bg1"/>
              </a:solidFill>
            </a:endParaRPr>
          </a:p>
        </p:txBody>
      </p:sp>
      <p:sp>
        <p:nvSpPr>
          <p:cNvPr id="525" name="テキスト ボックス 524"/>
          <p:cNvSpPr txBox="1"/>
          <p:nvPr/>
        </p:nvSpPr>
        <p:spPr>
          <a:xfrm>
            <a:off x="5464114" y="2011029"/>
            <a:ext cx="1065883" cy="138499"/>
          </a:xfrm>
          <a:prstGeom prst="rect">
            <a:avLst/>
          </a:prstGeom>
          <a:solidFill>
            <a:schemeClr val="bg2">
              <a:lumMod val="50000"/>
            </a:schemeClr>
          </a:solidFill>
        </p:spPr>
        <p:txBody>
          <a:bodyPr wrap="square" lIns="0" tIns="0" rIns="0" bIns="0" rtlCol="0">
            <a:spAutoFit/>
          </a:bodyPr>
          <a:lstStyle/>
          <a:p>
            <a:pPr algn="ctr"/>
            <a:r>
              <a:rPr kumimoji="1" lang="ja-JP" altLang="en-US" sz="900" b="1" dirty="0" smtClean="0">
                <a:solidFill>
                  <a:schemeClr val="bg1"/>
                </a:solidFill>
              </a:rPr>
              <a:t>南進方向</a:t>
            </a:r>
            <a:endParaRPr kumimoji="1" lang="ja-JP" altLang="en-US" sz="900" b="1" dirty="0">
              <a:solidFill>
                <a:schemeClr val="bg1"/>
              </a:solidFill>
            </a:endParaRPr>
          </a:p>
        </p:txBody>
      </p:sp>
      <p:cxnSp>
        <p:nvCxnSpPr>
          <p:cNvPr id="526" name="直線コネクタ 525"/>
          <p:cNvCxnSpPr/>
          <p:nvPr/>
        </p:nvCxnSpPr>
        <p:spPr>
          <a:xfrm rot="5400000" flipV="1">
            <a:off x="2634416" y="4248344"/>
            <a:ext cx="4183839" cy="10748"/>
          </a:xfrm>
          <a:prstGeom prst="line">
            <a:avLst/>
          </a:prstGeom>
          <a:ln w="22225">
            <a:solidFill>
              <a:schemeClr val="accent6"/>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527" name="テキスト ボックス 526"/>
          <p:cNvSpPr txBox="1"/>
          <p:nvPr/>
        </p:nvSpPr>
        <p:spPr>
          <a:xfrm>
            <a:off x="5081499" y="3867760"/>
            <a:ext cx="78902" cy="294072"/>
          </a:xfrm>
          <a:prstGeom prst="rect">
            <a:avLst/>
          </a:prstGeom>
          <a:solidFill>
            <a:schemeClr val="bg1"/>
          </a:solidFill>
        </p:spPr>
        <p:txBody>
          <a:bodyPr vert="eaVert" wrap="none" lIns="0" tIns="36000" rIns="0" bIns="0" rtlCol="0" anchor="ctr" anchorCtr="1">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進行方向</a:t>
            </a:r>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8" name="右矢印 527"/>
          <p:cNvSpPr/>
          <p:nvPr/>
        </p:nvSpPr>
        <p:spPr>
          <a:xfrm rot="16200000">
            <a:off x="4917074" y="3957791"/>
            <a:ext cx="578298" cy="48962"/>
          </a:xfrm>
          <a:prstGeom prst="rightArrow">
            <a:avLst/>
          </a:prstGeom>
          <a:noFill/>
          <a:ln w="25400" cap="rnd">
            <a:solidFill>
              <a:srgbClr val="FF0000"/>
            </a:solidFill>
            <a:round/>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9" name="テキスト ボックス 528"/>
          <p:cNvSpPr txBox="1"/>
          <p:nvPr/>
        </p:nvSpPr>
        <p:spPr>
          <a:xfrm>
            <a:off x="6255618" y="2594645"/>
            <a:ext cx="78902" cy="294072"/>
          </a:xfrm>
          <a:prstGeom prst="rect">
            <a:avLst/>
          </a:prstGeom>
          <a:solidFill>
            <a:schemeClr val="bg1"/>
          </a:solidFill>
        </p:spPr>
        <p:txBody>
          <a:bodyPr vert="eaVert" wrap="none" lIns="0" tIns="36000" rIns="0" bIns="0" rtlCol="0" anchor="ctr" anchorCtr="1">
            <a:spAutoFit/>
          </a:bodyPr>
          <a:lstStyle/>
          <a:p>
            <a:r>
              <a:rPr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進行方向</a:t>
            </a:r>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0" name="右矢印 529"/>
          <p:cNvSpPr/>
          <p:nvPr/>
        </p:nvSpPr>
        <p:spPr>
          <a:xfrm rot="5400000" flipV="1">
            <a:off x="6091193" y="2684676"/>
            <a:ext cx="578298" cy="48962"/>
          </a:xfrm>
          <a:prstGeom prst="rightArrow">
            <a:avLst/>
          </a:prstGeom>
          <a:noFill/>
          <a:ln w="25400" cap="rnd">
            <a:solidFill>
              <a:srgbClr val="FF0000"/>
            </a:solidFill>
            <a:round/>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3" name="直線コネクタ 532"/>
          <p:cNvCxnSpPr/>
          <p:nvPr/>
        </p:nvCxnSpPr>
        <p:spPr>
          <a:xfrm rot="5400000" flipV="1">
            <a:off x="4001454" y="4248344"/>
            <a:ext cx="4183839" cy="10748"/>
          </a:xfrm>
          <a:prstGeom prst="line">
            <a:avLst/>
          </a:prstGeom>
          <a:ln w="22225">
            <a:solidFill>
              <a:schemeClr val="accent6"/>
            </a:solidFill>
            <a:headEnd type="diamond"/>
            <a:tailEnd type="diamond"/>
          </a:ln>
        </p:spPr>
        <p:style>
          <a:lnRef idx="1">
            <a:schemeClr val="accent1"/>
          </a:lnRef>
          <a:fillRef idx="0">
            <a:schemeClr val="accent1"/>
          </a:fillRef>
          <a:effectRef idx="0">
            <a:schemeClr val="accent1"/>
          </a:effectRef>
          <a:fontRef idx="minor">
            <a:schemeClr val="tx1"/>
          </a:fontRef>
        </p:style>
      </p:cxnSp>
      <p:pic>
        <p:nvPicPr>
          <p:cNvPr id="594" name="図 593"/>
          <p:cNvPicPr>
            <a:picLocks noChangeAspect="1"/>
          </p:cNvPicPr>
          <p:nvPr/>
        </p:nvPicPr>
        <p:blipFill rotWithShape="1">
          <a:blip r:embed="rId5"/>
          <a:srcRect l="36328" t="-148" r="8726" b="6431"/>
          <a:stretch/>
        </p:blipFill>
        <p:spPr>
          <a:xfrm>
            <a:off x="316417" y="1951845"/>
            <a:ext cx="3730878" cy="4645292"/>
          </a:xfrm>
          <a:prstGeom prst="rect">
            <a:avLst/>
          </a:prstGeom>
        </p:spPr>
      </p:pic>
      <p:grpSp>
        <p:nvGrpSpPr>
          <p:cNvPr id="595" name="グループ化 594"/>
          <p:cNvGrpSpPr/>
          <p:nvPr/>
        </p:nvGrpSpPr>
        <p:grpSpPr>
          <a:xfrm>
            <a:off x="432798" y="4315830"/>
            <a:ext cx="1201449" cy="118353"/>
            <a:chOff x="1091263" y="5931408"/>
            <a:chExt cx="1405956" cy="138499"/>
          </a:xfrm>
        </p:grpSpPr>
        <p:sp>
          <p:nvSpPr>
            <p:cNvPr id="596" name="フリーフォーム 595"/>
            <p:cNvSpPr/>
            <p:nvPr/>
          </p:nvSpPr>
          <p:spPr>
            <a:xfrm>
              <a:off x="1091263" y="6000657"/>
              <a:ext cx="304800" cy="0"/>
            </a:xfrm>
            <a:custGeom>
              <a:avLst/>
              <a:gdLst>
                <a:gd name="connsiteX0" fmla="*/ 0 w 304800"/>
                <a:gd name="connsiteY0" fmla="*/ 0 h 0"/>
                <a:gd name="connsiteX1" fmla="*/ 304800 w 304800"/>
                <a:gd name="connsiteY1" fmla="*/ 0 h 0"/>
              </a:gdLst>
              <a:ahLst/>
              <a:cxnLst>
                <a:cxn ang="0">
                  <a:pos x="connsiteX0" y="connsiteY0"/>
                </a:cxn>
                <a:cxn ang="0">
                  <a:pos x="connsiteX1" y="connsiteY1"/>
                </a:cxn>
              </a:cxnLst>
              <a:rect l="l" t="t" r="r" b="b"/>
              <a:pathLst>
                <a:path w="304800">
                  <a:moveTo>
                    <a:pt x="0" y="0"/>
                  </a:moveTo>
                  <a:lnTo>
                    <a:pt x="304800" y="0"/>
                  </a:lnTo>
                </a:path>
              </a:pathLst>
            </a:custGeom>
            <a:no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97" name="正方形/長方形 596"/>
            <p:cNvSpPr/>
            <p:nvPr/>
          </p:nvSpPr>
          <p:spPr>
            <a:xfrm>
              <a:off x="1458473" y="5931408"/>
              <a:ext cx="103874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千秋南小学校通学路</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598" name="図 59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3977" y="1973593"/>
            <a:ext cx="233218" cy="352712"/>
          </a:xfrm>
          <a:prstGeom prst="rect">
            <a:avLst/>
          </a:prstGeom>
        </p:spPr>
      </p:pic>
      <p:sp>
        <p:nvSpPr>
          <p:cNvPr id="599" name="通学路"/>
          <p:cNvSpPr/>
          <p:nvPr/>
        </p:nvSpPr>
        <p:spPr bwMode="auto">
          <a:xfrm>
            <a:off x="1532538" y="3038824"/>
            <a:ext cx="426558" cy="141411"/>
          </a:xfrm>
          <a:custGeom>
            <a:avLst/>
            <a:gdLst>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416050 w 1885950"/>
              <a:gd name="connsiteY12" fmla="*/ 133350 h 1073150"/>
              <a:gd name="connsiteX13" fmla="*/ 1708150 w 1885950"/>
              <a:gd name="connsiteY13" fmla="*/ 34925 h 1073150"/>
              <a:gd name="connsiteX14" fmla="*/ 1797050 w 1885950"/>
              <a:gd name="connsiteY14" fmla="*/ 12700 h 1073150"/>
              <a:gd name="connsiteX15" fmla="*/ 1885950 w 1885950"/>
              <a:gd name="connsiteY15" fmla="*/ 0 h 1073150"/>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708150 w 1885950"/>
              <a:gd name="connsiteY12" fmla="*/ 34925 h 1073150"/>
              <a:gd name="connsiteX13" fmla="*/ 1797050 w 1885950"/>
              <a:gd name="connsiteY13" fmla="*/ 12700 h 1073150"/>
              <a:gd name="connsiteX14" fmla="*/ 1885950 w 1885950"/>
              <a:gd name="connsiteY14" fmla="*/ 0 h 1073150"/>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797050 w 1885950"/>
              <a:gd name="connsiteY12" fmla="*/ 12700 h 1073150"/>
              <a:gd name="connsiteX13" fmla="*/ 1885950 w 1885950"/>
              <a:gd name="connsiteY13" fmla="*/ 0 h 1073150"/>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885950 w 1885950"/>
              <a:gd name="connsiteY12" fmla="*/ 0 h 1073150"/>
              <a:gd name="connsiteX0" fmla="*/ 63500 w 920750"/>
              <a:gd name="connsiteY0" fmla="*/ 768350 h 768350"/>
              <a:gd name="connsiteX1" fmla="*/ 57150 w 920750"/>
              <a:gd name="connsiteY1" fmla="*/ 663575 h 768350"/>
              <a:gd name="connsiteX2" fmla="*/ 22225 w 920750"/>
              <a:gd name="connsiteY2" fmla="*/ 466725 h 768350"/>
              <a:gd name="connsiteX3" fmla="*/ 0 w 920750"/>
              <a:gd name="connsiteY3" fmla="*/ 381000 h 768350"/>
              <a:gd name="connsiteX4" fmla="*/ 22225 w 920750"/>
              <a:gd name="connsiteY4" fmla="*/ 361950 h 768350"/>
              <a:gd name="connsiteX5" fmla="*/ 149225 w 920750"/>
              <a:gd name="connsiteY5" fmla="*/ 323850 h 768350"/>
              <a:gd name="connsiteX6" fmla="*/ 234950 w 920750"/>
              <a:gd name="connsiteY6" fmla="*/ 320675 h 768350"/>
              <a:gd name="connsiteX7" fmla="*/ 260350 w 920750"/>
              <a:gd name="connsiteY7" fmla="*/ 101600 h 768350"/>
              <a:gd name="connsiteX8" fmla="*/ 257175 w 920750"/>
              <a:gd name="connsiteY8" fmla="*/ 79375 h 768350"/>
              <a:gd name="connsiteX9" fmla="*/ 390525 w 920750"/>
              <a:gd name="connsiteY9" fmla="*/ 60325 h 768350"/>
              <a:gd name="connsiteX10" fmla="*/ 708025 w 920750"/>
              <a:gd name="connsiteY10" fmla="*/ 60325 h 768350"/>
              <a:gd name="connsiteX11" fmla="*/ 920750 w 920750"/>
              <a:gd name="connsiteY11" fmla="*/ 0 h 768350"/>
              <a:gd name="connsiteX0" fmla="*/ 57150 w 920750"/>
              <a:gd name="connsiteY0" fmla="*/ 663575 h 663575"/>
              <a:gd name="connsiteX1" fmla="*/ 22225 w 920750"/>
              <a:gd name="connsiteY1" fmla="*/ 466725 h 663575"/>
              <a:gd name="connsiteX2" fmla="*/ 0 w 920750"/>
              <a:gd name="connsiteY2" fmla="*/ 381000 h 663575"/>
              <a:gd name="connsiteX3" fmla="*/ 22225 w 920750"/>
              <a:gd name="connsiteY3" fmla="*/ 361950 h 663575"/>
              <a:gd name="connsiteX4" fmla="*/ 149225 w 920750"/>
              <a:gd name="connsiteY4" fmla="*/ 323850 h 663575"/>
              <a:gd name="connsiteX5" fmla="*/ 234950 w 920750"/>
              <a:gd name="connsiteY5" fmla="*/ 320675 h 663575"/>
              <a:gd name="connsiteX6" fmla="*/ 260350 w 920750"/>
              <a:gd name="connsiteY6" fmla="*/ 101600 h 663575"/>
              <a:gd name="connsiteX7" fmla="*/ 257175 w 920750"/>
              <a:gd name="connsiteY7" fmla="*/ 79375 h 663575"/>
              <a:gd name="connsiteX8" fmla="*/ 390525 w 920750"/>
              <a:gd name="connsiteY8" fmla="*/ 60325 h 663575"/>
              <a:gd name="connsiteX9" fmla="*/ 708025 w 920750"/>
              <a:gd name="connsiteY9" fmla="*/ 60325 h 663575"/>
              <a:gd name="connsiteX10" fmla="*/ 920750 w 920750"/>
              <a:gd name="connsiteY10" fmla="*/ 0 h 663575"/>
              <a:gd name="connsiteX0" fmla="*/ 22225 w 920750"/>
              <a:gd name="connsiteY0" fmla="*/ 466725 h 466725"/>
              <a:gd name="connsiteX1" fmla="*/ 0 w 920750"/>
              <a:gd name="connsiteY1" fmla="*/ 381000 h 466725"/>
              <a:gd name="connsiteX2" fmla="*/ 22225 w 920750"/>
              <a:gd name="connsiteY2" fmla="*/ 361950 h 466725"/>
              <a:gd name="connsiteX3" fmla="*/ 149225 w 920750"/>
              <a:gd name="connsiteY3" fmla="*/ 323850 h 466725"/>
              <a:gd name="connsiteX4" fmla="*/ 234950 w 920750"/>
              <a:gd name="connsiteY4" fmla="*/ 320675 h 466725"/>
              <a:gd name="connsiteX5" fmla="*/ 260350 w 920750"/>
              <a:gd name="connsiteY5" fmla="*/ 101600 h 466725"/>
              <a:gd name="connsiteX6" fmla="*/ 257175 w 920750"/>
              <a:gd name="connsiteY6" fmla="*/ 79375 h 466725"/>
              <a:gd name="connsiteX7" fmla="*/ 390525 w 920750"/>
              <a:gd name="connsiteY7" fmla="*/ 60325 h 466725"/>
              <a:gd name="connsiteX8" fmla="*/ 708025 w 920750"/>
              <a:gd name="connsiteY8" fmla="*/ 60325 h 466725"/>
              <a:gd name="connsiteX9" fmla="*/ 920750 w 920750"/>
              <a:gd name="connsiteY9" fmla="*/ 0 h 466725"/>
              <a:gd name="connsiteX0" fmla="*/ 0 w 920750"/>
              <a:gd name="connsiteY0" fmla="*/ 381000 h 381000"/>
              <a:gd name="connsiteX1" fmla="*/ 22225 w 920750"/>
              <a:gd name="connsiteY1" fmla="*/ 361950 h 381000"/>
              <a:gd name="connsiteX2" fmla="*/ 149225 w 920750"/>
              <a:gd name="connsiteY2" fmla="*/ 323850 h 381000"/>
              <a:gd name="connsiteX3" fmla="*/ 234950 w 920750"/>
              <a:gd name="connsiteY3" fmla="*/ 320675 h 381000"/>
              <a:gd name="connsiteX4" fmla="*/ 260350 w 920750"/>
              <a:gd name="connsiteY4" fmla="*/ 101600 h 381000"/>
              <a:gd name="connsiteX5" fmla="*/ 257175 w 920750"/>
              <a:gd name="connsiteY5" fmla="*/ 79375 h 381000"/>
              <a:gd name="connsiteX6" fmla="*/ 390525 w 920750"/>
              <a:gd name="connsiteY6" fmla="*/ 60325 h 381000"/>
              <a:gd name="connsiteX7" fmla="*/ 708025 w 920750"/>
              <a:gd name="connsiteY7" fmla="*/ 60325 h 381000"/>
              <a:gd name="connsiteX8" fmla="*/ 920750 w 920750"/>
              <a:gd name="connsiteY8" fmla="*/ 0 h 381000"/>
              <a:gd name="connsiteX0" fmla="*/ 0 w 920750"/>
              <a:gd name="connsiteY0" fmla="*/ 381000 h 381000"/>
              <a:gd name="connsiteX1" fmla="*/ 149225 w 920750"/>
              <a:gd name="connsiteY1" fmla="*/ 323850 h 381000"/>
              <a:gd name="connsiteX2" fmla="*/ 234950 w 920750"/>
              <a:gd name="connsiteY2" fmla="*/ 320675 h 381000"/>
              <a:gd name="connsiteX3" fmla="*/ 260350 w 920750"/>
              <a:gd name="connsiteY3" fmla="*/ 101600 h 381000"/>
              <a:gd name="connsiteX4" fmla="*/ 257175 w 920750"/>
              <a:gd name="connsiteY4" fmla="*/ 79375 h 381000"/>
              <a:gd name="connsiteX5" fmla="*/ 390525 w 920750"/>
              <a:gd name="connsiteY5" fmla="*/ 60325 h 381000"/>
              <a:gd name="connsiteX6" fmla="*/ 708025 w 920750"/>
              <a:gd name="connsiteY6" fmla="*/ 60325 h 381000"/>
              <a:gd name="connsiteX7" fmla="*/ 920750 w 920750"/>
              <a:gd name="connsiteY7" fmla="*/ 0 h 381000"/>
              <a:gd name="connsiteX0" fmla="*/ 0 w 771525"/>
              <a:gd name="connsiteY0" fmla="*/ 323850 h 323850"/>
              <a:gd name="connsiteX1" fmla="*/ 85725 w 771525"/>
              <a:gd name="connsiteY1" fmla="*/ 320675 h 323850"/>
              <a:gd name="connsiteX2" fmla="*/ 111125 w 771525"/>
              <a:gd name="connsiteY2" fmla="*/ 101600 h 323850"/>
              <a:gd name="connsiteX3" fmla="*/ 107950 w 771525"/>
              <a:gd name="connsiteY3" fmla="*/ 79375 h 323850"/>
              <a:gd name="connsiteX4" fmla="*/ 241300 w 771525"/>
              <a:gd name="connsiteY4" fmla="*/ 60325 h 323850"/>
              <a:gd name="connsiteX5" fmla="*/ 558800 w 771525"/>
              <a:gd name="connsiteY5" fmla="*/ 60325 h 323850"/>
              <a:gd name="connsiteX6" fmla="*/ 771525 w 771525"/>
              <a:gd name="connsiteY6" fmla="*/ 0 h 323850"/>
              <a:gd name="connsiteX0" fmla="*/ 0 w 685800"/>
              <a:gd name="connsiteY0" fmla="*/ 320675 h 320675"/>
              <a:gd name="connsiteX1" fmla="*/ 25400 w 685800"/>
              <a:gd name="connsiteY1" fmla="*/ 101600 h 320675"/>
              <a:gd name="connsiteX2" fmla="*/ 22225 w 685800"/>
              <a:gd name="connsiteY2" fmla="*/ 79375 h 320675"/>
              <a:gd name="connsiteX3" fmla="*/ 155575 w 685800"/>
              <a:gd name="connsiteY3" fmla="*/ 60325 h 320675"/>
              <a:gd name="connsiteX4" fmla="*/ 473075 w 685800"/>
              <a:gd name="connsiteY4" fmla="*/ 60325 h 320675"/>
              <a:gd name="connsiteX5" fmla="*/ 685800 w 685800"/>
              <a:gd name="connsiteY5" fmla="*/ 0 h 320675"/>
              <a:gd name="connsiteX0" fmla="*/ 3175 w 663575"/>
              <a:gd name="connsiteY0" fmla="*/ 101600 h 101600"/>
              <a:gd name="connsiteX1" fmla="*/ 0 w 663575"/>
              <a:gd name="connsiteY1" fmla="*/ 79375 h 101600"/>
              <a:gd name="connsiteX2" fmla="*/ 133350 w 663575"/>
              <a:gd name="connsiteY2" fmla="*/ 60325 h 101600"/>
              <a:gd name="connsiteX3" fmla="*/ 450850 w 663575"/>
              <a:gd name="connsiteY3" fmla="*/ 60325 h 101600"/>
              <a:gd name="connsiteX4" fmla="*/ 663575 w 663575"/>
              <a:gd name="connsiteY4" fmla="*/ 0 h 101600"/>
              <a:gd name="connsiteX0" fmla="*/ 0 w 663575"/>
              <a:gd name="connsiteY0" fmla="*/ 79375 h 79375"/>
              <a:gd name="connsiteX1" fmla="*/ 133350 w 663575"/>
              <a:gd name="connsiteY1" fmla="*/ 60325 h 79375"/>
              <a:gd name="connsiteX2" fmla="*/ 450850 w 663575"/>
              <a:gd name="connsiteY2" fmla="*/ 60325 h 79375"/>
              <a:gd name="connsiteX3" fmla="*/ 663575 w 663575"/>
              <a:gd name="connsiteY3" fmla="*/ 0 h 79375"/>
              <a:gd name="connsiteX0" fmla="*/ 0 w 530225"/>
              <a:gd name="connsiteY0" fmla="*/ 60325 h 60325"/>
              <a:gd name="connsiteX1" fmla="*/ 317500 w 530225"/>
              <a:gd name="connsiteY1" fmla="*/ 60325 h 60325"/>
              <a:gd name="connsiteX2" fmla="*/ 530225 w 530225"/>
              <a:gd name="connsiteY2" fmla="*/ 0 h 60325"/>
              <a:gd name="connsiteX0" fmla="*/ 0 w 212725"/>
              <a:gd name="connsiteY0" fmla="*/ 60325 h 60325"/>
              <a:gd name="connsiteX1" fmla="*/ 212725 w 212725"/>
              <a:gd name="connsiteY1" fmla="*/ 0 h 60325"/>
              <a:gd name="connsiteX0" fmla="*/ 0 w 212725"/>
              <a:gd name="connsiteY0" fmla="*/ 60325 h 60325"/>
              <a:gd name="connsiteX1" fmla="*/ 76101 w 212725"/>
              <a:gd name="connsiteY1" fmla="*/ 38524 h 60325"/>
              <a:gd name="connsiteX2" fmla="*/ 212725 w 212725"/>
              <a:gd name="connsiteY2" fmla="*/ 0 h 60325"/>
              <a:gd name="connsiteX0" fmla="*/ 269 w 136893"/>
              <a:gd name="connsiteY0" fmla="*/ 38524 h 38623"/>
              <a:gd name="connsiteX1" fmla="*/ 136893 w 136893"/>
              <a:gd name="connsiteY1" fmla="*/ 0 h 38623"/>
              <a:gd name="connsiteX0" fmla="*/ 140 w 136764"/>
              <a:gd name="connsiteY0" fmla="*/ 38526 h 38577"/>
              <a:gd name="connsiteX1" fmla="*/ 136764 w 136764"/>
              <a:gd name="connsiteY1" fmla="*/ 2 h 38577"/>
              <a:gd name="connsiteX0" fmla="*/ 477 w 34961"/>
              <a:gd name="connsiteY0" fmla="*/ 11687 h 11831"/>
              <a:gd name="connsiteX1" fmla="*/ 34961 w 34961"/>
              <a:gd name="connsiteY1" fmla="*/ 7 h 11831"/>
              <a:gd name="connsiteX0" fmla="*/ 494 w 33454"/>
              <a:gd name="connsiteY0" fmla="*/ 9417 h 9588"/>
              <a:gd name="connsiteX1" fmla="*/ 33454 w 33454"/>
              <a:gd name="connsiteY1" fmla="*/ 8 h 9588"/>
              <a:gd name="connsiteX0" fmla="*/ 148 w 9924"/>
              <a:gd name="connsiteY0" fmla="*/ 8962 h 9152"/>
              <a:gd name="connsiteX1" fmla="*/ 9924 w 9924"/>
              <a:gd name="connsiteY1" fmla="*/ 9 h 9152"/>
              <a:gd name="connsiteX0" fmla="*/ 131 w 11704"/>
              <a:gd name="connsiteY0" fmla="*/ 11555 h 11739"/>
              <a:gd name="connsiteX1" fmla="*/ 11704 w 11704"/>
              <a:gd name="connsiteY1" fmla="*/ 8 h 11739"/>
              <a:gd name="connsiteX0" fmla="*/ 0 w 11573"/>
              <a:gd name="connsiteY0" fmla="*/ 11559 h 11559"/>
              <a:gd name="connsiteX1" fmla="*/ 11573 w 11573"/>
              <a:gd name="connsiteY1" fmla="*/ 12 h 11559"/>
              <a:gd name="connsiteX0" fmla="*/ 0 w 12032"/>
              <a:gd name="connsiteY0" fmla="*/ 12265 h 12265"/>
              <a:gd name="connsiteX1" fmla="*/ 12032 w 12032"/>
              <a:gd name="connsiteY1" fmla="*/ 12 h 12265"/>
            </a:gdLst>
            <a:ahLst/>
            <a:cxnLst>
              <a:cxn ang="0">
                <a:pos x="connsiteX0" y="connsiteY0"/>
              </a:cxn>
              <a:cxn ang="0">
                <a:pos x="connsiteX1" y="connsiteY1"/>
              </a:cxn>
            </a:cxnLst>
            <a:rect l="l" t="t" r="r" b="b"/>
            <a:pathLst>
              <a:path w="12032" h="12265">
                <a:moveTo>
                  <a:pt x="0" y="12265"/>
                </a:moveTo>
                <a:cubicBezTo>
                  <a:pt x="3601" y="8546"/>
                  <a:pt x="11796" y="-370"/>
                  <a:pt x="12032" y="12"/>
                </a:cubicBez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kumimoji="1" lang="ja-JP" altLang="en-US"/>
          </a:p>
        </p:txBody>
      </p:sp>
      <p:sp>
        <p:nvSpPr>
          <p:cNvPr id="600" name="通学路"/>
          <p:cNvSpPr/>
          <p:nvPr/>
        </p:nvSpPr>
        <p:spPr bwMode="auto">
          <a:xfrm>
            <a:off x="2463549" y="2898973"/>
            <a:ext cx="275451" cy="1242384"/>
          </a:xfrm>
          <a:custGeom>
            <a:avLst/>
            <a:gdLst>
              <a:gd name="connsiteX0" fmla="*/ 73025 w 85725"/>
              <a:gd name="connsiteY0" fmla="*/ 0 h 457200"/>
              <a:gd name="connsiteX1" fmla="*/ 0 w 85725"/>
              <a:gd name="connsiteY1" fmla="*/ 457200 h 457200"/>
              <a:gd name="connsiteX2" fmla="*/ 85725 w 85725"/>
              <a:gd name="connsiteY2" fmla="*/ 454025 h 457200"/>
              <a:gd name="connsiteX0" fmla="*/ 241300 w 241300"/>
              <a:gd name="connsiteY0" fmla="*/ 0 h 517525"/>
              <a:gd name="connsiteX1" fmla="*/ 0 w 241300"/>
              <a:gd name="connsiteY1" fmla="*/ 517525 h 517525"/>
              <a:gd name="connsiteX2" fmla="*/ 85725 w 241300"/>
              <a:gd name="connsiteY2" fmla="*/ 514350 h 517525"/>
              <a:gd name="connsiteX0" fmla="*/ 241300 w 241300"/>
              <a:gd name="connsiteY0" fmla="*/ 0 h 517525"/>
              <a:gd name="connsiteX1" fmla="*/ 184149 w 241300"/>
              <a:gd name="connsiteY1" fmla="*/ 132256 h 517525"/>
              <a:gd name="connsiteX2" fmla="*/ 0 w 241300"/>
              <a:gd name="connsiteY2" fmla="*/ 517525 h 517525"/>
              <a:gd name="connsiteX3" fmla="*/ 85725 w 241300"/>
              <a:gd name="connsiteY3" fmla="*/ 514350 h 517525"/>
              <a:gd name="connsiteX0" fmla="*/ 241300 w 241300"/>
              <a:gd name="connsiteY0" fmla="*/ 0 h 517525"/>
              <a:gd name="connsiteX1" fmla="*/ 69849 w 241300"/>
              <a:gd name="connsiteY1" fmla="*/ 52881 h 517525"/>
              <a:gd name="connsiteX2" fmla="*/ 0 w 241300"/>
              <a:gd name="connsiteY2" fmla="*/ 517525 h 517525"/>
              <a:gd name="connsiteX3" fmla="*/ 85725 w 241300"/>
              <a:gd name="connsiteY3" fmla="*/ 514350 h 517525"/>
              <a:gd name="connsiteX0" fmla="*/ 69849 w 85725"/>
              <a:gd name="connsiteY0" fmla="*/ 0 h 464644"/>
              <a:gd name="connsiteX1" fmla="*/ 0 w 85725"/>
              <a:gd name="connsiteY1" fmla="*/ 464644 h 464644"/>
              <a:gd name="connsiteX2" fmla="*/ 85725 w 85725"/>
              <a:gd name="connsiteY2" fmla="*/ 461469 h 464644"/>
              <a:gd name="connsiteX0" fmla="*/ 69849 w 97216"/>
              <a:gd name="connsiteY0" fmla="*/ 0 h 465778"/>
              <a:gd name="connsiteX1" fmla="*/ 0 w 97216"/>
              <a:gd name="connsiteY1" fmla="*/ 464644 h 465778"/>
              <a:gd name="connsiteX2" fmla="*/ 97216 w 97216"/>
              <a:gd name="connsiteY2" fmla="*/ 465778 h 465778"/>
              <a:gd name="connsiteX0" fmla="*/ 71285 w 97216"/>
              <a:gd name="connsiteY0" fmla="*/ 0 h 470087"/>
              <a:gd name="connsiteX1" fmla="*/ 0 w 97216"/>
              <a:gd name="connsiteY1" fmla="*/ 468953 h 470087"/>
              <a:gd name="connsiteX2" fmla="*/ 97216 w 97216"/>
              <a:gd name="connsiteY2" fmla="*/ 470087 h 470087"/>
              <a:gd name="connsiteX0" fmla="*/ 67455 w 97216"/>
              <a:gd name="connsiteY0" fmla="*/ 0 h 449020"/>
              <a:gd name="connsiteX1" fmla="*/ 0 w 97216"/>
              <a:gd name="connsiteY1" fmla="*/ 447886 h 449020"/>
              <a:gd name="connsiteX2" fmla="*/ 97216 w 97216"/>
              <a:gd name="connsiteY2" fmla="*/ 449020 h 449020"/>
              <a:gd name="connsiteX0" fmla="*/ 66497 w 97216"/>
              <a:gd name="connsiteY0" fmla="*/ 0 h 438487"/>
              <a:gd name="connsiteX1" fmla="*/ 0 w 97216"/>
              <a:gd name="connsiteY1" fmla="*/ 437353 h 438487"/>
              <a:gd name="connsiteX2" fmla="*/ 97216 w 97216"/>
              <a:gd name="connsiteY2" fmla="*/ 438487 h 438487"/>
            </a:gdLst>
            <a:ahLst/>
            <a:cxnLst>
              <a:cxn ang="0">
                <a:pos x="connsiteX0" y="connsiteY0"/>
              </a:cxn>
              <a:cxn ang="0">
                <a:pos x="connsiteX1" y="connsiteY1"/>
              </a:cxn>
              <a:cxn ang="0">
                <a:pos x="connsiteX2" y="connsiteY2"/>
              </a:cxn>
            </a:cxnLst>
            <a:rect l="l" t="t" r="r" b="b"/>
            <a:pathLst>
              <a:path w="97216" h="438487">
                <a:moveTo>
                  <a:pt x="66497" y="0"/>
                </a:moveTo>
                <a:lnTo>
                  <a:pt x="0" y="437353"/>
                </a:lnTo>
                <a:lnTo>
                  <a:pt x="97216" y="438487"/>
                </a:ln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kumimoji="1" lang="ja-JP" altLang="en-US"/>
          </a:p>
        </p:txBody>
      </p:sp>
      <p:sp>
        <p:nvSpPr>
          <p:cNvPr id="601" name="通学路"/>
          <p:cNvSpPr/>
          <p:nvPr/>
        </p:nvSpPr>
        <p:spPr bwMode="auto">
          <a:xfrm>
            <a:off x="1608646" y="2084331"/>
            <a:ext cx="2430318" cy="629456"/>
          </a:xfrm>
          <a:custGeom>
            <a:avLst/>
            <a:gdLst>
              <a:gd name="connsiteX0" fmla="*/ 1292225 w 1292225"/>
              <a:gd name="connsiteY0" fmla="*/ 355600 h 355600"/>
              <a:gd name="connsiteX1" fmla="*/ 0 w 1292225"/>
              <a:gd name="connsiteY1" fmla="*/ 0 h 355600"/>
              <a:gd name="connsiteX0" fmla="*/ 2125663 w 2125663"/>
              <a:gd name="connsiteY0" fmla="*/ 584200 h 584200"/>
              <a:gd name="connsiteX1" fmla="*/ 0 w 2125663"/>
              <a:gd name="connsiteY1" fmla="*/ 0 h 584200"/>
              <a:gd name="connsiteX0" fmla="*/ 2701926 w 2701926"/>
              <a:gd name="connsiteY0" fmla="*/ 736600 h 736600"/>
              <a:gd name="connsiteX1" fmla="*/ 0 w 2701926"/>
              <a:gd name="connsiteY1" fmla="*/ 0 h 736600"/>
            </a:gdLst>
            <a:ahLst/>
            <a:cxnLst>
              <a:cxn ang="0">
                <a:pos x="connsiteX0" y="connsiteY0"/>
              </a:cxn>
              <a:cxn ang="0">
                <a:pos x="connsiteX1" y="connsiteY1"/>
              </a:cxn>
            </a:cxnLst>
            <a:rect l="l" t="t" r="r" b="b"/>
            <a:pathLst>
              <a:path w="2701926" h="736600">
                <a:moveTo>
                  <a:pt x="2701926" y="736600"/>
                </a:moveTo>
                <a:lnTo>
                  <a:pt x="0" y="0"/>
                </a:ln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ja-JP" altLang="en-US"/>
          </a:p>
        </p:txBody>
      </p:sp>
      <p:sp>
        <p:nvSpPr>
          <p:cNvPr id="602" name="通学路"/>
          <p:cNvSpPr/>
          <p:nvPr/>
        </p:nvSpPr>
        <p:spPr bwMode="auto">
          <a:xfrm>
            <a:off x="2524342" y="2144288"/>
            <a:ext cx="0" cy="180592"/>
          </a:xfrm>
          <a:custGeom>
            <a:avLst/>
            <a:gdLst>
              <a:gd name="connsiteX0" fmla="*/ 1292225 w 1292225"/>
              <a:gd name="connsiteY0" fmla="*/ 355600 h 355600"/>
              <a:gd name="connsiteX1" fmla="*/ 0 w 1292225"/>
              <a:gd name="connsiteY1" fmla="*/ 0 h 355600"/>
              <a:gd name="connsiteX0" fmla="*/ 2125663 w 2125663"/>
              <a:gd name="connsiteY0" fmla="*/ 584200 h 584200"/>
              <a:gd name="connsiteX1" fmla="*/ 0 w 2125663"/>
              <a:gd name="connsiteY1" fmla="*/ 0 h 584200"/>
              <a:gd name="connsiteX0" fmla="*/ 2701926 w 2701926"/>
              <a:gd name="connsiteY0" fmla="*/ 736600 h 736600"/>
              <a:gd name="connsiteX1" fmla="*/ 0 w 2701926"/>
              <a:gd name="connsiteY1" fmla="*/ 0 h 736600"/>
              <a:gd name="connsiteX0" fmla="*/ 1892301 w 1892301"/>
              <a:gd name="connsiteY0" fmla="*/ 384175 h 384175"/>
              <a:gd name="connsiteX1" fmla="*/ 0 w 1892301"/>
              <a:gd name="connsiteY1" fmla="*/ 0 h 384175"/>
              <a:gd name="connsiteX0" fmla="*/ 266365 w 478754"/>
              <a:gd name="connsiteY0" fmla="*/ 54476 h 296277"/>
              <a:gd name="connsiteX1" fmla="*/ 212389 w 478754"/>
              <a:gd name="connsiteY1" fmla="*/ 241801 h 296277"/>
              <a:gd name="connsiteX0" fmla="*/ 53976 w 412410"/>
              <a:gd name="connsiteY0" fmla="*/ 0 h 264057"/>
              <a:gd name="connsiteX1" fmla="*/ 0 w 412410"/>
              <a:gd name="connsiteY1" fmla="*/ 187325 h 264057"/>
              <a:gd name="connsiteX0" fmla="*/ 53976 w 53976"/>
              <a:gd name="connsiteY0" fmla="*/ 0 h 187543"/>
              <a:gd name="connsiteX1" fmla="*/ 0 w 53976"/>
              <a:gd name="connsiteY1" fmla="*/ 187325 h 187543"/>
              <a:gd name="connsiteX0" fmla="*/ 20638 w 20638"/>
              <a:gd name="connsiteY0" fmla="*/ 0 h 206573"/>
              <a:gd name="connsiteX1" fmla="*/ 0 w 20638"/>
              <a:gd name="connsiteY1" fmla="*/ 206375 h 206573"/>
              <a:gd name="connsiteX0" fmla="*/ 30163 w 30163"/>
              <a:gd name="connsiteY0" fmla="*/ 0 h 211332"/>
              <a:gd name="connsiteX1" fmla="*/ 0 w 30163"/>
              <a:gd name="connsiteY1" fmla="*/ 211138 h 211332"/>
            </a:gdLst>
            <a:ahLst/>
            <a:cxnLst>
              <a:cxn ang="0">
                <a:pos x="connsiteX0" y="connsiteY0"/>
              </a:cxn>
              <a:cxn ang="0">
                <a:pos x="connsiteX1" y="connsiteY1"/>
              </a:cxn>
            </a:cxnLst>
            <a:rect l="l" t="t" r="r" b="b"/>
            <a:pathLst>
              <a:path w="30163" h="211332">
                <a:moveTo>
                  <a:pt x="30163" y="0"/>
                </a:moveTo>
                <a:cubicBezTo>
                  <a:pt x="20108" y="11642"/>
                  <a:pt x="529" y="218546"/>
                  <a:pt x="0" y="211138"/>
                </a:cubicBez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kumimoji="1" lang="ja-JP" altLang="en-US"/>
          </a:p>
        </p:txBody>
      </p:sp>
      <p:sp>
        <p:nvSpPr>
          <p:cNvPr id="603" name="グリーンベルト"/>
          <p:cNvSpPr/>
          <p:nvPr/>
        </p:nvSpPr>
        <p:spPr>
          <a:xfrm>
            <a:off x="2717295" y="2695242"/>
            <a:ext cx="445179" cy="156908"/>
          </a:xfrm>
          <a:custGeom>
            <a:avLst/>
            <a:gdLst>
              <a:gd name="connsiteX0" fmla="*/ 0 w 130175"/>
              <a:gd name="connsiteY0" fmla="*/ 50800 h 50800"/>
              <a:gd name="connsiteX1" fmla="*/ 130175 w 130175"/>
              <a:gd name="connsiteY1" fmla="*/ 0 h 50800"/>
            </a:gdLst>
            <a:ahLst/>
            <a:cxnLst>
              <a:cxn ang="0">
                <a:pos x="connsiteX0" y="connsiteY0"/>
              </a:cxn>
              <a:cxn ang="0">
                <a:pos x="connsiteX1" y="connsiteY1"/>
              </a:cxn>
            </a:cxnLst>
            <a:rect l="l" t="t" r="r" b="b"/>
            <a:pathLst>
              <a:path w="130175" h="50800">
                <a:moveTo>
                  <a:pt x="0" y="50800"/>
                </a:moveTo>
                <a:lnTo>
                  <a:pt x="130175" y="0"/>
                </a:lnTo>
              </a:path>
            </a:pathLst>
          </a:custGeom>
          <a:noFill/>
          <a:ln w="12700" cap="rnd">
            <a:solidFill>
              <a:srgbClr val="00B050"/>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4" name="グリーンベルト"/>
          <p:cNvSpPr/>
          <p:nvPr/>
        </p:nvSpPr>
        <p:spPr>
          <a:xfrm>
            <a:off x="1970232" y="2377352"/>
            <a:ext cx="0" cy="246108"/>
          </a:xfrm>
          <a:custGeom>
            <a:avLst/>
            <a:gdLst>
              <a:gd name="connsiteX0" fmla="*/ 0 w 2381"/>
              <a:gd name="connsiteY0" fmla="*/ 0 h 83344"/>
              <a:gd name="connsiteX1" fmla="*/ 2381 w 2381"/>
              <a:gd name="connsiteY1" fmla="*/ 83344 h 83344"/>
            </a:gdLst>
            <a:ahLst/>
            <a:cxnLst>
              <a:cxn ang="0">
                <a:pos x="connsiteX0" y="connsiteY0"/>
              </a:cxn>
              <a:cxn ang="0">
                <a:pos x="connsiteX1" y="connsiteY1"/>
              </a:cxn>
            </a:cxnLst>
            <a:rect l="l" t="t" r="r" b="b"/>
            <a:pathLst>
              <a:path w="2381" h="83344">
                <a:moveTo>
                  <a:pt x="0" y="0"/>
                </a:moveTo>
                <a:cubicBezTo>
                  <a:pt x="794" y="27781"/>
                  <a:pt x="1587" y="55563"/>
                  <a:pt x="2381" y="83344"/>
                </a:cubicBezTo>
              </a:path>
            </a:pathLst>
          </a:custGeom>
          <a:noFill/>
          <a:ln w="12700" cap="rnd">
            <a:solidFill>
              <a:srgbClr val="00B050"/>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5" name="グリーンベルト"/>
          <p:cNvSpPr/>
          <p:nvPr/>
        </p:nvSpPr>
        <p:spPr>
          <a:xfrm>
            <a:off x="1976073" y="2707604"/>
            <a:ext cx="0" cy="307635"/>
          </a:xfrm>
          <a:custGeom>
            <a:avLst/>
            <a:gdLst>
              <a:gd name="connsiteX0" fmla="*/ 0 w 2381"/>
              <a:gd name="connsiteY0" fmla="*/ 0 h 83344"/>
              <a:gd name="connsiteX1" fmla="*/ 2381 w 2381"/>
              <a:gd name="connsiteY1" fmla="*/ 83344 h 83344"/>
            </a:gdLst>
            <a:ahLst/>
            <a:cxnLst>
              <a:cxn ang="0">
                <a:pos x="connsiteX0" y="connsiteY0"/>
              </a:cxn>
              <a:cxn ang="0">
                <a:pos x="connsiteX1" y="connsiteY1"/>
              </a:cxn>
            </a:cxnLst>
            <a:rect l="l" t="t" r="r" b="b"/>
            <a:pathLst>
              <a:path w="2381" h="83344">
                <a:moveTo>
                  <a:pt x="0" y="0"/>
                </a:moveTo>
                <a:cubicBezTo>
                  <a:pt x="794" y="27781"/>
                  <a:pt x="1587" y="55563"/>
                  <a:pt x="2381" y="83344"/>
                </a:cubicBezTo>
              </a:path>
            </a:pathLst>
          </a:custGeom>
          <a:noFill/>
          <a:ln w="12700" cap="rnd">
            <a:solidFill>
              <a:srgbClr val="00B050"/>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6" name="グリーンベルト"/>
          <p:cNvSpPr/>
          <p:nvPr/>
        </p:nvSpPr>
        <p:spPr>
          <a:xfrm>
            <a:off x="1605112" y="3036812"/>
            <a:ext cx="385060" cy="136274"/>
          </a:xfrm>
          <a:custGeom>
            <a:avLst/>
            <a:gdLst>
              <a:gd name="connsiteX0" fmla="*/ 652462 w 652462"/>
              <a:gd name="connsiteY0" fmla="*/ 0 h 80962"/>
              <a:gd name="connsiteX1" fmla="*/ 447675 w 652462"/>
              <a:gd name="connsiteY1" fmla="*/ 76200 h 80962"/>
              <a:gd name="connsiteX2" fmla="*/ 200025 w 652462"/>
              <a:gd name="connsiteY2" fmla="*/ 66675 h 80962"/>
              <a:gd name="connsiteX3" fmla="*/ 57150 w 652462"/>
              <a:gd name="connsiteY3" fmla="*/ 57150 h 80962"/>
              <a:gd name="connsiteX4" fmla="*/ 0 w 652462"/>
              <a:gd name="connsiteY4" fmla="*/ 80962 h 80962"/>
              <a:gd name="connsiteX0" fmla="*/ 652462 w 652462"/>
              <a:gd name="connsiteY0" fmla="*/ 0 h 80962"/>
              <a:gd name="connsiteX1" fmla="*/ 447675 w 652462"/>
              <a:gd name="connsiteY1" fmla="*/ 76200 h 80962"/>
              <a:gd name="connsiteX2" fmla="*/ 200025 w 652462"/>
              <a:gd name="connsiteY2" fmla="*/ 66675 h 80962"/>
              <a:gd name="connsiteX3" fmla="*/ 0 w 652462"/>
              <a:gd name="connsiteY3" fmla="*/ 80962 h 80962"/>
              <a:gd name="connsiteX0" fmla="*/ 652462 w 652462"/>
              <a:gd name="connsiteY0" fmla="*/ 0 h 92868"/>
              <a:gd name="connsiteX1" fmla="*/ 447675 w 652462"/>
              <a:gd name="connsiteY1" fmla="*/ 76200 h 92868"/>
              <a:gd name="connsiteX2" fmla="*/ 200025 w 652462"/>
              <a:gd name="connsiteY2" fmla="*/ 66675 h 92868"/>
              <a:gd name="connsiteX3" fmla="*/ 0 w 652462"/>
              <a:gd name="connsiteY3" fmla="*/ 92868 h 92868"/>
              <a:gd name="connsiteX0" fmla="*/ 652462 w 652462"/>
              <a:gd name="connsiteY0" fmla="*/ 0 h 92868"/>
              <a:gd name="connsiteX1" fmla="*/ 447675 w 652462"/>
              <a:gd name="connsiteY1" fmla="*/ 76200 h 92868"/>
              <a:gd name="connsiteX2" fmla="*/ 183356 w 652462"/>
              <a:gd name="connsiteY2" fmla="*/ 73818 h 92868"/>
              <a:gd name="connsiteX3" fmla="*/ 0 w 652462"/>
              <a:gd name="connsiteY3" fmla="*/ 92868 h 92868"/>
              <a:gd name="connsiteX0" fmla="*/ 654843 w 654843"/>
              <a:gd name="connsiteY0" fmla="*/ 0 h 78580"/>
              <a:gd name="connsiteX1" fmla="*/ 447675 w 654843"/>
              <a:gd name="connsiteY1" fmla="*/ 61912 h 78580"/>
              <a:gd name="connsiteX2" fmla="*/ 183356 w 654843"/>
              <a:gd name="connsiteY2" fmla="*/ 59530 h 78580"/>
              <a:gd name="connsiteX3" fmla="*/ 0 w 654843"/>
              <a:gd name="connsiteY3" fmla="*/ 78580 h 78580"/>
              <a:gd name="connsiteX0" fmla="*/ 647699 w 647699"/>
              <a:gd name="connsiteY0" fmla="*/ 0 h 76199"/>
              <a:gd name="connsiteX1" fmla="*/ 447675 w 647699"/>
              <a:gd name="connsiteY1" fmla="*/ 59531 h 76199"/>
              <a:gd name="connsiteX2" fmla="*/ 183356 w 647699"/>
              <a:gd name="connsiteY2" fmla="*/ 57149 h 76199"/>
              <a:gd name="connsiteX3" fmla="*/ 0 w 647699"/>
              <a:gd name="connsiteY3" fmla="*/ 76199 h 76199"/>
              <a:gd name="connsiteX0" fmla="*/ 464343 w 464343"/>
              <a:gd name="connsiteY0" fmla="*/ 0 h 59531"/>
              <a:gd name="connsiteX1" fmla="*/ 264319 w 464343"/>
              <a:gd name="connsiteY1" fmla="*/ 59531 h 59531"/>
              <a:gd name="connsiteX2" fmla="*/ 0 w 464343"/>
              <a:gd name="connsiteY2" fmla="*/ 57149 h 59531"/>
              <a:gd name="connsiteX0" fmla="*/ 200024 w 200024"/>
              <a:gd name="connsiteY0" fmla="*/ 0 h 59531"/>
              <a:gd name="connsiteX1" fmla="*/ 0 w 200024"/>
              <a:gd name="connsiteY1" fmla="*/ 59531 h 59531"/>
              <a:gd name="connsiteX0" fmla="*/ 150262 w 150262"/>
              <a:gd name="connsiteY0" fmla="*/ 0 h 53178"/>
              <a:gd name="connsiteX1" fmla="*/ 0 w 150262"/>
              <a:gd name="connsiteY1" fmla="*/ 53178 h 53178"/>
            </a:gdLst>
            <a:ahLst/>
            <a:cxnLst>
              <a:cxn ang="0">
                <a:pos x="connsiteX0" y="connsiteY0"/>
              </a:cxn>
              <a:cxn ang="0">
                <a:pos x="connsiteX1" y="connsiteY1"/>
              </a:cxn>
            </a:cxnLst>
            <a:rect l="l" t="t" r="r" b="b"/>
            <a:pathLst>
              <a:path w="150262" h="53178">
                <a:moveTo>
                  <a:pt x="150262" y="0"/>
                </a:moveTo>
                <a:lnTo>
                  <a:pt x="0" y="53178"/>
                </a:lnTo>
              </a:path>
            </a:pathLst>
          </a:custGeom>
          <a:noFill/>
          <a:ln w="12700" cap="rnd">
            <a:solidFill>
              <a:srgbClr val="00B050"/>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7" name="通学路"/>
          <p:cNvSpPr/>
          <p:nvPr/>
        </p:nvSpPr>
        <p:spPr bwMode="auto">
          <a:xfrm>
            <a:off x="1596588" y="2373336"/>
            <a:ext cx="372957" cy="1606466"/>
          </a:xfrm>
          <a:custGeom>
            <a:avLst/>
            <a:gdLst>
              <a:gd name="connsiteX0" fmla="*/ 0 w 254000"/>
              <a:gd name="connsiteY0" fmla="*/ 317500 h 317500"/>
              <a:gd name="connsiteX1" fmla="*/ 250825 w 254000"/>
              <a:gd name="connsiteY1" fmla="*/ 307975 h 317500"/>
              <a:gd name="connsiteX2" fmla="*/ 254000 w 254000"/>
              <a:gd name="connsiteY2" fmla="*/ 0 h 317500"/>
              <a:gd name="connsiteX0" fmla="*/ 0 w 254000"/>
              <a:gd name="connsiteY0" fmla="*/ 317500 h 317500"/>
              <a:gd name="connsiteX1" fmla="*/ 120250 w 254000"/>
              <a:gd name="connsiteY1" fmla="*/ 312268 h 317500"/>
              <a:gd name="connsiteX2" fmla="*/ 250825 w 254000"/>
              <a:gd name="connsiteY2" fmla="*/ 307975 h 317500"/>
              <a:gd name="connsiteX3" fmla="*/ 254000 w 254000"/>
              <a:gd name="connsiteY3" fmla="*/ 0 h 317500"/>
              <a:gd name="connsiteX0" fmla="*/ 0 w 133750"/>
              <a:gd name="connsiteY0" fmla="*/ 312268 h 312268"/>
              <a:gd name="connsiteX1" fmla="*/ 130575 w 133750"/>
              <a:gd name="connsiteY1" fmla="*/ 307975 h 312268"/>
              <a:gd name="connsiteX2" fmla="*/ 133750 w 133750"/>
              <a:gd name="connsiteY2" fmla="*/ 0 h 312268"/>
              <a:gd name="connsiteX0" fmla="*/ 0 w 133750"/>
              <a:gd name="connsiteY0" fmla="*/ 322323 h 322323"/>
              <a:gd name="connsiteX1" fmla="*/ 130575 w 133750"/>
              <a:gd name="connsiteY1" fmla="*/ 318030 h 322323"/>
              <a:gd name="connsiteX2" fmla="*/ 133750 w 133750"/>
              <a:gd name="connsiteY2" fmla="*/ 0 h 322323"/>
              <a:gd name="connsiteX0" fmla="*/ 0 w 133750"/>
              <a:gd name="connsiteY0" fmla="*/ 322323 h 323776"/>
              <a:gd name="connsiteX1" fmla="*/ 132012 w 133750"/>
              <a:gd name="connsiteY1" fmla="*/ 323776 h 323776"/>
              <a:gd name="connsiteX2" fmla="*/ 133750 w 133750"/>
              <a:gd name="connsiteY2" fmla="*/ 0 h 323776"/>
              <a:gd name="connsiteX0" fmla="*/ 0 w 138059"/>
              <a:gd name="connsiteY0" fmla="*/ 329505 h 329505"/>
              <a:gd name="connsiteX1" fmla="*/ 136321 w 138059"/>
              <a:gd name="connsiteY1" fmla="*/ 323776 h 329505"/>
              <a:gd name="connsiteX2" fmla="*/ 138059 w 138059"/>
              <a:gd name="connsiteY2" fmla="*/ 0 h 329505"/>
              <a:gd name="connsiteX0" fmla="*/ 0 w 136383"/>
              <a:gd name="connsiteY0" fmla="*/ 566986 h 566986"/>
              <a:gd name="connsiteX1" fmla="*/ 136321 w 136383"/>
              <a:gd name="connsiteY1" fmla="*/ 561257 h 566986"/>
              <a:gd name="connsiteX2" fmla="*/ 125611 w 136383"/>
              <a:gd name="connsiteY2" fmla="*/ 0 h 566986"/>
              <a:gd name="connsiteX0" fmla="*/ 0 w 131629"/>
              <a:gd name="connsiteY0" fmla="*/ 566986 h 566986"/>
              <a:gd name="connsiteX1" fmla="*/ 131533 w 131629"/>
              <a:gd name="connsiteY1" fmla="*/ 562215 h 566986"/>
              <a:gd name="connsiteX2" fmla="*/ 125611 w 131629"/>
              <a:gd name="connsiteY2" fmla="*/ 0 h 566986"/>
            </a:gdLst>
            <a:ahLst/>
            <a:cxnLst>
              <a:cxn ang="0">
                <a:pos x="connsiteX0" y="connsiteY0"/>
              </a:cxn>
              <a:cxn ang="0">
                <a:pos x="connsiteX1" y="connsiteY1"/>
              </a:cxn>
              <a:cxn ang="0">
                <a:pos x="connsiteX2" y="connsiteY2"/>
              </a:cxn>
            </a:cxnLst>
            <a:rect l="l" t="t" r="r" b="b"/>
            <a:pathLst>
              <a:path w="131629" h="566986">
                <a:moveTo>
                  <a:pt x="0" y="566986"/>
                </a:moveTo>
                <a:lnTo>
                  <a:pt x="131533" y="562215"/>
                </a:lnTo>
                <a:cubicBezTo>
                  <a:pt x="132591" y="459557"/>
                  <a:pt x="124553" y="102658"/>
                  <a:pt x="125611" y="0"/>
                </a:cubicBez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kumimoji="1" lang="ja-JP" altLang="en-US"/>
          </a:p>
        </p:txBody>
      </p:sp>
      <p:sp>
        <p:nvSpPr>
          <p:cNvPr id="608" name="通学路"/>
          <p:cNvSpPr/>
          <p:nvPr/>
        </p:nvSpPr>
        <p:spPr bwMode="auto">
          <a:xfrm>
            <a:off x="2651321" y="2701284"/>
            <a:ext cx="553619" cy="182341"/>
          </a:xfrm>
          <a:custGeom>
            <a:avLst/>
            <a:gdLst>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416050 w 1885950"/>
              <a:gd name="connsiteY12" fmla="*/ 133350 h 1073150"/>
              <a:gd name="connsiteX13" fmla="*/ 1708150 w 1885950"/>
              <a:gd name="connsiteY13" fmla="*/ 34925 h 1073150"/>
              <a:gd name="connsiteX14" fmla="*/ 1797050 w 1885950"/>
              <a:gd name="connsiteY14" fmla="*/ 12700 h 1073150"/>
              <a:gd name="connsiteX15" fmla="*/ 1885950 w 1885950"/>
              <a:gd name="connsiteY15" fmla="*/ 0 h 1073150"/>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708150 w 1885950"/>
              <a:gd name="connsiteY12" fmla="*/ 34925 h 1073150"/>
              <a:gd name="connsiteX13" fmla="*/ 1797050 w 1885950"/>
              <a:gd name="connsiteY13" fmla="*/ 12700 h 1073150"/>
              <a:gd name="connsiteX14" fmla="*/ 1885950 w 1885950"/>
              <a:gd name="connsiteY14" fmla="*/ 0 h 1073150"/>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797050 w 1885950"/>
              <a:gd name="connsiteY12" fmla="*/ 12700 h 1073150"/>
              <a:gd name="connsiteX13" fmla="*/ 1885950 w 1885950"/>
              <a:gd name="connsiteY13" fmla="*/ 0 h 1073150"/>
              <a:gd name="connsiteX0" fmla="*/ 63500 w 1885950"/>
              <a:gd name="connsiteY0" fmla="*/ 1073150 h 1073150"/>
              <a:gd name="connsiteX1" fmla="*/ 57150 w 1885950"/>
              <a:gd name="connsiteY1" fmla="*/ 968375 h 1073150"/>
              <a:gd name="connsiteX2" fmla="*/ 22225 w 1885950"/>
              <a:gd name="connsiteY2" fmla="*/ 771525 h 1073150"/>
              <a:gd name="connsiteX3" fmla="*/ 0 w 1885950"/>
              <a:gd name="connsiteY3" fmla="*/ 685800 h 1073150"/>
              <a:gd name="connsiteX4" fmla="*/ 22225 w 1885950"/>
              <a:gd name="connsiteY4" fmla="*/ 666750 h 1073150"/>
              <a:gd name="connsiteX5" fmla="*/ 149225 w 1885950"/>
              <a:gd name="connsiteY5" fmla="*/ 628650 h 1073150"/>
              <a:gd name="connsiteX6" fmla="*/ 234950 w 1885950"/>
              <a:gd name="connsiteY6" fmla="*/ 625475 h 1073150"/>
              <a:gd name="connsiteX7" fmla="*/ 260350 w 1885950"/>
              <a:gd name="connsiteY7" fmla="*/ 406400 h 1073150"/>
              <a:gd name="connsiteX8" fmla="*/ 257175 w 1885950"/>
              <a:gd name="connsiteY8" fmla="*/ 384175 h 1073150"/>
              <a:gd name="connsiteX9" fmla="*/ 390525 w 1885950"/>
              <a:gd name="connsiteY9" fmla="*/ 365125 h 1073150"/>
              <a:gd name="connsiteX10" fmla="*/ 708025 w 1885950"/>
              <a:gd name="connsiteY10" fmla="*/ 365125 h 1073150"/>
              <a:gd name="connsiteX11" fmla="*/ 920750 w 1885950"/>
              <a:gd name="connsiteY11" fmla="*/ 304800 h 1073150"/>
              <a:gd name="connsiteX12" fmla="*/ 1885950 w 1885950"/>
              <a:gd name="connsiteY12" fmla="*/ 0 h 1073150"/>
              <a:gd name="connsiteX0" fmla="*/ 63500 w 920750"/>
              <a:gd name="connsiteY0" fmla="*/ 768350 h 768350"/>
              <a:gd name="connsiteX1" fmla="*/ 57150 w 920750"/>
              <a:gd name="connsiteY1" fmla="*/ 663575 h 768350"/>
              <a:gd name="connsiteX2" fmla="*/ 22225 w 920750"/>
              <a:gd name="connsiteY2" fmla="*/ 466725 h 768350"/>
              <a:gd name="connsiteX3" fmla="*/ 0 w 920750"/>
              <a:gd name="connsiteY3" fmla="*/ 381000 h 768350"/>
              <a:gd name="connsiteX4" fmla="*/ 22225 w 920750"/>
              <a:gd name="connsiteY4" fmla="*/ 361950 h 768350"/>
              <a:gd name="connsiteX5" fmla="*/ 149225 w 920750"/>
              <a:gd name="connsiteY5" fmla="*/ 323850 h 768350"/>
              <a:gd name="connsiteX6" fmla="*/ 234950 w 920750"/>
              <a:gd name="connsiteY6" fmla="*/ 320675 h 768350"/>
              <a:gd name="connsiteX7" fmla="*/ 260350 w 920750"/>
              <a:gd name="connsiteY7" fmla="*/ 101600 h 768350"/>
              <a:gd name="connsiteX8" fmla="*/ 257175 w 920750"/>
              <a:gd name="connsiteY8" fmla="*/ 79375 h 768350"/>
              <a:gd name="connsiteX9" fmla="*/ 390525 w 920750"/>
              <a:gd name="connsiteY9" fmla="*/ 60325 h 768350"/>
              <a:gd name="connsiteX10" fmla="*/ 708025 w 920750"/>
              <a:gd name="connsiteY10" fmla="*/ 60325 h 768350"/>
              <a:gd name="connsiteX11" fmla="*/ 920750 w 920750"/>
              <a:gd name="connsiteY11" fmla="*/ 0 h 768350"/>
              <a:gd name="connsiteX0" fmla="*/ 57150 w 920750"/>
              <a:gd name="connsiteY0" fmla="*/ 663575 h 663575"/>
              <a:gd name="connsiteX1" fmla="*/ 22225 w 920750"/>
              <a:gd name="connsiteY1" fmla="*/ 466725 h 663575"/>
              <a:gd name="connsiteX2" fmla="*/ 0 w 920750"/>
              <a:gd name="connsiteY2" fmla="*/ 381000 h 663575"/>
              <a:gd name="connsiteX3" fmla="*/ 22225 w 920750"/>
              <a:gd name="connsiteY3" fmla="*/ 361950 h 663575"/>
              <a:gd name="connsiteX4" fmla="*/ 149225 w 920750"/>
              <a:gd name="connsiteY4" fmla="*/ 323850 h 663575"/>
              <a:gd name="connsiteX5" fmla="*/ 234950 w 920750"/>
              <a:gd name="connsiteY5" fmla="*/ 320675 h 663575"/>
              <a:gd name="connsiteX6" fmla="*/ 260350 w 920750"/>
              <a:gd name="connsiteY6" fmla="*/ 101600 h 663575"/>
              <a:gd name="connsiteX7" fmla="*/ 257175 w 920750"/>
              <a:gd name="connsiteY7" fmla="*/ 79375 h 663575"/>
              <a:gd name="connsiteX8" fmla="*/ 390525 w 920750"/>
              <a:gd name="connsiteY8" fmla="*/ 60325 h 663575"/>
              <a:gd name="connsiteX9" fmla="*/ 708025 w 920750"/>
              <a:gd name="connsiteY9" fmla="*/ 60325 h 663575"/>
              <a:gd name="connsiteX10" fmla="*/ 920750 w 920750"/>
              <a:gd name="connsiteY10" fmla="*/ 0 h 663575"/>
              <a:gd name="connsiteX0" fmla="*/ 22225 w 920750"/>
              <a:gd name="connsiteY0" fmla="*/ 466725 h 466725"/>
              <a:gd name="connsiteX1" fmla="*/ 0 w 920750"/>
              <a:gd name="connsiteY1" fmla="*/ 381000 h 466725"/>
              <a:gd name="connsiteX2" fmla="*/ 22225 w 920750"/>
              <a:gd name="connsiteY2" fmla="*/ 361950 h 466725"/>
              <a:gd name="connsiteX3" fmla="*/ 149225 w 920750"/>
              <a:gd name="connsiteY3" fmla="*/ 323850 h 466725"/>
              <a:gd name="connsiteX4" fmla="*/ 234950 w 920750"/>
              <a:gd name="connsiteY4" fmla="*/ 320675 h 466725"/>
              <a:gd name="connsiteX5" fmla="*/ 260350 w 920750"/>
              <a:gd name="connsiteY5" fmla="*/ 101600 h 466725"/>
              <a:gd name="connsiteX6" fmla="*/ 257175 w 920750"/>
              <a:gd name="connsiteY6" fmla="*/ 79375 h 466725"/>
              <a:gd name="connsiteX7" fmla="*/ 390525 w 920750"/>
              <a:gd name="connsiteY7" fmla="*/ 60325 h 466725"/>
              <a:gd name="connsiteX8" fmla="*/ 708025 w 920750"/>
              <a:gd name="connsiteY8" fmla="*/ 60325 h 466725"/>
              <a:gd name="connsiteX9" fmla="*/ 920750 w 920750"/>
              <a:gd name="connsiteY9" fmla="*/ 0 h 466725"/>
              <a:gd name="connsiteX0" fmla="*/ 0 w 920750"/>
              <a:gd name="connsiteY0" fmla="*/ 381000 h 381000"/>
              <a:gd name="connsiteX1" fmla="*/ 22225 w 920750"/>
              <a:gd name="connsiteY1" fmla="*/ 361950 h 381000"/>
              <a:gd name="connsiteX2" fmla="*/ 149225 w 920750"/>
              <a:gd name="connsiteY2" fmla="*/ 323850 h 381000"/>
              <a:gd name="connsiteX3" fmla="*/ 234950 w 920750"/>
              <a:gd name="connsiteY3" fmla="*/ 320675 h 381000"/>
              <a:gd name="connsiteX4" fmla="*/ 260350 w 920750"/>
              <a:gd name="connsiteY4" fmla="*/ 101600 h 381000"/>
              <a:gd name="connsiteX5" fmla="*/ 257175 w 920750"/>
              <a:gd name="connsiteY5" fmla="*/ 79375 h 381000"/>
              <a:gd name="connsiteX6" fmla="*/ 390525 w 920750"/>
              <a:gd name="connsiteY6" fmla="*/ 60325 h 381000"/>
              <a:gd name="connsiteX7" fmla="*/ 708025 w 920750"/>
              <a:gd name="connsiteY7" fmla="*/ 60325 h 381000"/>
              <a:gd name="connsiteX8" fmla="*/ 920750 w 920750"/>
              <a:gd name="connsiteY8" fmla="*/ 0 h 381000"/>
              <a:gd name="connsiteX0" fmla="*/ 0 w 920750"/>
              <a:gd name="connsiteY0" fmla="*/ 381000 h 381000"/>
              <a:gd name="connsiteX1" fmla="*/ 149225 w 920750"/>
              <a:gd name="connsiteY1" fmla="*/ 323850 h 381000"/>
              <a:gd name="connsiteX2" fmla="*/ 234950 w 920750"/>
              <a:gd name="connsiteY2" fmla="*/ 320675 h 381000"/>
              <a:gd name="connsiteX3" fmla="*/ 260350 w 920750"/>
              <a:gd name="connsiteY3" fmla="*/ 101600 h 381000"/>
              <a:gd name="connsiteX4" fmla="*/ 257175 w 920750"/>
              <a:gd name="connsiteY4" fmla="*/ 79375 h 381000"/>
              <a:gd name="connsiteX5" fmla="*/ 390525 w 920750"/>
              <a:gd name="connsiteY5" fmla="*/ 60325 h 381000"/>
              <a:gd name="connsiteX6" fmla="*/ 708025 w 920750"/>
              <a:gd name="connsiteY6" fmla="*/ 60325 h 381000"/>
              <a:gd name="connsiteX7" fmla="*/ 920750 w 920750"/>
              <a:gd name="connsiteY7" fmla="*/ 0 h 381000"/>
              <a:gd name="connsiteX0" fmla="*/ 0 w 771525"/>
              <a:gd name="connsiteY0" fmla="*/ 323850 h 323850"/>
              <a:gd name="connsiteX1" fmla="*/ 85725 w 771525"/>
              <a:gd name="connsiteY1" fmla="*/ 320675 h 323850"/>
              <a:gd name="connsiteX2" fmla="*/ 111125 w 771525"/>
              <a:gd name="connsiteY2" fmla="*/ 101600 h 323850"/>
              <a:gd name="connsiteX3" fmla="*/ 107950 w 771525"/>
              <a:gd name="connsiteY3" fmla="*/ 79375 h 323850"/>
              <a:gd name="connsiteX4" fmla="*/ 241300 w 771525"/>
              <a:gd name="connsiteY4" fmla="*/ 60325 h 323850"/>
              <a:gd name="connsiteX5" fmla="*/ 558800 w 771525"/>
              <a:gd name="connsiteY5" fmla="*/ 60325 h 323850"/>
              <a:gd name="connsiteX6" fmla="*/ 771525 w 771525"/>
              <a:gd name="connsiteY6" fmla="*/ 0 h 323850"/>
              <a:gd name="connsiteX0" fmla="*/ 0 w 685800"/>
              <a:gd name="connsiteY0" fmla="*/ 320675 h 320675"/>
              <a:gd name="connsiteX1" fmla="*/ 25400 w 685800"/>
              <a:gd name="connsiteY1" fmla="*/ 101600 h 320675"/>
              <a:gd name="connsiteX2" fmla="*/ 22225 w 685800"/>
              <a:gd name="connsiteY2" fmla="*/ 79375 h 320675"/>
              <a:gd name="connsiteX3" fmla="*/ 155575 w 685800"/>
              <a:gd name="connsiteY3" fmla="*/ 60325 h 320675"/>
              <a:gd name="connsiteX4" fmla="*/ 473075 w 685800"/>
              <a:gd name="connsiteY4" fmla="*/ 60325 h 320675"/>
              <a:gd name="connsiteX5" fmla="*/ 685800 w 685800"/>
              <a:gd name="connsiteY5" fmla="*/ 0 h 320675"/>
              <a:gd name="connsiteX0" fmla="*/ 3175 w 663575"/>
              <a:gd name="connsiteY0" fmla="*/ 101600 h 101600"/>
              <a:gd name="connsiteX1" fmla="*/ 0 w 663575"/>
              <a:gd name="connsiteY1" fmla="*/ 79375 h 101600"/>
              <a:gd name="connsiteX2" fmla="*/ 133350 w 663575"/>
              <a:gd name="connsiteY2" fmla="*/ 60325 h 101600"/>
              <a:gd name="connsiteX3" fmla="*/ 450850 w 663575"/>
              <a:gd name="connsiteY3" fmla="*/ 60325 h 101600"/>
              <a:gd name="connsiteX4" fmla="*/ 663575 w 663575"/>
              <a:gd name="connsiteY4" fmla="*/ 0 h 101600"/>
              <a:gd name="connsiteX0" fmla="*/ 0 w 663575"/>
              <a:gd name="connsiteY0" fmla="*/ 79375 h 79375"/>
              <a:gd name="connsiteX1" fmla="*/ 133350 w 663575"/>
              <a:gd name="connsiteY1" fmla="*/ 60325 h 79375"/>
              <a:gd name="connsiteX2" fmla="*/ 450850 w 663575"/>
              <a:gd name="connsiteY2" fmla="*/ 60325 h 79375"/>
              <a:gd name="connsiteX3" fmla="*/ 663575 w 663575"/>
              <a:gd name="connsiteY3" fmla="*/ 0 h 79375"/>
              <a:gd name="connsiteX0" fmla="*/ 0 w 530225"/>
              <a:gd name="connsiteY0" fmla="*/ 60325 h 60325"/>
              <a:gd name="connsiteX1" fmla="*/ 317500 w 530225"/>
              <a:gd name="connsiteY1" fmla="*/ 60325 h 60325"/>
              <a:gd name="connsiteX2" fmla="*/ 530225 w 530225"/>
              <a:gd name="connsiteY2" fmla="*/ 0 h 60325"/>
              <a:gd name="connsiteX0" fmla="*/ 0 w 212725"/>
              <a:gd name="connsiteY0" fmla="*/ 60325 h 60325"/>
              <a:gd name="connsiteX1" fmla="*/ 212725 w 212725"/>
              <a:gd name="connsiteY1" fmla="*/ 0 h 60325"/>
              <a:gd name="connsiteX0" fmla="*/ 0 w 212725"/>
              <a:gd name="connsiteY0" fmla="*/ 60325 h 60325"/>
              <a:gd name="connsiteX1" fmla="*/ 76101 w 212725"/>
              <a:gd name="connsiteY1" fmla="*/ 38524 h 60325"/>
              <a:gd name="connsiteX2" fmla="*/ 212725 w 212725"/>
              <a:gd name="connsiteY2" fmla="*/ 0 h 60325"/>
              <a:gd name="connsiteX0" fmla="*/ 269 w 136893"/>
              <a:gd name="connsiteY0" fmla="*/ 38524 h 38623"/>
              <a:gd name="connsiteX1" fmla="*/ 136893 w 136893"/>
              <a:gd name="connsiteY1" fmla="*/ 0 h 38623"/>
              <a:gd name="connsiteX0" fmla="*/ 140 w 136764"/>
              <a:gd name="connsiteY0" fmla="*/ 38526 h 38577"/>
              <a:gd name="connsiteX1" fmla="*/ 136764 w 136764"/>
              <a:gd name="connsiteY1" fmla="*/ 2 h 38577"/>
              <a:gd name="connsiteX0" fmla="*/ 477 w 34961"/>
              <a:gd name="connsiteY0" fmla="*/ 11687 h 11831"/>
              <a:gd name="connsiteX1" fmla="*/ 34961 w 34961"/>
              <a:gd name="connsiteY1" fmla="*/ 7 h 11831"/>
              <a:gd name="connsiteX0" fmla="*/ 494 w 33454"/>
              <a:gd name="connsiteY0" fmla="*/ 9417 h 9588"/>
              <a:gd name="connsiteX1" fmla="*/ 33454 w 33454"/>
              <a:gd name="connsiteY1" fmla="*/ 8 h 9588"/>
              <a:gd name="connsiteX0" fmla="*/ 148 w 9924"/>
              <a:gd name="connsiteY0" fmla="*/ 8962 h 9152"/>
              <a:gd name="connsiteX1" fmla="*/ 9924 w 9924"/>
              <a:gd name="connsiteY1" fmla="*/ 9 h 9152"/>
              <a:gd name="connsiteX0" fmla="*/ 111 w 14324"/>
              <a:gd name="connsiteY0" fmla="*/ 15671 h 15815"/>
              <a:gd name="connsiteX1" fmla="*/ 14324 w 14324"/>
              <a:gd name="connsiteY1" fmla="*/ 6 h 15815"/>
              <a:gd name="connsiteX0" fmla="*/ 102 w 15616"/>
              <a:gd name="connsiteY0" fmla="*/ 17083 h 17217"/>
              <a:gd name="connsiteX1" fmla="*/ 15616 w 15616"/>
              <a:gd name="connsiteY1" fmla="*/ 6 h 17217"/>
              <a:gd name="connsiteX0" fmla="*/ 102 w 15616"/>
              <a:gd name="connsiteY0" fmla="*/ 15671 h 15815"/>
              <a:gd name="connsiteX1" fmla="*/ 15616 w 15616"/>
              <a:gd name="connsiteY1" fmla="*/ 6 h 15815"/>
            </a:gdLst>
            <a:ahLst/>
            <a:cxnLst>
              <a:cxn ang="0">
                <a:pos x="connsiteX0" y="connsiteY0"/>
              </a:cxn>
              <a:cxn ang="0">
                <a:pos x="connsiteX1" y="connsiteY1"/>
              </a:cxn>
            </a:cxnLst>
            <a:rect l="l" t="t" r="r" b="b"/>
            <a:pathLst>
              <a:path w="15616" h="15815">
                <a:moveTo>
                  <a:pt x="102" y="15671"/>
                </a:moveTo>
                <a:cubicBezTo>
                  <a:pt x="-1463" y="17600"/>
                  <a:pt x="15380" y="-376"/>
                  <a:pt x="15616" y="6"/>
                </a:cubicBez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kumimoji="1" lang="ja-JP" altLang="en-US"/>
          </a:p>
        </p:txBody>
      </p:sp>
      <p:sp>
        <p:nvSpPr>
          <p:cNvPr id="609" name="正方形/長方形 608"/>
          <p:cNvSpPr/>
          <p:nvPr/>
        </p:nvSpPr>
        <p:spPr>
          <a:xfrm>
            <a:off x="1938411" y="3584678"/>
            <a:ext cx="151559" cy="122413"/>
          </a:xfrm>
          <a:prstGeom prst="rect">
            <a:avLst/>
          </a:prstGeom>
          <a:noFill/>
          <a:ln w="1905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1" name="通学路"/>
          <p:cNvSpPr/>
          <p:nvPr/>
        </p:nvSpPr>
        <p:spPr bwMode="auto">
          <a:xfrm>
            <a:off x="3217218" y="2703313"/>
            <a:ext cx="830295" cy="215952"/>
          </a:xfrm>
          <a:custGeom>
            <a:avLst/>
            <a:gdLst>
              <a:gd name="connsiteX0" fmla="*/ 1962150 w 1971675"/>
              <a:gd name="connsiteY0" fmla="*/ 504825 h 578644"/>
              <a:gd name="connsiteX1" fmla="*/ 1971675 w 1971675"/>
              <a:gd name="connsiteY1" fmla="*/ 578644 h 578644"/>
              <a:gd name="connsiteX2" fmla="*/ 1852613 w 1971675"/>
              <a:gd name="connsiteY2" fmla="*/ 495300 h 578644"/>
              <a:gd name="connsiteX3" fmla="*/ 1485900 w 1971675"/>
              <a:gd name="connsiteY3" fmla="*/ 397669 h 578644"/>
              <a:gd name="connsiteX4" fmla="*/ 840581 w 1971675"/>
              <a:gd name="connsiteY4" fmla="*/ 219075 h 578644"/>
              <a:gd name="connsiteX5" fmla="*/ 0 w 1971675"/>
              <a:gd name="connsiteY5" fmla="*/ 0 h 578644"/>
              <a:gd name="connsiteX6" fmla="*/ 2381 w 1971675"/>
              <a:gd name="connsiteY6" fmla="*/ 219075 h 578644"/>
              <a:gd name="connsiteX0" fmla="*/ 1962150 w 1978025"/>
              <a:gd name="connsiteY0" fmla="*/ 504825 h 569119"/>
              <a:gd name="connsiteX1" fmla="*/ 1978025 w 1978025"/>
              <a:gd name="connsiteY1" fmla="*/ 569119 h 569119"/>
              <a:gd name="connsiteX2" fmla="*/ 1852613 w 1978025"/>
              <a:gd name="connsiteY2" fmla="*/ 495300 h 569119"/>
              <a:gd name="connsiteX3" fmla="*/ 1485900 w 1978025"/>
              <a:gd name="connsiteY3" fmla="*/ 397669 h 569119"/>
              <a:gd name="connsiteX4" fmla="*/ 840581 w 1978025"/>
              <a:gd name="connsiteY4" fmla="*/ 219075 h 569119"/>
              <a:gd name="connsiteX5" fmla="*/ 0 w 1978025"/>
              <a:gd name="connsiteY5" fmla="*/ 0 h 569119"/>
              <a:gd name="connsiteX6" fmla="*/ 2381 w 1978025"/>
              <a:gd name="connsiteY6" fmla="*/ 219075 h 569119"/>
              <a:gd name="connsiteX0" fmla="*/ 1978025 w 1978025"/>
              <a:gd name="connsiteY0" fmla="*/ 569119 h 569119"/>
              <a:gd name="connsiteX1" fmla="*/ 1852613 w 1978025"/>
              <a:gd name="connsiteY1" fmla="*/ 495300 h 569119"/>
              <a:gd name="connsiteX2" fmla="*/ 1485900 w 1978025"/>
              <a:gd name="connsiteY2" fmla="*/ 397669 h 569119"/>
              <a:gd name="connsiteX3" fmla="*/ 840581 w 1978025"/>
              <a:gd name="connsiteY3" fmla="*/ 219075 h 569119"/>
              <a:gd name="connsiteX4" fmla="*/ 0 w 1978025"/>
              <a:gd name="connsiteY4" fmla="*/ 0 h 569119"/>
              <a:gd name="connsiteX5" fmla="*/ 2381 w 1978025"/>
              <a:gd name="connsiteY5" fmla="*/ 219075 h 569119"/>
              <a:gd name="connsiteX0" fmla="*/ 2346325 w 2346325"/>
              <a:gd name="connsiteY0" fmla="*/ 759619 h 759619"/>
              <a:gd name="connsiteX1" fmla="*/ 1852613 w 2346325"/>
              <a:gd name="connsiteY1" fmla="*/ 495300 h 759619"/>
              <a:gd name="connsiteX2" fmla="*/ 1485900 w 2346325"/>
              <a:gd name="connsiteY2" fmla="*/ 397669 h 759619"/>
              <a:gd name="connsiteX3" fmla="*/ 840581 w 2346325"/>
              <a:gd name="connsiteY3" fmla="*/ 219075 h 759619"/>
              <a:gd name="connsiteX4" fmla="*/ 0 w 2346325"/>
              <a:gd name="connsiteY4" fmla="*/ 0 h 759619"/>
              <a:gd name="connsiteX5" fmla="*/ 2381 w 2346325"/>
              <a:gd name="connsiteY5" fmla="*/ 219075 h 759619"/>
              <a:gd name="connsiteX0" fmla="*/ 2346325 w 2346325"/>
              <a:gd name="connsiteY0" fmla="*/ 759619 h 759619"/>
              <a:gd name="connsiteX1" fmla="*/ 1833563 w 2346325"/>
              <a:gd name="connsiteY1" fmla="*/ 501650 h 759619"/>
              <a:gd name="connsiteX2" fmla="*/ 1485900 w 2346325"/>
              <a:gd name="connsiteY2" fmla="*/ 397669 h 759619"/>
              <a:gd name="connsiteX3" fmla="*/ 840581 w 2346325"/>
              <a:gd name="connsiteY3" fmla="*/ 219075 h 759619"/>
              <a:gd name="connsiteX4" fmla="*/ 0 w 2346325"/>
              <a:gd name="connsiteY4" fmla="*/ 0 h 759619"/>
              <a:gd name="connsiteX5" fmla="*/ 2381 w 2346325"/>
              <a:gd name="connsiteY5" fmla="*/ 219075 h 759619"/>
              <a:gd name="connsiteX0" fmla="*/ 1833563 w 1833563"/>
              <a:gd name="connsiteY0" fmla="*/ 501650 h 501650"/>
              <a:gd name="connsiteX1" fmla="*/ 1485900 w 1833563"/>
              <a:gd name="connsiteY1" fmla="*/ 397669 h 501650"/>
              <a:gd name="connsiteX2" fmla="*/ 840581 w 1833563"/>
              <a:gd name="connsiteY2" fmla="*/ 219075 h 501650"/>
              <a:gd name="connsiteX3" fmla="*/ 0 w 1833563"/>
              <a:gd name="connsiteY3" fmla="*/ 0 h 501650"/>
              <a:gd name="connsiteX4" fmla="*/ 2381 w 1833563"/>
              <a:gd name="connsiteY4" fmla="*/ 219075 h 501650"/>
              <a:gd name="connsiteX0" fmla="*/ 1485900 w 1485900"/>
              <a:gd name="connsiteY0" fmla="*/ 397669 h 397669"/>
              <a:gd name="connsiteX1" fmla="*/ 840581 w 1485900"/>
              <a:gd name="connsiteY1" fmla="*/ 219075 h 397669"/>
              <a:gd name="connsiteX2" fmla="*/ 0 w 1485900"/>
              <a:gd name="connsiteY2" fmla="*/ 0 h 397669"/>
              <a:gd name="connsiteX3" fmla="*/ 2381 w 1485900"/>
              <a:gd name="connsiteY3" fmla="*/ 219075 h 397669"/>
              <a:gd name="connsiteX0" fmla="*/ 840581 w 840581"/>
              <a:gd name="connsiteY0" fmla="*/ 219075 h 219075"/>
              <a:gd name="connsiteX1" fmla="*/ 0 w 840581"/>
              <a:gd name="connsiteY1" fmla="*/ 0 h 219075"/>
              <a:gd name="connsiteX2" fmla="*/ 2381 w 840581"/>
              <a:gd name="connsiteY2" fmla="*/ 219075 h 219075"/>
              <a:gd name="connsiteX0" fmla="*/ 840581 w 840581"/>
              <a:gd name="connsiteY0" fmla="*/ 219075 h 219075"/>
              <a:gd name="connsiteX1" fmla="*/ 673480 w 840581"/>
              <a:gd name="connsiteY1" fmla="*/ 175233 h 219075"/>
              <a:gd name="connsiteX2" fmla="*/ 0 w 840581"/>
              <a:gd name="connsiteY2" fmla="*/ 0 h 219075"/>
              <a:gd name="connsiteX3" fmla="*/ 2381 w 840581"/>
              <a:gd name="connsiteY3" fmla="*/ 219075 h 219075"/>
              <a:gd name="connsiteX0" fmla="*/ 673480 w 673480"/>
              <a:gd name="connsiteY0" fmla="*/ 175233 h 219075"/>
              <a:gd name="connsiteX1" fmla="*/ 0 w 673480"/>
              <a:gd name="connsiteY1" fmla="*/ 0 h 219075"/>
              <a:gd name="connsiteX2" fmla="*/ 2381 w 673480"/>
              <a:gd name="connsiteY2" fmla="*/ 219075 h 219075"/>
              <a:gd name="connsiteX0" fmla="*/ 673480 w 673480"/>
              <a:gd name="connsiteY0" fmla="*/ 175233 h 175233"/>
              <a:gd name="connsiteX1" fmla="*/ 0 w 673480"/>
              <a:gd name="connsiteY1" fmla="*/ 0 h 175233"/>
              <a:gd name="connsiteX0" fmla="*/ 804475 w 804475"/>
              <a:gd name="connsiteY0" fmla="*/ 205110 h 205110"/>
              <a:gd name="connsiteX1" fmla="*/ 0 w 804475"/>
              <a:gd name="connsiteY1" fmla="*/ 0 h 205110"/>
              <a:gd name="connsiteX0" fmla="*/ 799879 w 799879"/>
              <a:gd name="connsiteY0" fmla="*/ 214303 h 214303"/>
              <a:gd name="connsiteX1" fmla="*/ 0 w 799879"/>
              <a:gd name="connsiteY1" fmla="*/ 0 h 214303"/>
              <a:gd name="connsiteX0" fmla="*/ 688801 w 688801"/>
              <a:gd name="connsiteY0" fmla="*/ 181745 h 181745"/>
              <a:gd name="connsiteX1" fmla="*/ 0 w 688801"/>
              <a:gd name="connsiteY1" fmla="*/ 0 h 181745"/>
              <a:gd name="connsiteX0" fmla="*/ 683056 w 683056"/>
              <a:gd name="connsiteY0" fmla="*/ 180309 h 180309"/>
              <a:gd name="connsiteX1" fmla="*/ 0 w 683056"/>
              <a:gd name="connsiteY1" fmla="*/ 0 h 180309"/>
              <a:gd name="connsiteX0" fmla="*/ 271109 w 271109"/>
              <a:gd name="connsiteY0" fmla="*/ 70318 h 70318"/>
              <a:gd name="connsiteX1" fmla="*/ 0 w 271109"/>
              <a:gd name="connsiteY1" fmla="*/ 0 h 70318"/>
              <a:gd name="connsiteX0" fmla="*/ 271109 w 271109"/>
              <a:gd name="connsiteY0" fmla="*/ 70318 h 70318"/>
              <a:gd name="connsiteX1" fmla="*/ 0 w 271109"/>
              <a:gd name="connsiteY1" fmla="*/ 0 h 70318"/>
            </a:gdLst>
            <a:ahLst/>
            <a:cxnLst>
              <a:cxn ang="0">
                <a:pos x="connsiteX0" y="connsiteY0"/>
              </a:cxn>
              <a:cxn ang="0">
                <a:pos x="connsiteX1" y="connsiteY1"/>
              </a:cxn>
            </a:cxnLst>
            <a:rect l="l" t="t" r="r" b="b"/>
            <a:pathLst>
              <a:path w="271109" h="70318">
                <a:moveTo>
                  <a:pt x="271109" y="70318"/>
                </a:moveTo>
                <a:cubicBezTo>
                  <a:pt x="43424" y="10215"/>
                  <a:pt x="64235" y="19022"/>
                  <a:pt x="0" y="0"/>
                </a:cubicBez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kumimoji="1" lang="ja-JP" altLang="en-US"/>
          </a:p>
        </p:txBody>
      </p:sp>
      <p:pic>
        <p:nvPicPr>
          <p:cNvPr id="617" name="図 616"/>
          <p:cNvPicPr>
            <a:picLocks noChangeAspect="1"/>
          </p:cNvPicPr>
          <p:nvPr/>
        </p:nvPicPr>
        <p:blipFill>
          <a:blip r:embed="rId7"/>
          <a:stretch>
            <a:fillRect/>
          </a:stretch>
        </p:blipFill>
        <p:spPr>
          <a:xfrm>
            <a:off x="3798375" y="2689013"/>
            <a:ext cx="268146" cy="212290"/>
          </a:xfrm>
          <a:prstGeom prst="rect">
            <a:avLst/>
          </a:prstGeom>
        </p:spPr>
      </p:pic>
      <p:sp>
        <p:nvSpPr>
          <p:cNvPr id="618" name="フリーフォーム 617"/>
          <p:cNvSpPr/>
          <p:nvPr/>
        </p:nvSpPr>
        <p:spPr>
          <a:xfrm>
            <a:off x="1831330" y="2134074"/>
            <a:ext cx="146511" cy="227906"/>
          </a:xfrm>
          <a:custGeom>
            <a:avLst/>
            <a:gdLst>
              <a:gd name="connsiteX0" fmla="*/ 52388 w 171450"/>
              <a:gd name="connsiteY0" fmla="*/ 0 h 266700"/>
              <a:gd name="connsiteX1" fmla="*/ 0 w 171450"/>
              <a:gd name="connsiteY1" fmla="*/ 204788 h 266700"/>
              <a:gd name="connsiteX2" fmla="*/ 171450 w 171450"/>
              <a:gd name="connsiteY2" fmla="*/ 266700 h 266700"/>
            </a:gdLst>
            <a:ahLst/>
            <a:cxnLst>
              <a:cxn ang="0">
                <a:pos x="connsiteX0" y="connsiteY0"/>
              </a:cxn>
              <a:cxn ang="0">
                <a:pos x="connsiteX1" y="connsiteY1"/>
              </a:cxn>
              <a:cxn ang="0">
                <a:pos x="connsiteX2" y="connsiteY2"/>
              </a:cxn>
            </a:cxnLst>
            <a:rect l="l" t="t" r="r" b="b"/>
            <a:pathLst>
              <a:path w="171450" h="266700">
                <a:moveTo>
                  <a:pt x="52388" y="0"/>
                </a:moveTo>
                <a:lnTo>
                  <a:pt x="0" y="204788"/>
                </a:lnTo>
                <a:lnTo>
                  <a:pt x="171450" y="266700"/>
                </a:lnTo>
              </a:path>
            </a:pathLst>
          </a:custGeom>
          <a:noFill/>
          <a:ln w="25400" cap="rnd">
            <a:solidFill>
              <a:srgbClr val="F2B800">
                <a:alpha val="80000"/>
              </a:srgbClr>
            </a:solidFill>
            <a:prstDash val="solid"/>
            <a:round/>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ja-JP" altLang="en-US">
              <a:solidFill>
                <a:schemeClr val="tx1"/>
              </a:solidFill>
            </a:endParaRPr>
          </a:p>
        </p:txBody>
      </p:sp>
      <p:sp>
        <p:nvSpPr>
          <p:cNvPr id="614" name="正方形/長方形 613"/>
          <p:cNvSpPr/>
          <p:nvPr/>
        </p:nvSpPr>
        <p:spPr>
          <a:xfrm>
            <a:off x="388930" y="5673450"/>
            <a:ext cx="328760" cy="8766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r">
              <a:lnSpc>
                <a:spcPts val="800"/>
              </a:lnSpc>
            </a:pPr>
            <a:r>
              <a:rPr lang="ja-JP" altLang="en-US" sz="6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浅野羽根南</a:t>
            </a:r>
            <a:endParaRPr lang="en-US" altLang="ja-JP" sz="600" b="1"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5" name="図 614"/>
          <p:cNvPicPr>
            <a:picLocks noChangeAspect="1"/>
          </p:cNvPicPr>
          <p:nvPr/>
        </p:nvPicPr>
        <p:blipFill>
          <a:blip r:embed="rId8"/>
          <a:stretch>
            <a:fillRect/>
          </a:stretch>
        </p:blipFill>
        <p:spPr>
          <a:xfrm>
            <a:off x="439485" y="5581684"/>
            <a:ext cx="227652" cy="77187"/>
          </a:xfrm>
          <a:prstGeom prst="rect">
            <a:avLst/>
          </a:prstGeom>
        </p:spPr>
      </p:pic>
      <p:sp>
        <p:nvSpPr>
          <p:cNvPr id="616" name="正方形/長方形 615"/>
          <p:cNvSpPr/>
          <p:nvPr/>
        </p:nvSpPr>
        <p:spPr>
          <a:xfrm>
            <a:off x="494644" y="5828179"/>
            <a:ext cx="297254" cy="8766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r">
              <a:lnSpc>
                <a:spcPts val="800"/>
              </a:lnSpc>
            </a:pP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sz="600" dirty="0" smtClean="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rPr>
              <a:t>400m</a:t>
            </a:r>
            <a:r>
              <a:rPr lang="ja-JP" altLang="en-US"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先</a:t>
            </a:r>
            <a:endParaRPr lang="en-US" altLang="ja-JP" sz="6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619" name="グループ化 618"/>
          <p:cNvGrpSpPr/>
          <p:nvPr/>
        </p:nvGrpSpPr>
        <p:grpSpPr>
          <a:xfrm>
            <a:off x="5401242" y="6324854"/>
            <a:ext cx="1190933" cy="138244"/>
            <a:chOff x="5821204" y="6180472"/>
            <a:chExt cx="1222965" cy="161776"/>
          </a:xfrm>
        </p:grpSpPr>
        <p:sp>
          <p:nvSpPr>
            <p:cNvPr id="620" name="テキスト ボックス 619"/>
            <p:cNvSpPr txBox="1"/>
            <p:nvPr/>
          </p:nvSpPr>
          <p:spPr>
            <a:xfrm>
              <a:off x="582120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60</a:t>
              </a:r>
              <a:endParaRPr lang="en-US" altLang="ja-JP" sz="700" dirty="0" smtClean="0"/>
            </a:p>
          </p:txBody>
        </p:sp>
        <p:sp>
          <p:nvSpPr>
            <p:cNvPr id="621" name="テキスト ボックス 620"/>
            <p:cNvSpPr txBox="1"/>
            <p:nvPr/>
          </p:nvSpPr>
          <p:spPr>
            <a:xfrm>
              <a:off x="601042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50</a:t>
              </a:r>
              <a:endParaRPr lang="en-US" altLang="ja-JP" sz="700" dirty="0" smtClean="0"/>
            </a:p>
          </p:txBody>
        </p:sp>
        <p:sp>
          <p:nvSpPr>
            <p:cNvPr id="622" name="テキスト ボックス 621"/>
            <p:cNvSpPr txBox="1"/>
            <p:nvPr/>
          </p:nvSpPr>
          <p:spPr>
            <a:xfrm>
              <a:off x="619964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40</a:t>
              </a:r>
              <a:endParaRPr lang="en-US" altLang="ja-JP" sz="700" dirty="0" smtClean="0"/>
            </a:p>
          </p:txBody>
        </p:sp>
        <p:sp>
          <p:nvSpPr>
            <p:cNvPr id="623" name="テキスト ボックス 622"/>
            <p:cNvSpPr txBox="1"/>
            <p:nvPr/>
          </p:nvSpPr>
          <p:spPr>
            <a:xfrm>
              <a:off x="638886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30</a:t>
              </a:r>
              <a:endParaRPr lang="en-US" altLang="ja-JP" sz="700" dirty="0" smtClean="0"/>
            </a:p>
          </p:txBody>
        </p:sp>
        <p:sp>
          <p:nvSpPr>
            <p:cNvPr id="624" name="テキスト ボックス 623"/>
            <p:cNvSpPr txBox="1"/>
            <p:nvPr/>
          </p:nvSpPr>
          <p:spPr>
            <a:xfrm>
              <a:off x="657808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20</a:t>
              </a:r>
              <a:endParaRPr lang="en-US" altLang="ja-JP" sz="700" dirty="0" smtClean="0"/>
            </a:p>
          </p:txBody>
        </p:sp>
        <p:sp>
          <p:nvSpPr>
            <p:cNvPr id="625" name="テキスト ボックス 624"/>
            <p:cNvSpPr txBox="1"/>
            <p:nvPr/>
          </p:nvSpPr>
          <p:spPr>
            <a:xfrm>
              <a:off x="6767304" y="6180472"/>
              <a:ext cx="138944" cy="161776"/>
            </a:xfrm>
            <a:prstGeom prst="rect">
              <a:avLst/>
            </a:prstGeom>
            <a:noFill/>
          </p:spPr>
          <p:txBody>
            <a:bodyPr wrap="none" lIns="0" tIns="0" rIns="36000" bIns="0" rtlCol="0">
              <a:spAutoFit/>
            </a:bodyPr>
            <a:lstStyle/>
            <a:p>
              <a:pPr>
                <a:lnSpc>
                  <a:spcPts val="1440"/>
                </a:lnSpc>
              </a:pPr>
              <a:r>
                <a:rPr kumimoji="1" lang="en-US" altLang="ja-JP" sz="800" dirty="0" smtClean="0"/>
                <a:t>10</a:t>
              </a:r>
              <a:endParaRPr lang="en-US" altLang="ja-JP" sz="700" dirty="0" smtClean="0"/>
            </a:p>
          </p:txBody>
        </p:sp>
        <p:sp>
          <p:nvSpPr>
            <p:cNvPr id="626" name="テキスト ボックス 625"/>
            <p:cNvSpPr txBox="1"/>
            <p:nvPr/>
          </p:nvSpPr>
          <p:spPr>
            <a:xfrm>
              <a:off x="6956521" y="6180472"/>
              <a:ext cx="87648" cy="161776"/>
            </a:xfrm>
            <a:prstGeom prst="rect">
              <a:avLst/>
            </a:prstGeom>
            <a:noFill/>
          </p:spPr>
          <p:txBody>
            <a:bodyPr wrap="none" lIns="0" tIns="0" rIns="36000" bIns="0" rtlCol="0">
              <a:spAutoFit/>
            </a:bodyPr>
            <a:lstStyle/>
            <a:p>
              <a:pPr>
                <a:lnSpc>
                  <a:spcPts val="1440"/>
                </a:lnSpc>
              </a:pPr>
              <a:r>
                <a:rPr kumimoji="1" lang="en-US" altLang="ja-JP" sz="800" dirty="0" smtClean="0"/>
                <a:t>0</a:t>
              </a:r>
              <a:endParaRPr lang="en-US" altLang="ja-JP" sz="700" dirty="0" smtClean="0"/>
            </a:p>
          </p:txBody>
        </p:sp>
      </p:grpSp>
      <p:sp>
        <p:nvSpPr>
          <p:cNvPr id="8" name="円/楕円 7"/>
          <p:cNvSpPr/>
          <p:nvPr/>
        </p:nvSpPr>
        <p:spPr>
          <a:xfrm>
            <a:off x="2008637" y="3036272"/>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28" name="円/楕円 627"/>
          <p:cNvSpPr/>
          <p:nvPr/>
        </p:nvSpPr>
        <p:spPr>
          <a:xfrm>
            <a:off x="2327411" y="2936848"/>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29" name="円/楕円 628"/>
          <p:cNvSpPr/>
          <p:nvPr/>
        </p:nvSpPr>
        <p:spPr>
          <a:xfrm>
            <a:off x="2618505" y="2827035"/>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0" name="円/楕円 629"/>
          <p:cNvSpPr/>
          <p:nvPr/>
        </p:nvSpPr>
        <p:spPr>
          <a:xfrm>
            <a:off x="2887546" y="2736983"/>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1" name="円/楕円 630"/>
          <p:cNvSpPr/>
          <p:nvPr/>
        </p:nvSpPr>
        <p:spPr>
          <a:xfrm>
            <a:off x="3167011" y="2640030"/>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2" name="円/楕円 631"/>
          <p:cNvSpPr/>
          <p:nvPr/>
        </p:nvSpPr>
        <p:spPr>
          <a:xfrm>
            <a:off x="1988010" y="3315582"/>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3" name="円/楕円 632"/>
          <p:cNvSpPr/>
          <p:nvPr/>
        </p:nvSpPr>
        <p:spPr>
          <a:xfrm>
            <a:off x="1982080" y="3612219"/>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4" name="円/楕円 633"/>
          <p:cNvSpPr/>
          <p:nvPr/>
        </p:nvSpPr>
        <p:spPr>
          <a:xfrm>
            <a:off x="1977684" y="3916674"/>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5" name="円/楕円 634"/>
          <p:cNvSpPr/>
          <p:nvPr/>
        </p:nvSpPr>
        <p:spPr>
          <a:xfrm>
            <a:off x="1984781" y="4225128"/>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6" name="円/楕円 635"/>
          <p:cNvSpPr/>
          <p:nvPr/>
        </p:nvSpPr>
        <p:spPr>
          <a:xfrm>
            <a:off x="1993155" y="4533582"/>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7" name="円/楕円 636"/>
          <p:cNvSpPr/>
          <p:nvPr/>
        </p:nvSpPr>
        <p:spPr>
          <a:xfrm>
            <a:off x="1990172" y="4829414"/>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8" name="円/楕円 637"/>
          <p:cNvSpPr/>
          <p:nvPr/>
        </p:nvSpPr>
        <p:spPr>
          <a:xfrm>
            <a:off x="1997639" y="5138327"/>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39" name="円/楕円 638"/>
          <p:cNvSpPr/>
          <p:nvPr/>
        </p:nvSpPr>
        <p:spPr>
          <a:xfrm>
            <a:off x="1997639" y="5429325"/>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0" name="円/楕円 639"/>
          <p:cNvSpPr/>
          <p:nvPr/>
        </p:nvSpPr>
        <p:spPr>
          <a:xfrm>
            <a:off x="1997639" y="5746959"/>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1" name="円/楕円 640"/>
          <p:cNvSpPr/>
          <p:nvPr/>
        </p:nvSpPr>
        <p:spPr>
          <a:xfrm>
            <a:off x="1993455" y="6044304"/>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2" name="円/楕円 641"/>
          <p:cNvSpPr/>
          <p:nvPr/>
        </p:nvSpPr>
        <p:spPr>
          <a:xfrm>
            <a:off x="1730647" y="6089321"/>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3" name="円/楕円 642"/>
          <p:cNvSpPr/>
          <p:nvPr/>
        </p:nvSpPr>
        <p:spPr>
          <a:xfrm>
            <a:off x="1419161" y="6089321"/>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4" name="円/楕円 643"/>
          <p:cNvSpPr/>
          <p:nvPr/>
        </p:nvSpPr>
        <p:spPr>
          <a:xfrm>
            <a:off x="1107037" y="6093058"/>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5" name="円/楕円 644"/>
          <p:cNvSpPr/>
          <p:nvPr/>
        </p:nvSpPr>
        <p:spPr>
          <a:xfrm>
            <a:off x="782543" y="6103422"/>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6" name="円/楕円 645"/>
          <p:cNvSpPr/>
          <p:nvPr/>
        </p:nvSpPr>
        <p:spPr>
          <a:xfrm>
            <a:off x="478488" y="6103422"/>
            <a:ext cx="73394" cy="73394"/>
          </a:xfrm>
          <a:prstGeom prst="ellipse">
            <a:avLst/>
          </a:prstGeom>
          <a:solidFill>
            <a:srgbClr val="FF0000"/>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647" name="正方形/長方形 646"/>
          <p:cNvSpPr/>
          <p:nvPr/>
        </p:nvSpPr>
        <p:spPr>
          <a:xfrm>
            <a:off x="1075285" y="3602238"/>
            <a:ext cx="838371"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ハンプ設置箇所</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9" name="フリーフォーム 458"/>
          <p:cNvSpPr/>
          <p:nvPr/>
        </p:nvSpPr>
        <p:spPr>
          <a:xfrm>
            <a:off x="494645" y="6248634"/>
            <a:ext cx="6617604" cy="113720"/>
          </a:xfrm>
          <a:custGeom>
            <a:avLst/>
            <a:gdLst>
              <a:gd name="connsiteX0" fmla="*/ 0 w 7722454"/>
              <a:gd name="connsiteY0" fmla="*/ 0 h 299678"/>
              <a:gd name="connsiteX1" fmla="*/ 0 w 7722454"/>
              <a:gd name="connsiteY1" fmla="*/ 299678 h 299678"/>
              <a:gd name="connsiteX2" fmla="*/ 7722454 w 7722454"/>
              <a:gd name="connsiteY2" fmla="*/ 299678 h 299678"/>
            </a:gdLst>
            <a:ahLst/>
            <a:cxnLst>
              <a:cxn ang="0">
                <a:pos x="connsiteX0" y="connsiteY0"/>
              </a:cxn>
              <a:cxn ang="0">
                <a:pos x="connsiteX1" y="connsiteY1"/>
              </a:cxn>
              <a:cxn ang="0">
                <a:pos x="connsiteX2" y="connsiteY2"/>
              </a:cxn>
            </a:cxnLst>
            <a:rect l="l" t="t" r="r" b="b"/>
            <a:pathLst>
              <a:path w="7722454" h="299678">
                <a:moveTo>
                  <a:pt x="0" y="0"/>
                </a:moveTo>
                <a:lnTo>
                  <a:pt x="0" y="299678"/>
                </a:lnTo>
                <a:lnTo>
                  <a:pt x="7722454" y="299678"/>
                </a:lnTo>
              </a:path>
            </a:pathLst>
          </a:custGeom>
          <a:noFill/>
          <a:ln w="6350" cap="rnd">
            <a:solidFill>
              <a:srgbClr val="FF0000"/>
            </a:solidFill>
            <a:prstDash val="sysDash"/>
            <a:round/>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p:cNvCxnSpPr/>
          <p:nvPr/>
        </p:nvCxnSpPr>
        <p:spPr>
          <a:xfrm flipH="1">
            <a:off x="4074142" y="5316564"/>
            <a:ext cx="2455855"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49" name="直線コネクタ 648"/>
          <p:cNvCxnSpPr/>
          <p:nvPr/>
        </p:nvCxnSpPr>
        <p:spPr>
          <a:xfrm flipH="1">
            <a:off x="2055475" y="5318760"/>
            <a:ext cx="2036465" cy="762241"/>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52" name="直線コネクタ 651"/>
          <p:cNvCxnSpPr/>
          <p:nvPr/>
        </p:nvCxnSpPr>
        <p:spPr>
          <a:xfrm flipH="1" flipV="1">
            <a:off x="2004367" y="3360340"/>
            <a:ext cx="2074238" cy="59135"/>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54" name="直線コネクタ 653"/>
          <p:cNvCxnSpPr/>
          <p:nvPr/>
        </p:nvCxnSpPr>
        <p:spPr>
          <a:xfrm flipH="1">
            <a:off x="4074141" y="3417978"/>
            <a:ext cx="2465901"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55" name="直線コネクタ 654"/>
          <p:cNvCxnSpPr/>
          <p:nvPr/>
        </p:nvCxnSpPr>
        <p:spPr>
          <a:xfrm flipH="1">
            <a:off x="3197322" y="2147433"/>
            <a:ext cx="876116" cy="519768"/>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64" name="直線コネクタ 663"/>
          <p:cNvCxnSpPr/>
          <p:nvPr/>
        </p:nvCxnSpPr>
        <p:spPr>
          <a:xfrm flipH="1">
            <a:off x="4074141" y="3628932"/>
            <a:ext cx="2465901"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65" name="直線コネクタ 664"/>
          <p:cNvCxnSpPr/>
          <p:nvPr/>
        </p:nvCxnSpPr>
        <p:spPr>
          <a:xfrm flipH="1">
            <a:off x="4074141" y="3839886"/>
            <a:ext cx="2475358"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66" name="直線コネクタ 665"/>
          <p:cNvCxnSpPr/>
          <p:nvPr/>
        </p:nvCxnSpPr>
        <p:spPr>
          <a:xfrm flipH="1">
            <a:off x="2004367" y="3631406"/>
            <a:ext cx="2074238" cy="11656"/>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67" name="直線コネクタ 666"/>
          <p:cNvCxnSpPr/>
          <p:nvPr/>
        </p:nvCxnSpPr>
        <p:spPr>
          <a:xfrm flipH="1">
            <a:off x="2004368" y="3843338"/>
            <a:ext cx="2071856" cy="119448"/>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68" name="直線コネクタ 667"/>
          <p:cNvCxnSpPr/>
          <p:nvPr/>
        </p:nvCxnSpPr>
        <p:spPr>
          <a:xfrm flipH="1">
            <a:off x="4074141" y="3207024"/>
            <a:ext cx="2465901"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73" name="直線コネクタ 672"/>
          <p:cNvCxnSpPr/>
          <p:nvPr/>
        </p:nvCxnSpPr>
        <p:spPr>
          <a:xfrm flipH="1" flipV="1">
            <a:off x="4074141" y="2152254"/>
            <a:ext cx="2455856"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74" name="直線コネクタ 673"/>
          <p:cNvCxnSpPr/>
          <p:nvPr/>
        </p:nvCxnSpPr>
        <p:spPr>
          <a:xfrm flipH="1">
            <a:off x="4074141" y="4050840"/>
            <a:ext cx="2465901"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75" name="直線コネクタ 674"/>
          <p:cNvCxnSpPr>
            <a:stCxn id="6" idx="2"/>
          </p:cNvCxnSpPr>
          <p:nvPr/>
        </p:nvCxnSpPr>
        <p:spPr>
          <a:xfrm flipH="1" flipV="1">
            <a:off x="4093191" y="4261794"/>
            <a:ext cx="2450797" cy="366"/>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76" name="直線コネクタ 675"/>
          <p:cNvCxnSpPr/>
          <p:nvPr/>
        </p:nvCxnSpPr>
        <p:spPr>
          <a:xfrm flipH="1">
            <a:off x="4074141" y="4472748"/>
            <a:ext cx="2465901"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77" name="直線コネクタ 676"/>
          <p:cNvCxnSpPr/>
          <p:nvPr/>
        </p:nvCxnSpPr>
        <p:spPr>
          <a:xfrm flipH="1">
            <a:off x="4074141" y="4683702"/>
            <a:ext cx="2455856"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78" name="直線コネクタ 677"/>
          <p:cNvCxnSpPr/>
          <p:nvPr/>
        </p:nvCxnSpPr>
        <p:spPr>
          <a:xfrm flipH="1">
            <a:off x="4074141" y="4894656"/>
            <a:ext cx="2455856"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79" name="直線コネクタ 678"/>
          <p:cNvCxnSpPr/>
          <p:nvPr/>
        </p:nvCxnSpPr>
        <p:spPr>
          <a:xfrm flipH="1">
            <a:off x="4074141" y="5105610"/>
            <a:ext cx="2456199" cy="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87" name="直線コネクタ 686"/>
          <p:cNvCxnSpPr/>
          <p:nvPr/>
        </p:nvCxnSpPr>
        <p:spPr>
          <a:xfrm flipH="1" flipV="1">
            <a:off x="2084486" y="3072969"/>
            <a:ext cx="2008577" cy="134055"/>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89" name="直線コネクタ 688"/>
          <p:cNvCxnSpPr/>
          <p:nvPr/>
        </p:nvCxnSpPr>
        <p:spPr>
          <a:xfrm flipH="1">
            <a:off x="2004368" y="4053567"/>
            <a:ext cx="2074702" cy="205501"/>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90" name="直線コネクタ 689"/>
          <p:cNvCxnSpPr/>
          <p:nvPr/>
        </p:nvCxnSpPr>
        <p:spPr>
          <a:xfrm flipH="1">
            <a:off x="2004369" y="4260850"/>
            <a:ext cx="2061536" cy="310876"/>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91" name="直線コネクタ 690"/>
          <p:cNvCxnSpPr/>
          <p:nvPr/>
        </p:nvCxnSpPr>
        <p:spPr>
          <a:xfrm flipH="1">
            <a:off x="2004369" y="4471527"/>
            <a:ext cx="2049448" cy="397620"/>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93" name="直線コネクタ 692"/>
          <p:cNvCxnSpPr/>
          <p:nvPr/>
        </p:nvCxnSpPr>
        <p:spPr>
          <a:xfrm flipH="1">
            <a:off x="1997847" y="4686300"/>
            <a:ext cx="2078853" cy="486281"/>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95" name="直線コネクタ 694"/>
          <p:cNvCxnSpPr/>
          <p:nvPr/>
        </p:nvCxnSpPr>
        <p:spPr>
          <a:xfrm flipH="1">
            <a:off x="1997848" y="4899660"/>
            <a:ext cx="2086472" cy="562876"/>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97" name="直線コネクタ 696"/>
          <p:cNvCxnSpPr/>
          <p:nvPr/>
        </p:nvCxnSpPr>
        <p:spPr>
          <a:xfrm flipH="1">
            <a:off x="1997848" y="5113020"/>
            <a:ext cx="2086472" cy="684651"/>
          </a:xfrm>
          <a:prstGeom prst="line">
            <a:avLst/>
          </a:prstGeom>
          <a:noFill/>
          <a:ln w="6350" cap="rnd">
            <a:solidFill>
              <a:srgbClr val="FF0000"/>
            </a:solidFill>
            <a:prstDash val="sys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sp>
        <p:nvSpPr>
          <p:cNvPr id="701" name="正方形/長方形 700"/>
          <p:cNvSpPr/>
          <p:nvPr/>
        </p:nvSpPr>
        <p:spPr>
          <a:xfrm>
            <a:off x="601568" y="5996821"/>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０</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2" name="正方形/長方形 701"/>
          <p:cNvSpPr/>
          <p:nvPr/>
        </p:nvSpPr>
        <p:spPr>
          <a:xfrm>
            <a:off x="913564" y="5996821"/>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１</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3" name="正方形/長方形 702"/>
          <p:cNvSpPr/>
          <p:nvPr/>
        </p:nvSpPr>
        <p:spPr>
          <a:xfrm>
            <a:off x="1248886" y="5996821"/>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２</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4" name="正方形/長方形 703"/>
          <p:cNvSpPr/>
          <p:nvPr/>
        </p:nvSpPr>
        <p:spPr>
          <a:xfrm>
            <a:off x="1553716" y="5996821"/>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３</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5" name="正方形/長方形 704"/>
          <p:cNvSpPr/>
          <p:nvPr/>
        </p:nvSpPr>
        <p:spPr>
          <a:xfrm>
            <a:off x="1829279" y="5996821"/>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４</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6" name="正方形/長方形 705"/>
          <p:cNvSpPr/>
          <p:nvPr/>
        </p:nvSpPr>
        <p:spPr>
          <a:xfrm>
            <a:off x="1905776" y="5867091"/>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５</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7" name="正方形/長方形 706"/>
          <p:cNvSpPr/>
          <p:nvPr/>
        </p:nvSpPr>
        <p:spPr>
          <a:xfrm>
            <a:off x="1905776" y="5562199"/>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６</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8" name="正方形/長方形 707"/>
          <p:cNvSpPr/>
          <p:nvPr/>
        </p:nvSpPr>
        <p:spPr>
          <a:xfrm>
            <a:off x="1905776" y="5272963"/>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７</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1" name="正方形/長方形 710"/>
          <p:cNvSpPr/>
          <p:nvPr/>
        </p:nvSpPr>
        <p:spPr>
          <a:xfrm>
            <a:off x="1905776" y="4968539"/>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８</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2" name="正方形/長方形 711"/>
          <p:cNvSpPr/>
          <p:nvPr/>
        </p:nvSpPr>
        <p:spPr>
          <a:xfrm>
            <a:off x="1905776" y="4656961"/>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９</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3" name="正方形/長方形 712"/>
          <p:cNvSpPr/>
          <p:nvPr/>
        </p:nvSpPr>
        <p:spPr>
          <a:xfrm>
            <a:off x="1905776" y="4350622"/>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10</a:t>
            </a:r>
          </a:p>
        </p:txBody>
      </p:sp>
      <p:sp>
        <p:nvSpPr>
          <p:cNvPr id="714" name="正方形/長方形 713"/>
          <p:cNvSpPr/>
          <p:nvPr/>
        </p:nvSpPr>
        <p:spPr>
          <a:xfrm>
            <a:off x="1905776" y="4053234"/>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11</a:t>
            </a:r>
          </a:p>
        </p:txBody>
      </p:sp>
      <p:sp>
        <p:nvSpPr>
          <p:cNvPr id="715" name="正方形/長方形 714"/>
          <p:cNvSpPr/>
          <p:nvPr/>
        </p:nvSpPr>
        <p:spPr>
          <a:xfrm>
            <a:off x="1905776" y="3763665"/>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12</a:t>
            </a:r>
          </a:p>
        </p:txBody>
      </p:sp>
      <p:sp>
        <p:nvSpPr>
          <p:cNvPr id="716" name="正方形/長方形 715"/>
          <p:cNvSpPr/>
          <p:nvPr/>
        </p:nvSpPr>
        <p:spPr>
          <a:xfrm>
            <a:off x="1905776" y="3443157"/>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13</a:t>
            </a:r>
          </a:p>
        </p:txBody>
      </p:sp>
      <p:sp>
        <p:nvSpPr>
          <p:cNvPr id="717" name="正方形/長方形 716"/>
          <p:cNvSpPr/>
          <p:nvPr/>
        </p:nvSpPr>
        <p:spPr>
          <a:xfrm>
            <a:off x="1905776" y="3175397"/>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14</a:t>
            </a:r>
          </a:p>
        </p:txBody>
      </p:sp>
      <p:sp>
        <p:nvSpPr>
          <p:cNvPr id="718" name="正方形/長方形 717"/>
          <p:cNvSpPr/>
          <p:nvPr/>
        </p:nvSpPr>
        <p:spPr>
          <a:xfrm>
            <a:off x="2135065" y="284861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15</a:t>
            </a:r>
          </a:p>
        </p:txBody>
      </p:sp>
      <p:sp>
        <p:nvSpPr>
          <p:cNvPr id="719" name="正方形/長方形 718"/>
          <p:cNvSpPr/>
          <p:nvPr/>
        </p:nvSpPr>
        <p:spPr>
          <a:xfrm>
            <a:off x="2400824" y="2735052"/>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16</a:t>
            </a:r>
          </a:p>
        </p:txBody>
      </p:sp>
      <p:sp>
        <p:nvSpPr>
          <p:cNvPr id="720" name="正方形/長方形 719"/>
          <p:cNvSpPr/>
          <p:nvPr/>
        </p:nvSpPr>
        <p:spPr>
          <a:xfrm>
            <a:off x="2721395" y="2643677"/>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17</a:t>
            </a:r>
          </a:p>
        </p:txBody>
      </p:sp>
      <p:sp>
        <p:nvSpPr>
          <p:cNvPr id="721" name="正方形/長方形 720"/>
          <p:cNvSpPr/>
          <p:nvPr/>
        </p:nvSpPr>
        <p:spPr>
          <a:xfrm>
            <a:off x="2986393" y="2559676"/>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18</a:t>
            </a:r>
          </a:p>
        </p:txBody>
      </p:sp>
      <p:sp>
        <p:nvSpPr>
          <p:cNvPr id="723" name="正方形/長方形 722"/>
          <p:cNvSpPr/>
          <p:nvPr/>
        </p:nvSpPr>
        <p:spPr>
          <a:xfrm>
            <a:off x="6599767" y="348170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13</a:t>
            </a:r>
          </a:p>
        </p:txBody>
      </p:sp>
      <p:sp>
        <p:nvSpPr>
          <p:cNvPr id="724" name="正方形/長方形 723"/>
          <p:cNvSpPr/>
          <p:nvPr/>
        </p:nvSpPr>
        <p:spPr>
          <a:xfrm>
            <a:off x="6599767" y="327339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14</a:t>
            </a:r>
          </a:p>
        </p:txBody>
      </p:sp>
      <p:sp>
        <p:nvSpPr>
          <p:cNvPr id="725" name="正方形/長方形 724"/>
          <p:cNvSpPr/>
          <p:nvPr/>
        </p:nvSpPr>
        <p:spPr>
          <a:xfrm>
            <a:off x="945537" y="5445116"/>
            <a:ext cx="831959" cy="2769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区間番号</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30m</a:t>
            </a:r>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ピッチ）</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6" name="正方形/長方形 725"/>
          <p:cNvSpPr/>
          <p:nvPr/>
        </p:nvSpPr>
        <p:spPr>
          <a:xfrm>
            <a:off x="6599767" y="369001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12</a:t>
            </a:r>
          </a:p>
        </p:txBody>
      </p:sp>
      <p:sp>
        <p:nvSpPr>
          <p:cNvPr id="727" name="正方形/長方形 726"/>
          <p:cNvSpPr/>
          <p:nvPr/>
        </p:nvSpPr>
        <p:spPr>
          <a:xfrm>
            <a:off x="6599767" y="389832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11</a:t>
            </a:r>
          </a:p>
        </p:txBody>
      </p:sp>
      <p:sp>
        <p:nvSpPr>
          <p:cNvPr id="728" name="正方形/長方形 727"/>
          <p:cNvSpPr/>
          <p:nvPr/>
        </p:nvSpPr>
        <p:spPr>
          <a:xfrm>
            <a:off x="6599767" y="410663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10</a:t>
            </a:r>
          </a:p>
        </p:txBody>
      </p:sp>
      <p:sp>
        <p:nvSpPr>
          <p:cNvPr id="729" name="正方形/長方形 728"/>
          <p:cNvSpPr/>
          <p:nvPr/>
        </p:nvSpPr>
        <p:spPr>
          <a:xfrm>
            <a:off x="6635834" y="431494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9</a:t>
            </a:r>
          </a:p>
        </p:txBody>
      </p:sp>
      <p:sp>
        <p:nvSpPr>
          <p:cNvPr id="730" name="正方形/長方形 729"/>
          <p:cNvSpPr/>
          <p:nvPr/>
        </p:nvSpPr>
        <p:spPr>
          <a:xfrm>
            <a:off x="6635834" y="452325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8</a:t>
            </a:r>
          </a:p>
        </p:txBody>
      </p:sp>
      <p:sp>
        <p:nvSpPr>
          <p:cNvPr id="731" name="正方形/長方形 730"/>
          <p:cNvSpPr/>
          <p:nvPr/>
        </p:nvSpPr>
        <p:spPr>
          <a:xfrm>
            <a:off x="6635834" y="473156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7</a:t>
            </a:r>
          </a:p>
        </p:txBody>
      </p:sp>
      <p:sp>
        <p:nvSpPr>
          <p:cNvPr id="732" name="正方形/長方形 731"/>
          <p:cNvSpPr/>
          <p:nvPr/>
        </p:nvSpPr>
        <p:spPr>
          <a:xfrm>
            <a:off x="6635834" y="493987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6</a:t>
            </a:r>
          </a:p>
        </p:txBody>
      </p:sp>
      <p:sp>
        <p:nvSpPr>
          <p:cNvPr id="733" name="正方形/長方形 732"/>
          <p:cNvSpPr/>
          <p:nvPr/>
        </p:nvSpPr>
        <p:spPr>
          <a:xfrm>
            <a:off x="6635834" y="514818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5</a:t>
            </a:r>
          </a:p>
        </p:txBody>
      </p:sp>
      <p:sp>
        <p:nvSpPr>
          <p:cNvPr id="734" name="正方形/長方形 733"/>
          <p:cNvSpPr/>
          <p:nvPr/>
        </p:nvSpPr>
        <p:spPr>
          <a:xfrm>
            <a:off x="6635834" y="535649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4</a:t>
            </a:r>
          </a:p>
        </p:txBody>
      </p:sp>
      <p:sp>
        <p:nvSpPr>
          <p:cNvPr id="735" name="正方形/長方形 734"/>
          <p:cNvSpPr/>
          <p:nvPr/>
        </p:nvSpPr>
        <p:spPr>
          <a:xfrm>
            <a:off x="6635834" y="556480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6" name="正方形/長方形 735"/>
          <p:cNvSpPr/>
          <p:nvPr/>
        </p:nvSpPr>
        <p:spPr>
          <a:xfrm>
            <a:off x="6635834" y="577311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2</a:t>
            </a:r>
          </a:p>
        </p:txBody>
      </p:sp>
      <p:sp>
        <p:nvSpPr>
          <p:cNvPr id="737" name="正方形/長方形 736"/>
          <p:cNvSpPr/>
          <p:nvPr/>
        </p:nvSpPr>
        <p:spPr>
          <a:xfrm>
            <a:off x="6635834" y="598142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a:t>
            </a:r>
          </a:p>
        </p:txBody>
      </p:sp>
      <p:sp>
        <p:nvSpPr>
          <p:cNvPr id="738" name="正方形/長方形 737"/>
          <p:cNvSpPr/>
          <p:nvPr/>
        </p:nvSpPr>
        <p:spPr>
          <a:xfrm>
            <a:off x="6635834" y="618973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0</a:t>
            </a:r>
          </a:p>
        </p:txBody>
      </p:sp>
      <p:sp>
        <p:nvSpPr>
          <p:cNvPr id="739" name="正方形/長方形 738"/>
          <p:cNvSpPr/>
          <p:nvPr/>
        </p:nvSpPr>
        <p:spPr>
          <a:xfrm>
            <a:off x="6599767" y="306508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15</a:t>
            </a:r>
          </a:p>
        </p:txBody>
      </p:sp>
      <p:sp>
        <p:nvSpPr>
          <p:cNvPr id="740" name="正方形/長方形 739"/>
          <p:cNvSpPr/>
          <p:nvPr/>
        </p:nvSpPr>
        <p:spPr>
          <a:xfrm>
            <a:off x="6599767" y="285677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16</a:t>
            </a:r>
          </a:p>
        </p:txBody>
      </p:sp>
      <p:sp>
        <p:nvSpPr>
          <p:cNvPr id="741" name="正方形/長方形 740"/>
          <p:cNvSpPr/>
          <p:nvPr/>
        </p:nvSpPr>
        <p:spPr>
          <a:xfrm>
            <a:off x="6599767" y="264846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17</a:t>
            </a:r>
          </a:p>
        </p:txBody>
      </p:sp>
      <p:sp>
        <p:nvSpPr>
          <p:cNvPr id="742" name="正方形/長方形 741"/>
          <p:cNvSpPr/>
          <p:nvPr/>
        </p:nvSpPr>
        <p:spPr>
          <a:xfrm>
            <a:off x="6599767" y="244015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18</a:t>
            </a:r>
          </a:p>
        </p:txBody>
      </p:sp>
      <p:sp>
        <p:nvSpPr>
          <p:cNvPr id="743" name="正方形/長方形 742"/>
          <p:cNvSpPr/>
          <p:nvPr/>
        </p:nvSpPr>
        <p:spPr>
          <a:xfrm>
            <a:off x="6599767" y="2231840"/>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19</a:t>
            </a:r>
          </a:p>
        </p:txBody>
      </p:sp>
      <p:sp>
        <p:nvSpPr>
          <p:cNvPr id="745" name="正方形/長方形 744"/>
          <p:cNvSpPr/>
          <p:nvPr/>
        </p:nvSpPr>
        <p:spPr>
          <a:xfrm>
            <a:off x="5549839" y="346867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38.0</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6" name="正方形/長方形 745"/>
          <p:cNvSpPr/>
          <p:nvPr/>
        </p:nvSpPr>
        <p:spPr>
          <a:xfrm>
            <a:off x="6207064" y="348772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23.8</a:t>
            </a:r>
          </a:p>
        </p:txBody>
      </p:sp>
      <p:sp>
        <p:nvSpPr>
          <p:cNvPr id="747" name="正方形/長方形 746"/>
          <p:cNvSpPr/>
          <p:nvPr/>
        </p:nvSpPr>
        <p:spPr>
          <a:xfrm>
            <a:off x="5464114" y="3687749"/>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43.7</a:t>
            </a:r>
          </a:p>
        </p:txBody>
      </p:sp>
      <p:sp>
        <p:nvSpPr>
          <p:cNvPr id="748" name="正方形/長方形 747"/>
          <p:cNvSpPr/>
          <p:nvPr/>
        </p:nvSpPr>
        <p:spPr>
          <a:xfrm>
            <a:off x="6140389" y="3687749"/>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38.5</a:t>
            </a:r>
          </a:p>
        </p:txBody>
      </p:sp>
      <p:sp>
        <p:nvSpPr>
          <p:cNvPr id="749" name="正方形/長方形 748"/>
          <p:cNvSpPr/>
          <p:nvPr/>
        </p:nvSpPr>
        <p:spPr>
          <a:xfrm>
            <a:off x="5556522" y="3906501"/>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35.1</a:t>
            </a:r>
          </a:p>
        </p:txBody>
      </p:sp>
      <p:sp>
        <p:nvSpPr>
          <p:cNvPr id="750" name="正方形/長方形 749"/>
          <p:cNvSpPr/>
          <p:nvPr/>
        </p:nvSpPr>
        <p:spPr>
          <a:xfrm>
            <a:off x="5549839" y="407827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37.9</a:t>
            </a:r>
          </a:p>
        </p:txBody>
      </p:sp>
      <p:sp>
        <p:nvSpPr>
          <p:cNvPr id="751" name="正方形/長方形 750"/>
          <p:cNvSpPr/>
          <p:nvPr/>
        </p:nvSpPr>
        <p:spPr>
          <a:xfrm>
            <a:off x="5521264" y="430687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39.8</a:t>
            </a:r>
          </a:p>
        </p:txBody>
      </p:sp>
      <p:sp>
        <p:nvSpPr>
          <p:cNvPr id="752" name="正方形/長方形 751"/>
          <p:cNvSpPr/>
          <p:nvPr/>
        </p:nvSpPr>
        <p:spPr>
          <a:xfrm>
            <a:off x="6178489" y="4316399"/>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30.0</a:t>
            </a:r>
          </a:p>
        </p:txBody>
      </p:sp>
      <p:sp>
        <p:nvSpPr>
          <p:cNvPr id="753" name="正方形/長方形 752"/>
          <p:cNvSpPr/>
          <p:nvPr/>
        </p:nvSpPr>
        <p:spPr>
          <a:xfrm>
            <a:off x="6168964" y="409732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30.0</a:t>
            </a:r>
          </a:p>
        </p:txBody>
      </p:sp>
      <p:sp>
        <p:nvSpPr>
          <p:cNvPr id="754" name="正方形/長方形 753"/>
          <p:cNvSpPr/>
          <p:nvPr/>
        </p:nvSpPr>
        <p:spPr>
          <a:xfrm>
            <a:off x="6168964" y="3897299"/>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30.3</a:t>
            </a:r>
          </a:p>
        </p:txBody>
      </p:sp>
      <p:sp>
        <p:nvSpPr>
          <p:cNvPr id="755" name="正方形/長方形 754"/>
          <p:cNvSpPr/>
          <p:nvPr/>
        </p:nvSpPr>
        <p:spPr>
          <a:xfrm>
            <a:off x="4158881" y="346867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44.6</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6" name="正方形/長方形 755"/>
          <p:cNvSpPr/>
          <p:nvPr/>
        </p:nvSpPr>
        <p:spPr>
          <a:xfrm>
            <a:off x="4063631" y="367822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50.0</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7" name="正方形/長方形 756"/>
          <p:cNvSpPr/>
          <p:nvPr/>
        </p:nvSpPr>
        <p:spPr>
          <a:xfrm>
            <a:off x="4120781" y="390682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44.0</a:t>
            </a:r>
          </a:p>
        </p:txBody>
      </p:sp>
      <p:sp>
        <p:nvSpPr>
          <p:cNvPr id="758" name="正方形/長方形 757"/>
          <p:cNvSpPr/>
          <p:nvPr/>
        </p:nvSpPr>
        <p:spPr>
          <a:xfrm>
            <a:off x="4111256" y="4106849"/>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44.0</a:t>
            </a:r>
          </a:p>
        </p:txBody>
      </p:sp>
      <p:sp>
        <p:nvSpPr>
          <p:cNvPr id="759" name="正方形/長方形 758"/>
          <p:cNvSpPr/>
          <p:nvPr/>
        </p:nvSpPr>
        <p:spPr>
          <a:xfrm>
            <a:off x="4206506" y="430687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37.0</a:t>
            </a:r>
          </a:p>
        </p:txBody>
      </p:sp>
      <p:sp>
        <p:nvSpPr>
          <p:cNvPr id="760" name="正方形/長方形 759"/>
          <p:cNvSpPr/>
          <p:nvPr/>
        </p:nvSpPr>
        <p:spPr>
          <a:xfrm>
            <a:off x="4901831" y="348772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25.8</a:t>
            </a:r>
          </a:p>
        </p:txBody>
      </p:sp>
      <p:sp>
        <p:nvSpPr>
          <p:cNvPr id="761" name="正方形/長方形 760"/>
          <p:cNvSpPr/>
          <p:nvPr/>
        </p:nvSpPr>
        <p:spPr>
          <a:xfrm>
            <a:off x="4787531" y="369727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42.0</a:t>
            </a:r>
          </a:p>
        </p:txBody>
      </p:sp>
      <p:sp>
        <p:nvSpPr>
          <p:cNvPr id="762" name="正方形/長方形 761"/>
          <p:cNvSpPr/>
          <p:nvPr/>
        </p:nvSpPr>
        <p:spPr>
          <a:xfrm>
            <a:off x="4768481" y="3906824"/>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38.0</a:t>
            </a:r>
          </a:p>
        </p:txBody>
      </p:sp>
      <p:sp>
        <p:nvSpPr>
          <p:cNvPr id="763" name="正方形/長方形 762"/>
          <p:cNvSpPr/>
          <p:nvPr/>
        </p:nvSpPr>
        <p:spPr>
          <a:xfrm>
            <a:off x="4768481" y="4106849"/>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38.2</a:t>
            </a:r>
          </a:p>
        </p:txBody>
      </p:sp>
      <p:sp>
        <p:nvSpPr>
          <p:cNvPr id="764" name="正方形/長方形 763"/>
          <p:cNvSpPr/>
          <p:nvPr/>
        </p:nvSpPr>
        <p:spPr>
          <a:xfrm>
            <a:off x="4844681" y="4335449"/>
            <a:ext cx="227626" cy="12311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8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29.4</a:t>
            </a:r>
          </a:p>
        </p:txBody>
      </p:sp>
      <p:sp>
        <p:nvSpPr>
          <p:cNvPr id="765" name="円/楕円 764"/>
          <p:cNvSpPr/>
          <p:nvPr/>
        </p:nvSpPr>
        <p:spPr>
          <a:xfrm>
            <a:off x="4237591" y="3313897"/>
            <a:ext cx="635860" cy="1219685"/>
          </a:xfrm>
          <a:prstGeom prst="ellipse">
            <a:avLst/>
          </a:prstGeom>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766" name="円/楕円 765"/>
          <p:cNvSpPr/>
          <p:nvPr/>
        </p:nvSpPr>
        <p:spPr>
          <a:xfrm>
            <a:off x="5571940" y="3388976"/>
            <a:ext cx="635860" cy="1119140"/>
          </a:xfrm>
          <a:prstGeom prst="ellipse">
            <a:avLst/>
          </a:prstGeom>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769" name="テキスト ボックス 768"/>
          <p:cNvSpPr txBox="1"/>
          <p:nvPr/>
        </p:nvSpPr>
        <p:spPr>
          <a:xfrm>
            <a:off x="5404324" y="6499789"/>
            <a:ext cx="1158972" cy="215444"/>
          </a:xfrm>
          <a:prstGeom prst="rect">
            <a:avLst/>
          </a:prstGeom>
          <a:noFill/>
        </p:spPr>
        <p:txBody>
          <a:bodyPr vert="horz" wrap="none" lIns="0" tIns="0" rIns="0" bIns="0" rtlCol="0">
            <a:spAutoFit/>
          </a:bodyPr>
          <a:lstStyle/>
          <a:p>
            <a:pPr algn="ctr"/>
            <a:r>
              <a:rPr lang="ja-JP" altLang="en-US" sz="700" dirty="0"/>
              <a:t>高速走行車両</a:t>
            </a:r>
            <a:r>
              <a:rPr lang="ja-JP" altLang="en-US" sz="700" dirty="0" smtClean="0"/>
              <a:t>の平均的</a:t>
            </a:r>
            <a:r>
              <a:rPr lang="ja-JP" altLang="en-US" sz="700" dirty="0"/>
              <a:t>な</a:t>
            </a:r>
            <a:r>
              <a:rPr lang="ja-JP" altLang="en-US" sz="700" dirty="0" smtClean="0"/>
              <a:t>速度</a:t>
            </a:r>
            <a:endParaRPr lang="en-US" altLang="ja-JP" sz="700" dirty="0" smtClean="0"/>
          </a:p>
          <a:p>
            <a:pPr algn="ctr"/>
            <a:r>
              <a:rPr lang="ja-JP" altLang="en-US" sz="700" dirty="0" smtClean="0"/>
              <a:t>（</a:t>
            </a:r>
            <a:r>
              <a:rPr lang="ja-JP" altLang="en-US" sz="700" dirty="0"/>
              <a:t>ｋｍ／</a:t>
            </a:r>
            <a:r>
              <a:rPr lang="ja-JP" altLang="en-US" sz="700" dirty="0" err="1"/>
              <a:t>ｈ</a:t>
            </a:r>
            <a:r>
              <a:rPr lang="en-US" altLang="ja-JP" sz="700" dirty="0"/>
              <a:t>)</a:t>
            </a:r>
          </a:p>
        </p:txBody>
      </p:sp>
      <p:sp>
        <p:nvSpPr>
          <p:cNvPr id="770" name="正方形/長方形 769"/>
          <p:cNvSpPr/>
          <p:nvPr/>
        </p:nvSpPr>
        <p:spPr>
          <a:xfrm>
            <a:off x="6540042" y="1894471"/>
            <a:ext cx="230832" cy="2769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区間</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番号</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1" name="正方形/長方形 790"/>
          <p:cNvSpPr/>
          <p:nvPr/>
        </p:nvSpPr>
        <p:spPr>
          <a:xfrm>
            <a:off x="7740197" y="2065140"/>
            <a:ext cx="375103"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区間</a:t>
            </a:r>
            <a:r>
              <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13</a:t>
            </a:r>
          </a:p>
        </p:txBody>
      </p:sp>
      <p:sp>
        <p:nvSpPr>
          <p:cNvPr id="792" name="正方形/長方形 791"/>
          <p:cNvSpPr/>
          <p:nvPr/>
        </p:nvSpPr>
        <p:spPr>
          <a:xfrm>
            <a:off x="7724839" y="3700318"/>
            <a:ext cx="375103"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区間</a:t>
            </a:r>
            <a:r>
              <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12</a:t>
            </a:r>
          </a:p>
        </p:txBody>
      </p:sp>
      <p:sp>
        <p:nvSpPr>
          <p:cNvPr id="793" name="正方形/長方形 792"/>
          <p:cNvSpPr/>
          <p:nvPr/>
        </p:nvSpPr>
        <p:spPr>
          <a:xfrm>
            <a:off x="7206215" y="3626337"/>
            <a:ext cx="461665"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北進方向</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4" name="正方形/長方形 793"/>
          <p:cNvSpPr/>
          <p:nvPr/>
        </p:nvSpPr>
        <p:spPr>
          <a:xfrm>
            <a:off x="7206215" y="5243115"/>
            <a:ext cx="461665"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北進方向</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5" name="正方形/長方形 794"/>
          <p:cNvSpPr/>
          <p:nvPr/>
        </p:nvSpPr>
        <p:spPr>
          <a:xfrm>
            <a:off x="8261493" y="5241767"/>
            <a:ext cx="461665"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南進方向</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6" name="正方形/長方形 795"/>
          <p:cNvSpPr/>
          <p:nvPr/>
        </p:nvSpPr>
        <p:spPr>
          <a:xfrm>
            <a:off x="8261493" y="3622293"/>
            <a:ext cx="461665"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南進方向</a:t>
            </a:r>
            <a:endParaRPr lang="en-US" altLang="ja-JP" sz="9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99" name="図 798"/>
          <p:cNvPicPr>
            <a:picLocks noChangeAspect="1"/>
          </p:cNvPicPr>
          <p:nvPr/>
        </p:nvPicPr>
        <p:blipFill rotWithShape="1">
          <a:blip r:embed="rId9"/>
          <a:srcRect b="14229"/>
          <a:stretch/>
        </p:blipFill>
        <p:spPr>
          <a:xfrm>
            <a:off x="7929941" y="3838403"/>
            <a:ext cx="971529" cy="1389481"/>
          </a:xfrm>
          <a:prstGeom prst="rect">
            <a:avLst/>
          </a:prstGeom>
        </p:spPr>
      </p:pic>
      <p:pic>
        <p:nvPicPr>
          <p:cNvPr id="800" name="図 799"/>
          <p:cNvPicPr>
            <a:picLocks noChangeAspect="1"/>
          </p:cNvPicPr>
          <p:nvPr/>
        </p:nvPicPr>
        <p:blipFill rotWithShape="1">
          <a:blip r:embed="rId10"/>
          <a:srcRect b="13607"/>
          <a:stretch/>
        </p:blipFill>
        <p:spPr>
          <a:xfrm>
            <a:off x="7929941" y="2212229"/>
            <a:ext cx="972613" cy="1399570"/>
          </a:xfrm>
          <a:prstGeom prst="rect">
            <a:avLst/>
          </a:prstGeom>
        </p:spPr>
      </p:pic>
      <p:pic>
        <p:nvPicPr>
          <p:cNvPr id="801" name="図 800"/>
          <p:cNvPicPr>
            <a:picLocks noChangeAspect="1"/>
          </p:cNvPicPr>
          <p:nvPr/>
        </p:nvPicPr>
        <p:blipFill rotWithShape="1">
          <a:blip r:embed="rId11"/>
          <a:srcRect b="14110"/>
          <a:stretch/>
        </p:blipFill>
        <p:spPr>
          <a:xfrm>
            <a:off x="6903581" y="2212229"/>
            <a:ext cx="938898" cy="1391417"/>
          </a:xfrm>
          <a:prstGeom prst="rect">
            <a:avLst/>
          </a:prstGeom>
        </p:spPr>
      </p:pic>
      <p:pic>
        <p:nvPicPr>
          <p:cNvPr id="803" name="図 802"/>
          <p:cNvPicPr>
            <a:picLocks noChangeAspect="1"/>
          </p:cNvPicPr>
          <p:nvPr/>
        </p:nvPicPr>
        <p:blipFill rotWithShape="1">
          <a:blip r:embed="rId12"/>
          <a:srcRect l="7863" t="90554" r="1564" b="1900"/>
          <a:stretch/>
        </p:blipFill>
        <p:spPr>
          <a:xfrm>
            <a:off x="6897493" y="1875796"/>
            <a:ext cx="2059182" cy="152767"/>
          </a:xfrm>
          <a:prstGeom prst="rect">
            <a:avLst/>
          </a:prstGeom>
        </p:spPr>
      </p:pic>
      <p:sp>
        <p:nvSpPr>
          <p:cNvPr id="806" name="円/楕円 805"/>
          <p:cNvSpPr/>
          <p:nvPr/>
        </p:nvSpPr>
        <p:spPr>
          <a:xfrm>
            <a:off x="7384881" y="2219308"/>
            <a:ext cx="437533" cy="1219685"/>
          </a:xfrm>
          <a:prstGeom prst="ellipse">
            <a:avLst/>
          </a:prstGeom>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807" name="円/楕円 806"/>
          <p:cNvSpPr/>
          <p:nvPr/>
        </p:nvSpPr>
        <p:spPr>
          <a:xfrm>
            <a:off x="8461395" y="2349577"/>
            <a:ext cx="437533" cy="1109213"/>
          </a:xfrm>
          <a:prstGeom prst="ellipse">
            <a:avLst/>
          </a:prstGeom>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808" name="円/楕円 807"/>
          <p:cNvSpPr/>
          <p:nvPr/>
        </p:nvSpPr>
        <p:spPr>
          <a:xfrm>
            <a:off x="8447293" y="4027641"/>
            <a:ext cx="437533" cy="1109213"/>
          </a:xfrm>
          <a:prstGeom prst="ellipse">
            <a:avLst/>
          </a:prstGeom>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809" name="円/楕円 808"/>
          <p:cNvSpPr/>
          <p:nvPr/>
        </p:nvSpPr>
        <p:spPr>
          <a:xfrm>
            <a:off x="7361377" y="4044507"/>
            <a:ext cx="437533" cy="1109213"/>
          </a:xfrm>
          <a:prstGeom prst="ellipse">
            <a:avLst/>
          </a:prstGeom>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pic>
        <p:nvPicPr>
          <p:cNvPr id="810" name="図 809"/>
          <p:cNvPicPr>
            <a:picLocks noChangeAspect="1"/>
          </p:cNvPicPr>
          <p:nvPr/>
        </p:nvPicPr>
        <p:blipFill rotWithShape="1">
          <a:blip r:embed="rId13"/>
          <a:srcRect b="13642"/>
          <a:stretch/>
        </p:blipFill>
        <p:spPr>
          <a:xfrm>
            <a:off x="6907886" y="3835276"/>
            <a:ext cx="906982" cy="1399004"/>
          </a:xfrm>
          <a:prstGeom prst="rect">
            <a:avLst/>
          </a:prstGeom>
        </p:spPr>
      </p:pic>
      <p:sp>
        <p:nvSpPr>
          <p:cNvPr id="811" name="円/楕円 810"/>
          <p:cNvSpPr/>
          <p:nvPr/>
        </p:nvSpPr>
        <p:spPr>
          <a:xfrm>
            <a:off x="7365290" y="4027641"/>
            <a:ext cx="437533" cy="1109213"/>
          </a:xfrm>
          <a:prstGeom prst="ellipse">
            <a:avLst/>
          </a:prstGeom>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7" name="四角形吹き出し 186"/>
          <p:cNvSpPr/>
          <p:nvPr/>
        </p:nvSpPr>
        <p:spPr>
          <a:xfrm>
            <a:off x="3658331" y="2792286"/>
            <a:ext cx="922557" cy="353493"/>
          </a:xfrm>
          <a:prstGeom prst="wedgeRectCallout">
            <a:avLst>
              <a:gd name="adj1" fmla="val 33014"/>
              <a:gd name="adj2" fmla="val 83211"/>
            </a:avLst>
          </a:prstGeom>
          <a:solidFill>
            <a:schemeClr val="bg1"/>
          </a:solidFill>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767" name="正方形/長方形 766"/>
          <p:cNvSpPr/>
          <p:nvPr/>
        </p:nvSpPr>
        <p:spPr>
          <a:xfrm>
            <a:off x="3716113" y="2850959"/>
            <a:ext cx="807913" cy="2769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ハンプ手前でも</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走行速度が低減</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8" name="四角形吹き出し 187"/>
          <p:cNvSpPr/>
          <p:nvPr/>
        </p:nvSpPr>
        <p:spPr>
          <a:xfrm>
            <a:off x="4843631" y="4681771"/>
            <a:ext cx="922557" cy="353493"/>
          </a:xfrm>
          <a:prstGeom prst="wedgeRectCallout">
            <a:avLst>
              <a:gd name="adj1" fmla="val 43109"/>
              <a:gd name="adj2" fmla="val -106005"/>
            </a:avLst>
          </a:prstGeom>
          <a:solidFill>
            <a:schemeClr val="bg1"/>
          </a:solidFill>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768" name="正方形/長方形 767"/>
          <p:cNvSpPr/>
          <p:nvPr/>
        </p:nvSpPr>
        <p:spPr>
          <a:xfrm>
            <a:off x="4879792" y="4735095"/>
            <a:ext cx="807913" cy="2769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ハンプ通過後も</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走行速度が低減</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9" name="正方形/長方形 188"/>
          <p:cNvSpPr/>
          <p:nvPr/>
        </p:nvSpPr>
        <p:spPr>
          <a:xfrm>
            <a:off x="3172807" y="2534346"/>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19</a:t>
            </a:r>
          </a:p>
        </p:txBody>
      </p:sp>
      <p:pic>
        <p:nvPicPr>
          <p:cNvPr id="7" name="図 6"/>
          <p:cNvPicPr>
            <a:picLocks noChangeAspect="1"/>
          </p:cNvPicPr>
          <p:nvPr/>
        </p:nvPicPr>
        <p:blipFill rotWithShape="1">
          <a:blip r:embed="rId14"/>
          <a:srcRect l="17659" t="7573" r="13595" b="22763"/>
          <a:stretch/>
        </p:blipFill>
        <p:spPr>
          <a:xfrm>
            <a:off x="7079355" y="5646062"/>
            <a:ext cx="1782644" cy="978516"/>
          </a:xfrm>
          <a:prstGeom prst="rect">
            <a:avLst/>
          </a:prstGeom>
        </p:spPr>
      </p:pic>
      <p:sp>
        <p:nvSpPr>
          <p:cNvPr id="193" name="四角形吹き出し 192"/>
          <p:cNvSpPr/>
          <p:nvPr/>
        </p:nvSpPr>
        <p:spPr>
          <a:xfrm>
            <a:off x="6995106" y="5385913"/>
            <a:ext cx="1837642" cy="209069"/>
          </a:xfrm>
          <a:prstGeom prst="wedgeRectCallout">
            <a:avLst>
              <a:gd name="adj1" fmla="val 261"/>
              <a:gd name="adj2" fmla="val -111321"/>
            </a:avLst>
          </a:prstGeom>
          <a:solidFill>
            <a:schemeClr val="bg1"/>
          </a:solidFill>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804" name="正方形/長方形 803"/>
          <p:cNvSpPr/>
          <p:nvPr/>
        </p:nvSpPr>
        <p:spPr>
          <a:xfrm>
            <a:off x="7033959" y="5456483"/>
            <a:ext cx="1798789"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低速で走行する車両の割合が増加</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4" name="正方形/長方形 193"/>
          <p:cNvSpPr/>
          <p:nvPr/>
        </p:nvSpPr>
        <p:spPr>
          <a:xfrm>
            <a:off x="7319786" y="6471215"/>
            <a:ext cx="1537413"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ja-JP" altLang="en-US" sz="900" dirty="0" smtClean="0">
                <a:solidFill>
                  <a:srgbClr val="FF000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対向車両の通過を待つ車両</a:t>
            </a:r>
            <a:endParaRPr lang="en-US" altLang="ja-JP" sz="900" dirty="0" smtClean="0">
              <a:solidFill>
                <a:srgbClr val="FF000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rotWithShape="1">
          <a:blip r:embed="rId15"/>
          <a:srcRect l="39335" t="87674" r="39504" b="2334"/>
          <a:stretch/>
        </p:blipFill>
        <p:spPr>
          <a:xfrm>
            <a:off x="4937866" y="1818731"/>
            <a:ext cx="887654" cy="177531"/>
          </a:xfrm>
          <a:prstGeom prst="rect">
            <a:avLst/>
          </a:prstGeom>
        </p:spPr>
      </p:pic>
    </p:spTree>
    <p:extLst>
      <p:ext uri="{BB962C8B-B14F-4D97-AF65-F5344CB8AC3E}">
        <p14:creationId xmlns:p14="http://schemas.microsoft.com/office/powerpoint/2010/main" val="2973566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グループ化 119"/>
          <p:cNvGrpSpPr/>
          <p:nvPr/>
        </p:nvGrpSpPr>
        <p:grpSpPr>
          <a:xfrm>
            <a:off x="6117339" y="2122845"/>
            <a:ext cx="1185161" cy="3998555"/>
            <a:chOff x="2441709" y="1728294"/>
            <a:chExt cx="1114675" cy="3978247"/>
          </a:xfrm>
        </p:grpSpPr>
        <p:pic>
          <p:nvPicPr>
            <p:cNvPr id="121" name="図 120"/>
            <p:cNvPicPr>
              <a:picLocks noChangeAspect="1"/>
            </p:cNvPicPr>
            <p:nvPr/>
          </p:nvPicPr>
          <p:blipFill rotWithShape="1">
            <a:blip r:embed="rId3"/>
            <a:srcRect t="1633" r="12789" b="8172"/>
            <a:stretch/>
          </p:blipFill>
          <p:spPr>
            <a:xfrm>
              <a:off x="2441709" y="1728294"/>
              <a:ext cx="1114675" cy="3978247"/>
            </a:xfrm>
            <a:prstGeom prst="rect">
              <a:avLst/>
            </a:prstGeom>
          </p:spPr>
        </p:pic>
        <p:grpSp>
          <p:nvGrpSpPr>
            <p:cNvPr id="122" name="グループ化 121"/>
            <p:cNvGrpSpPr/>
            <p:nvPr/>
          </p:nvGrpSpPr>
          <p:grpSpPr>
            <a:xfrm>
              <a:off x="2541497" y="1760220"/>
              <a:ext cx="754380" cy="3692632"/>
              <a:chOff x="2541497" y="1767840"/>
              <a:chExt cx="754380" cy="3692632"/>
            </a:xfrm>
          </p:grpSpPr>
          <p:sp>
            <p:nvSpPr>
              <p:cNvPr id="125" name="正方形/長方形 124"/>
              <p:cNvSpPr/>
              <p:nvPr/>
            </p:nvSpPr>
            <p:spPr>
              <a:xfrm>
                <a:off x="2541497" y="1767840"/>
                <a:ext cx="754380" cy="3691361"/>
              </a:xfrm>
              <a:prstGeom prst="rect">
                <a:avLst/>
              </a:prstGeom>
              <a:solidFill>
                <a:schemeClr val="bg1"/>
              </a:solidFill>
              <a:ln>
                <a:solidFill>
                  <a:schemeClr val="tx1"/>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cxnSp>
            <p:nvCxnSpPr>
              <p:cNvPr id="126" name="直線コネクタ 125"/>
              <p:cNvCxnSpPr/>
              <p:nvPr/>
            </p:nvCxnSpPr>
            <p:spPr>
              <a:xfrm>
                <a:off x="2921896" y="1769111"/>
                <a:ext cx="7620" cy="3691361"/>
              </a:xfrm>
              <a:prstGeom prst="line">
                <a:avLst/>
              </a:prstGeom>
              <a:ln>
                <a:solidFill>
                  <a:schemeClr val="bg1">
                    <a:lumMod val="85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2795882" y="1769111"/>
                <a:ext cx="7620" cy="3691361"/>
              </a:xfrm>
              <a:prstGeom prst="line">
                <a:avLst/>
              </a:prstGeom>
              <a:ln>
                <a:solidFill>
                  <a:schemeClr val="bg1">
                    <a:lumMod val="85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a:off x="2669868" y="1769111"/>
                <a:ext cx="7620" cy="3691361"/>
              </a:xfrm>
              <a:prstGeom prst="line">
                <a:avLst/>
              </a:prstGeom>
              <a:ln>
                <a:solidFill>
                  <a:schemeClr val="bg1">
                    <a:lumMod val="85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a:off x="3173925" y="1769111"/>
                <a:ext cx="7620" cy="3691361"/>
              </a:xfrm>
              <a:prstGeom prst="line">
                <a:avLst/>
              </a:prstGeom>
              <a:ln>
                <a:solidFill>
                  <a:schemeClr val="bg1">
                    <a:lumMod val="85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a:off x="3047910" y="1769111"/>
                <a:ext cx="7620" cy="3691361"/>
              </a:xfrm>
              <a:prstGeom prst="line">
                <a:avLst/>
              </a:prstGeom>
              <a:ln>
                <a:solidFill>
                  <a:schemeClr val="bg1">
                    <a:lumMod val="85000"/>
                  </a:schemeClr>
                </a:solidFill>
                <a:prstDash val="solid"/>
                <a:headEnd type="none"/>
              </a:ln>
            </p:spPr>
            <p:style>
              <a:lnRef idx="1">
                <a:schemeClr val="accent1"/>
              </a:lnRef>
              <a:fillRef idx="0">
                <a:schemeClr val="accent1"/>
              </a:fillRef>
              <a:effectRef idx="0">
                <a:schemeClr val="accent1"/>
              </a:effectRef>
              <a:fontRef idx="minor">
                <a:schemeClr val="tx1"/>
              </a:fontRef>
            </p:style>
          </p:cxnSp>
        </p:grpSp>
        <p:pic>
          <p:nvPicPr>
            <p:cNvPr id="123" name="図 122"/>
            <p:cNvPicPr>
              <a:picLocks noChangeAspect="1"/>
            </p:cNvPicPr>
            <p:nvPr/>
          </p:nvPicPr>
          <p:blipFill rotWithShape="1">
            <a:blip r:embed="rId4"/>
            <a:srcRect l="7394" t="5780" r="35594" b="11535"/>
            <a:stretch/>
          </p:blipFill>
          <p:spPr>
            <a:xfrm>
              <a:off x="2568512" y="1765299"/>
              <a:ext cx="728126" cy="3665220"/>
            </a:xfrm>
            <a:prstGeom prst="rect">
              <a:avLst/>
            </a:prstGeom>
          </p:spPr>
        </p:pic>
        <p:pic>
          <p:nvPicPr>
            <p:cNvPr id="124" name="図 123"/>
            <p:cNvPicPr>
              <a:picLocks noChangeAspect="1"/>
            </p:cNvPicPr>
            <p:nvPr/>
          </p:nvPicPr>
          <p:blipFill rotWithShape="1">
            <a:blip r:embed="rId5"/>
            <a:srcRect l="10455" t="2813" r="35966" b="14381"/>
            <a:stretch/>
          </p:blipFill>
          <p:spPr>
            <a:xfrm>
              <a:off x="2603281" y="1776728"/>
              <a:ext cx="693421" cy="3642361"/>
            </a:xfrm>
            <a:prstGeom prst="rect">
              <a:avLst/>
            </a:prstGeom>
          </p:spPr>
        </p:pic>
      </p:grpSp>
      <p:sp>
        <p:nvSpPr>
          <p:cNvPr id="2" name="タイトル 1"/>
          <p:cNvSpPr>
            <a:spLocks noGrp="1"/>
          </p:cNvSpPr>
          <p:nvPr>
            <p:ph type="title"/>
          </p:nvPr>
        </p:nvSpPr>
        <p:spPr/>
        <p:txBody>
          <a:bodyPr/>
          <a:lstStyle/>
          <a:p>
            <a:r>
              <a:rPr lang="ja-JP" altLang="en-US" dirty="0"/>
              <a:t>交通ビッグデータを用いた効果検証</a:t>
            </a:r>
            <a:endParaRPr kumimoji="1" lang="ja-JP" altLang="en-US" dirty="0"/>
          </a:p>
        </p:txBody>
      </p:sp>
      <p:sp>
        <p:nvSpPr>
          <p:cNvPr id="5" name="テキスト ボックス 4"/>
          <p:cNvSpPr txBox="1"/>
          <p:nvPr/>
        </p:nvSpPr>
        <p:spPr>
          <a:xfrm>
            <a:off x="123829" y="507209"/>
            <a:ext cx="8905875" cy="369332"/>
          </a:xfrm>
          <a:prstGeom prst="rect">
            <a:avLst/>
          </a:prstGeom>
          <a:noFill/>
        </p:spPr>
        <p:txBody>
          <a:bodyPr wrap="square" rtlCol="0">
            <a:spAutoFit/>
          </a:bodyPr>
          <a:lstStyle/>
          <a:p>
            <a:r>
              <a:rPr lang="ja-JP" altLang="en-US" dirty="0" smtClean="0"/>
              <a:t>（</a:t>
            </a:r>
            <a:r>
              <a:rPr lang="ja-JP" altLang="en-US" dirty="0"/>
              <a:t>３</a:t>
            </a:r>
            <a:r>
              <a:rPr lang="ja-JP" altLang="en-US" dirty="0" smtClean="0"/>
              <a:t>）効果検証 </a:t>
            </a:r>
            <a:r>
              <a:rPr lang="en-US" altLang="ja-JP" dirty="0" smtClean="0"/>
              <a:t>【</a:t>
            </a:r>
            <a:r>
              <a:rPr lang="ja-JP" altLang="en-US" dirty="0" smtClean="0"/>
              <a:t>急ブレーキ発生状況</a:t>
            </a:r>
            <a:r>
              <a:rPr lang="en-US" altLang="ja-JP" dirty="0" smtClean="0"/>
              <a:t>】</a:t>
            </a:r>
            <a:endParaRPr lang="en-US" altLang="ja-JP" dirty="0"/>
          </a:p>
        </p:txBody>
      </p:sp>
      <p:sp>
        <p:nvSpPr>
          <p:cNvPr id="218" name="正方形/長方形 217"/>
          <p:cNvSpPr/>
          <p:nvPr/>
        </p:nvSpPr>
        <p:spPr>
          <a:xfrm>
            <a:off x="268281" y="882247"/>
            <a:ext cx="8737506" cy="923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dirty="0" smtClean="0">
                <a:solidFill>
                  <a:schemeClr val="tx1"/>
                </a:solidFill>
              </a:rPr>
              <a:t>・対策後に着目区間全体での急ブレーキの発生率が減少した。</a:t>
            </a:r>
            <a:endParaRPr lang="en-US" altLang="ja-JP" sz="1400" dirty="0" smtClean="0">
              <a:solidFill>
                <a:schemeClr val="tx1"/>
              </a:solidFill>
            </a:endParaRPr>
          </a:p>
          <a:p>
            <a:r>
              <a:rPr lang="ja-JP" altLang="en-US" sz="1400" dirty="0" smtClean="0">
                <a:solidFill>
                  <a:schemeClr val="tx1"/>
                </a:solidFill>
              </a:rPr>
              <a:t>・ハンプ設置箇所付近（区間１２、１３）では対策前に見られなかった急ブレーキが見られるが、急ブレーキが多く発生している箇所と比較すると、かなり少ない発生件数であり、ハンプ設置後に初めて通過した車両の可能性もある（ハンプ付近のデータはいづれも５月に発生している）。</a:t>
            </a:r>
            <a:endParaRPr lang="ja-JP" altLang="en-US" sz="1400" dirty="0">
              <a:solidFill>
                <a:schemeClr val="tx1"/>
              </a:solidFill>
            </a:endParaRPr>
          </a:p>
        </p:txBody>
      </p:sp>
      <p:sp>
        <p:nvSpPr>
          <p:cNvPr id="3" name="スライド番号プレースホルダー 2"/>
          <p:cNvSpPr>
            <a:spLocks noGrp="1"/>
          </p:cNvSpPr>
          <p:nvPr>
            <p:ph type="sldNum" sz="quarter" idx="12"/>
          </p:nvPr>
        </p:nvSpPr>
        <p:spPr/>
        <p:txBody>
          <a:bodyPr/>
          <a:lstStyle/>
          <a:p>
            <a:fld id="{2BBCC535-E5EB-4C87-8318-061A9D8B6F79}" type="slidenum">
              <a:rPr kumimoji="1" lang="ja-JP" altLang="en-US" smtClean="0"/>
              <a:t>5</a:t>
            </a:fld>
            <a:endParaRPr kumimoji="1" lang="ja-JP" altLang="en-US"/>
          </a:p>
        </p:txBody>
      </p:sp>
      <p:sp>
        <p:nvSpPr>
          <p:cNvPr id="4" name="テキスト ボックス 3"/>
          <p:cNvSpPr txBox="1"/>
          <p:nvPr/>
        </p:nvSpPr>
        <p:spPr>
          <a:xfrm>
            <a:off x="268281" y="1974562"/>
            <a:ext cx="633559" cy="261610"/>
          </a:xfrm>
          <a:prstGeom prst="rect">
            <a:avLst/>
          </a:prstGeom>
          <a:solidFill>
            <a:srgbClr val="FF99CC"/>
          </a:solidFill>
          <a:ln w="19050">
            <a:solidFill>
              <a:srgbClr val="FF0000"/>
            </a:solidFill>
          </a:ln>
        </p:spPr>
        <p:txBody>
          <a:bodyPr wrap="square" rtlCol="0">
            <a:spAutoFit/>
          </a:bodyPr>
          <a:lstStyle/>
          <a:p>
            <a:pPr algn="ctr"/>
            <a:r>
              <a:rPr kumimoji="1" lang="ja-JP" altLang="en-US" sz="1100" dirty="0" smtClean="0">
                <a:solidFill>
                  <a:schemeClr val="bg1"/>
                </a:solidFill>
              </a:rPr>
              <a:t>対策前</a:t>
            </a:r>
            <a:endParaRPr kumimoji="1" lang="ja-JP" altLang="en-US" sz="1100" dirty="0">
              <a:solidFill>
                <a:schemeClr val="bg1"/>
              </a:solidFill>
            </a:endParaRPr>
          </a:p>
        </p:txBody>
      </p:sp>
      <p:sp>
        <p:nvSpPr>
          <p:cNvPr id="30" name="テキスト ボックス 29"/>
          <p:cNvSpPr txBox="1"/>
          <p:nvPr/>
        </p:nvSpPr>
        <p:spPr>
          <a:xfrm>
            <a:off x="3341601" y="1974562"/>
            <a:ext cx="633559" cy="261610"/>
          </a:xfrm>
          <a:prstGeom prst="rect">
            <a:avLst/>
          </a:prstGeom>
          <a:solidFill>
            <a:srgbClr val="5B9BD5"/>
          </a:solidFill>
          <a:ln w="19050">
            <a:solidFill>
              <a:schemeClr val="accent5"/>
            </a:solidFill>
          </a:ln>
        </p:spPr>
        <p:txBody>
          <a:bodyPr wrap="square" rtlCol="0">
            <a:spAutoFit/>
          </a:bodyPr>
          <a:lstStyle/>
          <a:p>
            <a:pPr algn="ctr"/>
            <a:r>
              <a:rPr lang="ja-JP" altLang="en-US" sz="1100" b="1" dirty="0">
                <a:solidFill>
                  <a:schemeClr val="bg1"/>
                </a:solidFill>
              </a:rPr>
              <a:t>対策後</a:t>
            </a:r>
          </a:p>
        </p:txBody>
      </p:sp>
      <p:sp>
        <p:nvSpPr>
          <p:cNvPr id="90" name="テキスト ボックス 89"/>
          <p:cNvSpPr txBox="1"/>
          <p:nvPr/>
        </p:nvSpPr>
        <p:spPr>
          <a:xfrm>
            <a:off x="239266" y="5966680"/>
            <a:ext cx="5117002" cy="369332"/>
          </a:xfrm>
          <a:prstGeom prst="rect">
            <a:avLst/>
          </a:prstGeom>
          <a:noFill/>
        </p:spPr>
        <p:txBody>
          <a:bodyPr wrap="square" rtlCol="0">
            <a:spAutoFit/>
          </a:bodyPr>
          <a:lstStyle/>
          <a:p>
            <a:r>
              <a:rPr kumimoji="1" lang="en-US" altLang="ja-JP" sz="900" dirty="0" smtClean="0"/>
              <a:t>※</a:t>
            </a:r>
            <a:r>
              <a:rPr kumimoji="1" lang="ja-JP" altLang="en-US" sz="900" dirty="0" smtClean="0"/>
              <a:t>急制動発生率は、</a:t>
            </a:r>
            <a:r>
              <a:rPr lang="ja-JP" altLang="en-US" sz="900" dirty="0"/>
              <a:t>急制動発生回数</a:t>
            </a:r>
            <a:r>
              <a:rPr lang="ja-JP" altLang="en-US" sz="900" dirty="0" smtClean="0"/>
              <a:t>を</a:t>
            </a:r>
            <a:r>
              <a:rPr kumimoji="1" lang="ja-JP" altLang="en-US" sz="900" dirty="0" smtClean="0"/>
              <a:t>着目路線上を走行した</a:t>
            </a:r>
            <a:r>
              <a:rPr kumimoji="1" lang="en-US" altLang="ja-JP" sz="900" dirty="0" smtClean="0"/>
              <a:t>ETC2.0</a:t>
            </a:r>
            <a:r>
              <a:rPr kumimoji="1" lang="ja-JP" altLang="en-US" sz="900" dirty="0" smtClean="0"/>
              <a:t>搭載車両の台数で除し、</a:t>
            </a:r>
            <a:endParaRPr kumimoji="1" lang="en-US" altLang="ja-JP" sz="900" dirty="0" smtClean="0"/>
          </a:p>
          <a:p>
            <a:r>
              <a:rPr kumimoji="1" lang="ja-JP" altLang="en-US" sz="900" dirty="0" smtClean="0"/>
              <a:t>千台あたりの発生回数で示したもの。</a:t>
            </a:r>
            <a:endParaRPr kumimoji="1" lang="en-US" altLang="ja-JP" sz="900" dirty="0" smtClean="0"/>
          </a:p>
        </p:txBody>
      </p:sp>
      <p:pic>
        <p:nvPicPr>
          <p:cNvPr id="91" name="図 90"/>
          <p:cNvPicPr>
            <a:picLocks noChangeAspect="1"/>
          </p:cNvPicPr>
          <p:nvPr/>
        </p:nvPicPr>
        <p:blipFill rotWithShape="1">
          <a:blip r:embed="rId6"/>
          <a:srcRect l="39103" t="25385" r="29907" b="8803"/>
          <a:stretch/>
        </p:blipFill>
        <p:spPr>
          <a:xfrm>
            <a:off x="269946" y="2453144"/>
            <a:ext cx="2833681" cy="3259667"/>
          </a:xfrm>
          <a:custGeom>
            <a:avLst/>
            <a:gdLst>
              <a:gd name="connsiteX0" fmla="*/ 0 w 2929467"/>
              <a:gd name="connsiteY0" fmla="*/ 0 h 3259667"/>
              <a:gd name="connsiteX1" fmla="*/ 2929467 w 2929467"/>
              <a:gd name="connsiteY1" fmla="*/ 0 h 3259667"/>
              <a:gd name="connsiteX2" fmla="*/ 2929467 w 2929467"/>
              <a:gd name="connsiteY2" fmla="*/ 3259667 h 3259667"/>
              <a:gd name="connsiteX3" fmla="*/ 0 w 2929467"/>
              <a:gd name="connsiteY3" fmla="*/ 3259667 h 3259667"/>
            </a:gdLst>
            <a:ahLst/>
            <a:cxnLst>
              <a:cxn ang="0">
                <a:pos x="connsiteX0" y="connsiteY0"/>
              </a:cxn>
              <a:cxn ang="0">
                <a:pos x="connsiteX1" y="connsiteY1"/>
              </a:cxn>
              <a:cxn ang="0">
                <a:pos x="connsiteX2" y="connsiteY2"/>
              </a:cxn>
              <a:cxn ang="0">
                <a:pos x="connsiteX3" y="connsiteY3"/>
              </a:cxn>
            </a:cxnLst>
            <a:rect l="l" t="t" r="r" b="b"/>
            <a:pathLst>
              <a:path w="2929467" h="3259667">
                <a:moveTo>
                  <a:pt x="0" y="0"/>
                </a:moveTo>
                <a:lnTo>
                  <a:pt x="2929467" y="0"/>
                </a:lnTo>
                <a:lnTo>
                  <a:pt x="2929467" y="3259667"/>
                </a:lnTo>
                <a:lnTo>
                  <a:pt x="0" y="3259667"/>
                </a:lnTo>
                <a:close/>
              </a:path>
            </a:pathLst>
          </a:custGeom>
        </p:spPr>
      </p:pic>
      <p:pic>
        <p:nvPicPr>
          <p:cNvPr id="95" name="図 94"/>
          <p:cNvPicPr>
            <a:picLocks noChangeAspect="1"/>
          </p:cNvPicPr>
          <p:nvPr/>
        </p:nvPicPr>
        <p:blipFill rotWithShape="1">
          <a:blip r:embed="rId7"/>
          <a:srcRect l="39103" t="25385" r="29907" b="8803"/>
          <a:stretch/>
        </p:blipFill>
        <p:spPr>
          <a:xfrm>
            <a:off x="3228667" y="2437619"/>
            <a:ext cx="2833681" cy="3259667"/>
          </a:xfrm>
          <a:custGeom>
            <a:avLst/>
            <a:gdLst>
              <a:gd name="connsiteX0" fmla="*/ 0 w 2929467"/>
              <a:gd name="connsiteY0" fmla="*/ 0 h 3259667"/>
              <a:gd name="connsiteX1" fmla="*/ 2929467 w 2929467"/>
              <a:gd name="connsiteY1" fmla="*/ 0 h 3259667"/>
              <a:gd name="connsiteX2" fmla="*/ 2929467 w 2929467"/>
              <a:gd name="connsiteY2" fmla="*/ 3259667 h 3259667"/>
              <a:gd name="connsiteX3" fmla="*/ 0 w 2929467"/>
              <a:gd name="connsiteY3" fmla="*/ 3259667 h 3259667"/>
            </a:gdLst>
            <a:ahLst/>
            <a:cxnLst>
              <a:cxn ang="0">
                <a:pos x="connsiteX0" y="connsiteY0"/>
              </a:cxn>
              <a:cxn ang="0">
                <a:pos x="connsiteX1" y="connsiteY1"/>
              </a:cxn>
              <a:cxn ang="0">
                <a:pos x="connsiteX2" y="connsiteY2"/>
              </a:cxn>
              <a:cxn ang="0">
                <a:pos x="connsiteX3" y="connsiteY3"/>
              </a:cxn>
            </a:cxnLst>
            <a:rect l="l" t="t" r="r" b="b"/>
            <a:pathLst>
              <a:path w="2929467" h="3259667">
                <a:moveTo>
                  <a:pt x="0" y="0"/>
                </a:moveTo>
                <a:lnTo>
                  <a:pt x="2929467" y="0"/>
                </a:lnTo>
                <a:lnTo>
                  <a:pt x="2929467" y="3259667"/>
                </a:lnTo>
                <a:lnTo>
                  <a:pt x="0" y="3259667"/>
                </a:lnTo>
                <a:close/>
              </a:path>
            </a:pathLst>
          </a:custGeom>
        </p:spPr>
      </p:pic>
      <p:grpSp>
        <p:nvGrpSpPr>
          <p:cNvPr id="88" name="グループ化 87"/>
          <p:cNvGrpSpPr/>
          <p:nvPr/>
        </p:nvGrpSpPr>
        <p:grpSpPr>
          <a:xfrm>
            <a:off x="261398" y="2340288"/>
            <a:ext cx="1231446" cy="716307"/>
            <a:chOff x="6896100" y="4847609"/>
            <a:chExt cx="1600200" cy="981691"/>
          </a:xfrm>
        </p:grpSpPr>
        <p:sp>
          <p:nvSpPr>
            <p:cNvPr id="87" name="正方形/長方形 86"/>
            <p:cNvSpPr/>
            <p:nvPr/>
          </p:nvSpPr>
          <p:spPr>
            <a:xfrm>
              <a:off x="6896100" y="4847609"/>
              <a:ext cx="1600200" cy="981691"/>
            </a:xfrm>
            <a:prstGeom prst="rect">
              <a:avLst/>
            </a:prstGeom>
            <a:solidFill>
              <a:schemeClr val="bg1"/>
            </a:solidFill>
            <a:ln>
              <a:headEnd type="none"/>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pic>
          <p:nvPicPr>
            <p:cNvPr id="85" name="図 84"/>
            <p:cNvPicPr>
              <a:picLocks noChangeAspect="1"/>
            </p:cNvPicPr>
            <p:nvPr/>
          </p:nvPicPr>
          <p:blipFill rotWithShape="1">
            <a:blip r:embed="rId8"/>
            <a:srcRect t="23512" r="9171"/>
            <a:stretch/>
          </p:blipFill>
          <p:spPr>
            <a:xfrm>
              <a:off x="7021140" y="5105400"/>
              <a:ext cx="1444998" cy="641206"/>
            </a:xfrm>
            <a:prstGeom prst="rect">
              <a:avLst/>
            </a:prstGeom>
          </p:spPr>
        </p:pic>
        <p:sp>
          <p:nvSpPr>
            <p:cNvPr id="86" name="テキスト ボックス 85"/>
            <p:cNvSpPr txBox="1"/>
            <p:nvPr/>
          </p:nvSpPr>
          <p:spPr>
            <a:xfrm>
              <a:off x="7343775" y="4847609"/>
              <a:ext cx="695326" cy="295264"/>
            </a:xfrm>
            <a:prstGeom prst="rect">
              <a:avLst/>
            </a:prstGeom>
            <a:noFill/>
          </p:spPr>
          <p:txBody>
            <a:bodyPr wrap="square" rtlCol="0">
              <a:spAutoFit/>
            </a:bodyPr>
            <a:lstStyle/>
            <a:p>
              <a:pPr algn="ctr"/>
              <a:r>
                <a:rPr kumimoji="1" lang="ja-JP" altLang="en-US" sz="800" dirty="0" smtClean="0"/>
                <a:t>凡例</a:t>
              </a:r>
              <a:endParaRPr kumimoji="1" lang="ja-JP" altLang="en-US" sz="1200" dirty="0"/>
            </a:p>
          </p:txBody>
        </p:sp>
      </p:grpSp>
      <p:sp>
        <p:nvSpPr>
          <p:cNvPr id="96" name="円/楕円 95"/>
          <p:cNvSpPr/>
          <p:nvPr/>
        </p:nvSpPr>
        <p:spPr>
          <a:xfrm>
            <a:off x="3257656" y="5350346"/>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75" name="円/楕円 174"/>
          <p:cNvSpPr/>
          <p:nvPr/>
        </p:nvSpPr>
        <p:spPr>
          <a:xfrm>
            <a:off x="3551411" y="5350346"/>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76" name="円/楕円 175"/>
          <p:cNvSpPr/>
          <p:nvPr/>
        </p:nvSpPr>
        <p:spPr>
          <a:xfrm>
            <a:off x="3904044" y="5350346"/>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77" name="円/楕円 176"/>
          <p:cNvSpPr/>
          <p:nvPr/>
        </p:nvSpPr>
        <p:spPr>
          <a:xfrm>
            <a:off x="4183283" y="5350346"/>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78" name="円/楕円 177"/>
          <p:cNvSpPr/>
          <p:nvPr/>
        </p:nvSpPr>
        <p:spPr>
          <a:xfrm>
            <a:off x="4455671" y="5350346"/>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79" name="円/楕円 178"/>
          <p:cNvSpPr/>
          <p:nvPr/>
        </p:nvSpPr>
        <p:spPr>
          <a:xfrm>
            <a:off x="4783960" y="5350346"/>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0" name="円/楕円 179"/>
          <p:cNvSpPr/>
          <p:nvPr/>
        </p:nvSpPr>
        <p:spPr>
          <a:xfrm>
            <a:off x="4783960" y="5171227"/>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1" name="円/楕円 180"/>
          <p:cNvSpPr/>
          <p:nvPr/>
        </p:nvSpPr>
        <p:spPr>
          <a:xfrm>
            <a:off x="4783960" y="4915902"/>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2" name="円/楕円 181"/>
          <p:cNvSpPr/>
          <p:nvPr/>
        </p:nvSpPr>
        <p:spPr>
          <a:xfrm>
            <a:off x="4783960" y="4660577"/>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3" name="円/楕円 182"/>
          <p:cNvSpPr/>
          <p:nvPr/>
        </p:nvSpPr>
        <p:spPr>
          <a:xfrm>
            <a:off x="4783960" y="4405252"/>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4" name="円/楕円 183"/>
          <p:cNvSpPr/>
          <p:nvPr/>
        </p:nvSpPr>
        <p:spPr>
          <a:xfrm>
            <a:off x="4783960" y="4149927"/>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5" name="円/楕円 184"/>
          <p:cNvSpPr/>
          <p:nvPr/>
        </p:nvSpPr>
        <p:spPr>
          <a:xfrm>
            <a:off x="4783960" y="3894602"/>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6" name="円/楕円 185"/>
          <p:cNvSpPr/>
          <p:nvPr/>
        </p:nvSpPr>
        <p:spPr>
          <a:xfrm>
            <a:off x="4783960" y="3639277"/>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7" name="円/楕円 186"/>
          <p:cNvSpPr/>
          <p:nvPr/>
        </p:nvSpPr>
        <p:spPr>
          <a:xfrm>
            <a:off x="4783960" y="3383952"/>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8" name="円/楕円 187"/>
          <p:cNvSpPr/>
          <p:nvPr/>
        </p:nvSpPr>
        <p:spPr>
          <a:xfrm>
            <a:off x="4783960" y="3128627"/>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89" name="円/楕円 188"/>
          <p:cNvSpPr/>
          <p:nvPr/>
        </p:nvSpPr>
        <p:spPr>
          <a:xfrm>
            <a:off x="4791265" y="2993949"/>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90" name="円/楕円 189"/>
          <p:cNvSpPr/>
          <p:nvPr/>
        </p:nvSpPr>
        <p:spPr>
          <a:xfrm>
            <a:off x="5070701" y="2910925"/>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91" name="円/楕円 190"/>
          <p:cNvSpPr/>
          <p:nvPr/>
        </p:nvSpPr>
        <p:spPr>
          <a:xfrm>
            <a:off x="5356268" y="2834241"/>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92" name="円/楕円 191"/>
          <p:cNvSpPr/>
          <p:nvPr/>
        </p:nvSpPr>
        <p:spPr>
          <a:xfrm>
            <a:off x="5576845" y="2775732"/>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93" name="円/楕円 192"/>
          <p:cNvSpPr/>
          <p:nvPr/>
        </p:nvSpPr>
        <p:spPr>
          <a:xfrm>
            <a:off x="5797803" y="2716271"/>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94" name="円/楕円 193"/>
          <p:cNvSpPr/>
          <p:nvPr/>
        </p:nvSpPr>
        <p:spPr>
          <a:xfrm>
            <a:off x="5922843" y="2685291"/>
            <a:ext cx="73394" cy="73394"/>
          </a:xfrm>
          <a:prstGeom prst="ellipse">
            <a:avLst/>
          </a:prstGeom>
          <a:solidFill>
            <a:srgbClr val="FF99CC"/>
          </a:solidFill>
          <a:ln>
            <a:no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195" name="正方形/長方形 194"/>
          <p:cNvSpPr/>
          <p:nvPr/>
        </p:nvSpPr>
        <p:spPr>
          <a:xfrm>
            <a:off x="3372773" y="5227040"/>
            <a:ext cx="11541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０</a:t>
            </a:r>
            <a:endParaRPr lang="en-US" altLang="ja-JP" sz="9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6" name="正方形/長方形 195"/>
          <p:cNvSpPr/>
          <p:nvPr/>
        </p:nvSpPr>
        <p:spPr>
          <a:xfrm>
            <a:off x="3711555" y="522704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a:t>
            </a:r>
          </a:p>
        </p:txBody>
      </p:sp>
      <p:sp>
        <p:nvSpPr>
          <p:cNvPr id="197" name="正方形/長方形 196"/>
          <p:cNvSpPr/>
          <p:nvPr/>
        </p:nvSpPr>
        <p:spPr>
          <a:xfrm>
            <a:off x="4017032" y="522704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2</a:t>
            </a:r>
          </a:p>
        </p:txBody>
      </p:sp>
      <p:sp>
        <p:nvSpPr>
          <p:cNvPr id="198" name="正方形/長方形 197"/>
          <p:cNvSpPr/>
          <p:nvPr/>
        </p:nvSpPr>
        <p:spPr>
          <a:xfrm>
            <a:off x="4312099" y="522704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3</a:t>
            </a:r>
          </a:p>
        </p:txBody>
      </p:sp>
      <p:sp>
        <p:nvSpPr>
          <p:cNvPr id="199" name="正方形/長方形 198"/>
          <p:cNvSpPr/>
          <p:nvPr/>
        </p:nvSpPr>
        <p:spPr>
          <a:xfrm>
            <a:off x="4577518" y="5227040"/>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4</a:t>
            </a:r>
          </a:p>
        </p:txBody>
      </p:sp>
      <p:sp>
        <p:nvSpPr>
          <p:cNvPr id="200" name="正方形/長方形 199"/>
          <p:cNvSpPr/>
          <p:nvPr/>
        </p:nvSpPr>
        <p:spPr>
          <a:xfrm>
            <a:off x="4858216" y="5241097"/>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5</a:t>
            </a:r>
          </a:p>
        </p:txBody>
      </p:sp>
      <p:sp>
        <p:nvSpPr>
          <p:cNvPr id="201" name="正方形/長方形 200"/>
          <p:cNvSpPr/>
          <p:nvPr/>
        </p:nvSpPr>
        <p:spPr>
          <a:xfrm>
            <a:off x="4541450" y="5013706"/>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6</a:t>
            </a:r>
          </a:p>
        </p:txBody>
      </p:sp>
      <p:sp>
        <p:nvSpPr>
          <p:cNvPr id="202" name="正方形/長方形 201"/>
          <p:cNvSpPr/>
          <p:nvPr/>
        </p:nvSpPr>
        <p:spPr>
          <a:xfrm>
            <a:off x="4532415" y="4777403"/>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7</a:t>
            </a:r>
          </a:p>
        </p:txBody>
      </p:sp>
      <p:sp>
        <p:nvSpPr>
          <p:cNvPr id="203" name="正方形/長方形 202"/>
          <p:cNvSpPr/>
          <p:nvPr/>
        </p:nvSpPr>
        <p:spPr>
          <a:xfrm>
            <a:off x="4532415" y="4534357"/>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8</a:t>
            </a:r>
          </a:p>
        </p:txBody>
      </p:sp>
      <p:sp>
        <p:nvSpPr>
          <p:cNvPr id="204" name="正方形/長方形 203"/>
          <p:cNvSpPr/>
          <p:nvPr/>
        </p:nvSpPr>
        <p:spPr>
          <a:xfrm>
            <a:off x="4517000" y="4272569"/>
            <a:ext cx="72136"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9</a:t>
            </a:r>
          </a:p>
        </p:txBody>
      </p:sp>
      <p:sp>
        <p:nvSpPr>
          <p:cNvPr id="205" name="正方形/長方形 204"/>
          <p:cNvSpPr/>
          <p:nvPr/>
        </p:nvSpPr>
        <p:spPr>
          <a:xfrm>
            <a:off x="4455671" y="4000865"/>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10</a:t>
            </a:r>
          </a:p>
        </p:txBody>
      </p:sp>
      <p:sp>
        <p:nvSpPr>
          <p:cNvPr id="206" name="正方形/長方形 205"/>
          <p:cNvSpPr/>
          <p:nvPr/>
        </p:nvSpPr>
        <p:spPr>
          <a:xfrm>
            <a:off x="4455671" y="3712671"/>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11</a:t>
            </a:r>
          </a:p>
        </p:txBody>
      </p:sp>
      <p:sp>
        <p:nvSpPr>
          <p:cNvPr id="207" name="正方形/長方形 206"/>
          <p:cNvSpPr/>
          <p:nvPr/>
        </p:nvSpPr>
        <p:spPr>
          <a:xfrm>
            <a:off x="4455671" y="3484781"/>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12</a:t>
            </a:r>
          </a:p>
        </p:txBody>
      </p:sp>
      <p:sp>
        <p:nvSpPr>
          <p:cNvPr id="208" name="正方形/長方形 207"/>
          <p:cNvSpPr/>
          <p:nvPr/>
        </p:nvSpPr>
        <p:spPr>
          <a:xfrm>
            <a:off x="4455671" y="3211652"/>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13</a:t>
            </a:r>
          </a:p>
        </p:txBody>
      </p:sp>
      <p:sp>
        <p:nvSpPr>
          <p:cNvPr id="209" name="正方形/長方形 208"/>
          <p:cNvSpPr/>
          <p:nvPr/>
        </p:nvSpPr>
        <p:spPr>
          <a:xfrm>
            <a:off x="4455671" y="2983363"/>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14</a:t>
            </a:r>
          </a:p>
        </p:txBody>
      </p:sp>
      <p:sp>
        <p:nvSpPr>
          <p:cNvPr id="210" name="正方形/長方形 209"/>
          <p:cNvSpPr/>
          <p:nvPr/>
        </p:nvSpPr>
        <p:spPr>
          <a:xfrm>
            <a:off x="4822198" y="2565475"/>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15</a:t>
            </a:r>
          </a:p>
        </p:txBody>
      </p:sp>
      <p:sp>
        <p:nvSpPr>
          <p:cNvPr id="211" name="正方形/長方形 210"/>
          <p:cNvSpPr/>
          <p:nvPr/>
        </p:nvSpPr>
        <p:spPr>
          <a:xfrm>
            <a:off x="5080554" y="2496226"/>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16</a:t>
            </a:r>
          </a:p>
        </p:txBody>
      </p:sp>
      <p:sp>
        <p:nvSpPr>
          <p:cNvPr id="212" name="正方形/長方形 211"/>
          <p:cNvSpPr/>
          <p:nvPr/>
        </p:nvSpPr>
        <p:spPr>
          <a:xfrm>
            <a:off x="5320691" y="2437088"/>
            <a:ext cx="144887"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17</a:t>
            </a:r>
          </a:p>
        </p:txBody>
      </p:sp>
      <p:sp>
        <p:nvSpPr>
          <p:cNvPr id="213" name="正方形/長方形 212"/>
          <p:cNvSpPr/>
          <p:nvPr/>
        </p:nvSpPr>
        <p:spPr>
          <a:xfrm>
            <a:off x="5583552" y="2367838"/>
            <a:ext cx="144715"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18</a:t>
            </a:r>
          </a:p>
        </p:txBody>
      </p:sp>
      <p:sp>
        <p:nvSpPr>
          <p:cNvPr id="214" name="正方形/長方形 213"/>
          <p:cNvSpPr/>
          <p:nvPr/>
        </p:nvSpPr>
        <p:spPr>
          <a:xfrm>
            <a:off x="5834923" y="2318027"/>
            <a:ext cx="144270"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900" dirty="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19</a:t>
            </a:r>
          </a:p>
        </p:txBody>
      </p:sp>
      <p:cxnSp>
        <p:nvCxnSpPr>
          <p:cNvPr id="219" name="直線コネクタ 218"/>
          <p:cNvCxnSpPr/>
          <p:nvPr/>
        </p:nvCxnSpPr>
        <p:spPr>
          <a:xfrm>
            <a:off x="6210301" y="2335027"/>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6210301" y="3072664"/>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6210301" y="3259350"/>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2" name="直線コネクタ 221"/>
          <p:cNvCxnSpPr/>
          <p:nvPr/>
        </p:nvCxnSpPr>
        <p:spPr>
          <a:xfrm>
            <a:off x="6210301" y="3446036"/>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a:off x="6210301" y="3632722"/>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a:off x="6210301" y="3819408"/>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a:xfrm>
            <a:off x="6210301" y="4006094"/>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6" name="直線コネクタ 225"/>
          <p:cNvCxnSpPr/>
          <p:nvPr/>
        </p:nvCxnSpPr>
        <p:spPr>
          <a:xfrm>
            <a:off x="6210301" y="4192780"/>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7" name="直線コネクタ 226"/>
          <p:cNvCxnSpPr/>
          <p:nvPr/>
        </p:nvCxnSpPr>
        <p:spPr>
          <a:xfrm>
            <a:off x="6210301" y="4379466"/>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8" name="直線コネクタ 227"/>
          <p:cNvCxnSpPr/>
          <p:nvPr/>
        </p:nvCxnSpPr>
        <p:spPr>
          <a:xfrm>
            <a:off x="6210301" y="4566152"/>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29" name="直線コネクタ 228"/>
          <p:cNvCxnSpPr/>
          <p:nvPr/>
        </p:nvCxnSpPr>
        <p:spPr>
          <a:xfrm>
            <a:off x="6210301" y="4752838"/>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a:off x="6210301" y="4939524"/>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34" name="直線コネクタ 233"/>
          <p:cNvCxnSpPr/>
          <p:nvPr/>
        </p:nvCxnSpPr>
        <p:spPr>
          <a:xfrm flipV="1">
            <a:off x="6197804" y="5860246"/>
            <a:ext cx="1135489" cy="6272"/>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39" name="直線コネクタ 238"/>
          <p:cNvCxnSpPr>
            <a:endCxn id="189" idx="5"/>
          </p:cNvCxnSpPr>
          <p:nvPr/>
        </p:nvCxnSpPr>
        <p:spPr>
          <a:xfrm flipH="1" flipV="1">
            <a:off x="4853911" y="3056595"/>
            <a:ext cx="1356389" cy="12158"/>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44" name="直線コネクタ 243"/>
          <p:cNvCxnSpPr>
            <a:endCxn id="190" idx="6"/>
          </p:cNvCxnSpPr>
          <p:nvPr/>
        </p:nvCxnSpPr>
        <p:spPr>
          <a:xfrm flipH="1">
            <a:off x="5144095" y="2884743"/>
            <a:ext cx="1066205" cy="62879"/>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56" name="直線コネクタ 255"/>
          <p:cNvCxnSpPr>
            <a:endCxn id="188" idx="6"/>
          </p:cNvCxnSpPr>
          <p:nvPr/>
        </p:nvCxnSpPr>
        <p:spPr>
          <a:xfrm flipH="1" flipV="1">
            <a:off x="4857354" y="3165324"/>
            <a:ext cx="1352946" cy="85955"/>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57" name="直線コネクタ 256"/>
          <p:cNvCxnSpPr>
            <a:endCxn id="187" idx="6"/>
          </p:cNvCxnSpPr>
          <p:nvPr/>
        </p:nvCxnSpPr>
        <p:spPr>
          <a:xfrm flipH="1" flipV="1">
            <a:off x="4857354" y="3420649"/>
            <a:ext cx="1352946" cy="1911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58" name="直線コネクタ 257"/>
          <p:cNvCxnSpPr>
            <a:endCxn id="186" idx="6"/>
          </p:cNvCxnSpPr>
          <p:nvPr/>
        </p:nvCxnSpPr>
        <p:spPr>
          <a:xfrm flipH="1">
            <a:off x="4857354" y="3631291"/>
            <a:ext cx="1352946" cy="44683"/>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59" name="直線コネクタ 258"/>
          <p:cNvCxnSpPr>
            <a:endCxn id="185" idx="6"/>
          </p:cNvCxnSpPr>
          <p:nvPr/>
        </p:nvCxnSpPr>
        <p:spPr>
          <a:xfrm flipH="1">
            <a:off x="4857354" y="3818589"/>
            <a:ext cx="1352947" cy="11271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61" name="直線コネクタ 260"/>
          <p:cNvCxnSpPr>
            <a:endCxn id="184" idx="6"/>
          </p:cNvCxnSpPr>
          <p:nvPr/>
        </p:nvCxnSpPr>
        <p:spPr>
          <a:xfrm flipH="1">
            <a:off x="4857354" y="4016521"/>
            <a:ext cx="1352947" cy="170103"/>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63" name="直線コネクタ 262"/>
          <p:cNvCxnSpPr>
            <a:endCxn id="183" idx="6"/>
          </p:cNvCxnSpPr>
          <p:nvPr/>
        </p:nvCxnSpPr>
        <p:spPr>
          <a:xfrm flipH="1">
            <a:off x="4857354" y="4191000"/>
            <a:ext cx="1365646" cy="250949"/>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65" name="直線コネクタ 264"/>
          <p:cNvCxnSpPr>
            <a:endCxn id="182" idx="6"/>
          </p:cNvCxnSpPr>
          <p:nvPr/>
        </p:nvCxnSpPr>
        <p:spPr>
          <a:xfrm flipH="1">
            <a:off x="4857354" y="4381500"/>
            <a:ext cx="1352946" cy="315774"/>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67" name="直線コネクタ 266"/>
          <p:cNvCxnSpPr>
            <a:endCxn id="181" idx="5"/>
          </p:cNvCxnSpPr>
          <p:nvPr/>
        </p:nvCxnSpPr>
        <p:spPr>
          <a:xfrm flipH="1">
            <a:off x="4846606" y="4578350"/>
            <a:ext cx="1370044" cy="400198"/>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69" name="直線コネクタ 268"/>
          <p:cNvCxnSpPr>
            <a:endCxn id="180" idx="6"/>
          </p:cNvCxnSpPr>
          <p:nvPr/>
        </p:nvCxnSpPr>
        <p:spPr>
          <a:xfrm flipH="1">
            <a:off x="4857354" y="4756150"/>
            <a:ext cx="1346597" cy="451774"/>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71" name="直線コネクタ 270"/>
          <p:cNvCxnSpPr>
            <a:endCxn id="179" idx="7"/>
          </p:cNvCxnSpPr>
          <p:nvPr/>
        </p:nvCxnSpPr>
        <p:spPr>
          <a:xfrm flipH="1">
            <a:off x="4846606" y="4933950"/>
            <a:ext cx="1370045" cy="427144"/>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73" name="直線コネクタ 272"/>
          <p:cNvCxnSpPr>
            <a:endCxn id="96" idx="4"/>
          </p:cNvCxnSpPr>
          <p:nvPr/>
        </p:nvCxnSpPr>
        <p:spPr>
          <a:xfrm flipH="1" flipV="1">
            <a:off x="3294353" y="5423740"/>
            <a:ext cx="2929016" cy="447781"/>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280" name="正方形/長方形 279"/>
          <p:cNvSpPr/>
          <p:nvPr/>
        </p:nvSpPr>
        <p:spPr>
          <a:xfrm>
            <a:off x="7309248" y="5766126"/>
            <a:ext cx="6412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０</a:t>
            </a:r>
            <a:endPar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1" name="正方形/長方形 280"/>
          <p:cNvSpPr/>
          <p:nvPr/>
        </p:nvSpPr>
        <p:spPr>
          <a:xfrm>
            <a:off x="7321270" y="5578754"/>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a:t>
            </a:r>
          </a:p>
        </p:txBody>
      </p:sp>
      <p:sp>
        <p:nvSpPr>
          <p:cNvPr id="282" name="正方形/長方形 281"/>
          <p:cNvSpPr/>
          <p:nvPr/>
        </p:nvSpPr>
        <p:spPr>
          <a:xfrm>
            <a:off x="7321270" y="5388617"/>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2</a:t>
            </a:r>
          </a:p>
        </p:txBody>
      </p:sp>
      <p:sp>
        <p:nvSpPr>
          <p:cNvPr id="283" name="正方形/長方形 282"/>
          <p:cNvSpPr/>
          <p:nvPr/>
        </p:nvSpPr>
        <p:spPr>
          <a:xfrm>
            <a:off x="7321270" y="5201931"/>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3</a:t>
            </a:r>
          </a:p>
        </p:txBody>
      </p:sp>
      <p:sp>
        <p:nvSpPr>
          <p:cNvPr id="284" name="正方形/長方形 283"/>
          <p:cNvSpPr/>
          <p:nvPr/>
        </p:nvSpPr>
        <p:spPr>
          <a:xfrm>
            <a:off x="7321270" y="5010969"/>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4</a:t>
            </a:r>
          </a:p>
        </p:txBody>
      </p:sp>
      <p:sp>
        <p:nvSpPr>
          <p:cNvPr id="285" name="正方形/長方形 284"/>
          <p:cNvSpPr/>
          <p:nvPr/>
        </p:nvSpPr>
        <p:spPr>
          <a:xfrm>
            <a:off x="7321270" y="4823597"/>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5</a:t>
            </a:r>
          </a:p>
        </p:txBody>
      </p:sp>
      <p:sp>
        <p:nvSpPr>
          <p:cNvPr id="286" name="正方形/長方形 285"/>
          <p:cNvSpPr/>
          <p:nvPr/>
        </p:nvSpPr>
        <p:spPr>
          <a:xfrm>
            <a:off x="7321270" y="4632073"/>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6</a:t>
            </a:r>
          </a:p>
        </p:txBody>
      </p:sp>
      <p:sp>
        <p:nvSpPr>
          <p:cNvPr id="287" name="正方形/長方形 286"/>
          <p:cNvSpPr/>
          <p:nvPr/>
        </p:nvSpPr>
        <p:spPr>
          <a:xfrm>
            <a:off x="7321270" y="4447094"/>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7</a:t>
            </a:r>
          </a:p>
        </p:txBody>
      </p:sp>
      <p:sp>
        <p:nvSpPr>
          <p:cNvPr id="288" name="正方形/長方形 287"/>
          <p:cNvSpPr/>
          <p:nvPr/>
        </p:nvSpPr>
        <p:spPr>
          <a:xfrm>
            <a:off x="7321270" y="4255570"/>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8</a:t>
            </a:r>
          </a:p>
        </p:txBody>
      </p:sp>
      <p:sp>
        <p:nvSpPr>
          <p:cNvPr id="289" name="正方形/長方形 288"/>
          <p:cNvSpPr/>
          <p:nvPr/>
        </p:nvSpPr>
        <p:spPr>
          <a:xfrm>
            <a:off x="7321270" y="4074106"/>
            <a:ext cx="40076"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9</a:t>
            </a:r>
          </a:p>
        </p:txBody>
      </p:sp>
      <p:sp>
        <p:nvSpPr>
          <p:cNvPr id="290" name="正方形/長方形 289"/>
          <p:cNvSpPr/>
          <p:nvPr/>
        </p:nvSpPr>
        <p:spPr>
          <a:xfrm>
            <a:off x="7301233" y="3890167"/>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10</a:t>
            </a:r>
          </a:p>
        </p:txBody>
      </p:sp>
      <p:sp>
        <p:nvSpPr>
          <p:cNvPr id="291" name="正方形/長方形 290"/>
          <p:cNvSpPr/>
          <p:nvPr/>
        </p:nvSpPr>
        <p:spPr>
          <a:xfrm>
            <a:off x="7301233" y="3696764"/>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11</a:t>
            </a:r>
          </a:p>
        </p:txBody>
      </p:sp>
      <p:sp>
        <p:nvSpPr>
          <p:cNvPr id="292" name="正方形/長方形 291"/>
          <p:cNvSpPr/>
          <p:nvPr/>
        </p:nvSpPr>
        <p:spPr>
          <a:xfrm>
            <a:off x="7301233" y="3521583"/>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12</a:t>
            </a:r>
          </a:p>
        </p:txBody>
      </p:sp>
      <p:sp>
        <p:nvSpPr>
          <p:cNvPr id="293" name="正方形/長方形 292"/>
          <p:cNvSpPr/>
          <p:nvPr/>
        </p:nvSpPr>
        <p:spPr>
          <a:xfrm>
            <a:off x="7301233" y="3321583"/>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13</a:t>
            </a:r>
          </a:p>
        </p:txBody>
      </p:sp>
      <p:sp>
        <p:nvSpPr>
          <p:cNvPr id="294" name="正方形/長方形 293"/>
          <p:cNvSpPr/>
          <p:nvPr/>
        </p:nvSpPr>
        <p:spPr>
          <a:xfrm>
            <a:off x="7301233" y="3137851"/>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14</a:t>
            </a:r>
          </a:p>
        </p:txBody>
      </p:sp>
      <p:sp>
        <p:nvSpPr>
          <p:cNvPr id="295" name="正方形/長方形 294"/>
          <p:cNvSpPr/>
          <p:nvPr/>
        </p:nvSpPr>
        <p:spPr>
          <a:xfrm>
            <a:off x="7301233" y="2944448"/>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15</a:t>
            </a:r>
          </a:p>
        </p:txBody>
      </p:sp>
      <p:sp>
        <p:nvSpPr>
          <p:cNvPr id="296" name="正方形/長方形 295"/>
          <p:cNvSpPr/>
          <p:nvPr/>
        </p:nvSpPr>
        <p:spPr>
          <a:xfrm>
            <a:off x="7301233" y="2763334"/>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16</a:t>
            </a:r>
          </a:p>
        </p:txBody>
      </p:sp>
      <p:sp>
        <p:nvSpPr>
          <p:cNvPr id="297" name="正方形/長方形 296"/>
          <p:cNvSpPr/>
          <p:nvPr/>
        </p:nvSpPr>
        <p:spPr>
          <a:xfrm>
            <a:off x="7301233" y="2592704"/>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17</a:t>
            </a:r>
          </a:p>
        </p:txBody>
      </p:sp>
      <p:sp>
        <p:nvSpPr>
          <p:cNvPr id="298" name="正方形/長方形 297"/>
          <p:cNvSpPr/>
          <p:nvPr/>
        </p:nvSpPr>
        <p:spPr>
          <a:xfrm>
            <a:off x="7301233" y="2401082"/>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18</a:t>
            </a:r>
          </a:p>
        </p:txBody>
      </p:sp>
      <p:sp>
        <p:nvSpPr>
          <p:cNvPr id="299" name="正方形/長方形 298"/>
          <p:cNvSpPr/>
          <p:nvPr/>
        </p:nvSpPr>
        <p:spPr>
          <a:xfrm>
            <a:off x="7301233" y="2207671"/>
            <a:ext cx="80150" cy="7694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en-US" altLang="ja-JP" sz="500" dirty="0" smtClean="0">
                <a:solidFill>
                  <a:srgbClr val="FF99CC"/>
                </a:solidFill>
                <a:latin typeface="メイリオ" panose="020B0604030504040204" pitchFamily="50" charset="-128"/>
                <a:ea typeface="メイリオ" panose="020B0604030504040204" pitchFamily="50" charset="-128"/>
                <a:cs typeface="メイリオ" panose="020B0604030504040204" pitchFamily="50" charset="-128"/>
              </a:rPr>
              <a:t>19</a:t>
            </a:r>
          </a:p>
        </p:txBody>
      </p:sp>
      <p:sp>
        <p:nvSpPr>
          <p:cNvPr id="327" name="正方形/長方形 326"/>
          <p:cNvSpPr/>
          <p:nvPr/>
        </p:nvSpPr>
        <p:spPr>
          <a:xfrm>
            <a:off x="4628271" y="3363698"/>
            <a:ext cx="162994" cy="157885"/>
          </a:xfrm>
          <a:prstGeom prst="rect">
            <a:avLst/>
          </a:prstGeom>
          <a:noFill/>
          <a:ln w="1905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8" name="正方形/長方形 327"/>
          <p:cNvSpPr/>
          <p:nvPr/>
        </p:nvSpPr>
        <p:spPr>
          <a:xfrm>
            <a:off x="3576147" y="3334772"/>
            <a:ext cx="838371" cy="1384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ハンプ設置箇所</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5" name="図 2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6853" y="3121064"/>
            <a:ext cx="208186" cy="314855"/>
          </a:xfrm>
          <a:prstGeom prst="rect">
            <a:avLst/>
          </a:prstGeom>
        </p:spPr>
      </p:pic>
      <p:pic>
        <p:nvPicPr>
          <p:cNvPr id="216" name="図 2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8024" y="2424965"/>
            <a:ext cx="208186" cy="314855"/>
          </a:xfrm>
          <a:prstGeom prst="rect">
            <a:avLst/>
          </a:prstGeom>
        </p:spPr>
      </p:pic>
      <p:sp>
        <p:nvSpPr>
          <p:cNvPr id="217" name="テキスト ボックス 216"/>
          <p:cNvSpPr txBox="1"/>
          <p:nvPr/>
        </p:nvSpPr>
        <p:spPr>
          <a:xfrm>
            <a:off x="7654254" y="4933950"/>
            <a:ext cx="1170192" cy="246221"/>
          </a:xfrm>
          <a:prstGeom prst="rect">
            <a:avLst/>
          </a:prstGeom>
          <a:noFill/>
        </p:spPr>
        <p:txBody>
          <a:bodyPr vert="horz" wrap="none" lIns="0" tIns="0" rIns="0" bIns="0" rtlCol="0">
            <a:spAutoFit/>
          </a:bodyPr>
          <a:lstStyle/>
          <a:p>
            <a:pPr algn="ctr"/>
            <a:r>
              <a:rPr lang="ja-JP" altLang="en-US" sz="800" dirty="0" smtClean="0"/>
              <a:t>区間全体（区間</a:t>
            </a:r>
            <a:r>
              <a:rPr lang="en-US" altLang="ja-JP" sz="800" dirty="0" smtClean="0"/>
              <a:t>0</a:t>
            </a:r>
            <a:r>
              <a:rPr lang="ja-JP" altLang="en-US" sz="800" dirty="0" smtClean="0"/>
              <a:t>～</a:t>
            </a:r>
            <a:r>
              <a:rPr lang="en-US" altLang="ja-JP" sz="800" dirty="0" smtClean="0"/>
              <a:t>19</a:t>
            </a:r>
            <a:r>
              <a:rPr lang="ja-JP" altLang="en-US" sz="800" dirty="0" smtClean="0"/>
              <a:t>）での</a:t>
            </a:r>
            <a:endParaRPr lang="en-US" altLang="ja-JP" sz="800" dirty="0" smtClean="0"/>
          </a:p>
          <a:p>
            <a:pPr algn="ctr"/>
            <a:r>
              <a:rPr lang="ja-JP" altLang="en-US" sz="800" dirty="0" smtClean="0"/>
              <a:t>急制動発生率</a:t>
            </a:r>
            <a:endParaRPr lang="en-US" altLang="ja-JP" sz="800" dirty="0"/>
          </a:p>
        </p:txBody>
      </p:sp>
      <p:sp>
        <p:nvSpPr>
          <p:cNvPr id="231" name="四角形吹き出し 230"/>
          <p:cNvSpPr/>
          <p:nvPr/>
        </p:nvSpPr>
        <p:spPr>
          <a:xfrm>
            <a:off x="7717207" y="3042240"/>
            <a:ext cx="1114373" cy="353493"/>
          </a:xfrm>
          <a:prstGeom prst="wedgeRectCallout">
            <a:avLst>
              <a:gd name="adj1" fmla="val 26860"/>
              <a:gd name="adj2" fmla="val 87522"/>
            </a:avLst>
          </a:prstGeom>
          <a:solidFill>
            <a:schemeClr val="bg1"/>
          </a:solidFill>
          <a:ln>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232" name="正方形/長方形 231"/>
          <p:cNvSpPr/>
          <p:nvPr/>
        </p:nvSpPr>
        <p:spPr>
          <a:xfrm>
            <a:off x="7774989" y="3088004"/>
            <a:ext cx="1056591" cy="27699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ja-JP" altLang="en-US"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区間全体で急ブレーキの発生率が減少</a:t>
            </a:r>
            <a:endParaRPr lang="en-US" altLang="ja-JP" sz="9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13" name="直線コネクタ 112"/>
          <p:cNvCxnSpPr/>
          <p:nvPr/>
        </p:nvCxnSpPr>
        <p:spPr>
          <a:xfrm>
            <a:off x="6210301" y="2526616"/>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14" name="直線コネクタ 113"/>
          <p:cNvCxnSpPr/>
          <p:nvPr/>
        </p:nvCxnSpPr>
        <p:spPr>
          <a:xfrm>
            <a:off x="6210301" y="2703974"/>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a:off x="6210301" y="2152178"/>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16" name="直線コネクタ 115"/>
          <p:cNvCxnSpPr>
            <a:endCxn id="194" idx="7"/>
          </p:cNvCxnSpPr>
          <p:nvPr/>
        </p:nvCxnSpPr>
        <p:spPr>
          <a:xfrm flipH="1">
            <a:off x="5985489" y="2138700"/>
            <a:ext cx="233406" cy="557339"/>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a:off x="6210301" y="2883649"/>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pic>
        <p:nvPicPr>
          <p:cNvPr id="10" name="図 9"/>
          <p:cNvPicPr>
            <a:picLocks noChangeAspect="1"/>
          </p:cNvPicPr>
          <p:nvPr/>
        </p:nvPicPr>
        <p:blipFill rotWithShape="1">
          <a:blip r:embed="rId10"/>
          <a:srcRect b="14388"/>
          <a:stretch/>
        </p:blipFill>
        <p:spPr>
          <a:xfrm>
            <a:off x="7525453" y="3527030"/>
            <a:ext cx="1548000" cy="1342150"/>
          </a:xfrm>
          <a:prstGeom prst="rect">
            <a:avLst/>
          </a:prstGeom>
        </p:spPr>
      </p:pic>
      <p:cxnSp>
        <p:nvCxnSpPr>
          <p:cNvPr id="132" name="直線コネクタ 131"/>
          <p:cNvCxnSpPr/>
          <p:nvPr/>
        </p:nvCxnSpPr>
        <p:spPr>
          <a:xfrm>
            <a:off x="6210301" y="5125722"/>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6229351" y="5303522"/>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6223001" y="5487672"/>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a:off x="6223001" y="5684522"/>
            <a:ext cx="1217984" cy="0"/>
          </a:xfrm>
          <a:prstGeom prst="line">
            <a:avLst/>
          </a:prstGeom>
          <a:ln>
            <a:solidFill>
              <a:srgbClr val="FF99CC"/>
            </a:solidFill>
            <a:prstDash val="sysDash"/>
            <a:headEnd type="none"/>
          </a:ln>
        </p:spPr>
        <p:style>
          <a:lnRef idx="1">
            <a:schemeClr val="accent1"/>
          </a:lnRef>
          <a:fillRef idx="0">
            <a:schemeClr val="accent1"/>
          </a:fillRef>
          <a:effectRef idx="0">
            <a:schemeClr val="accent1"/>
          </a:effectRef>
          <a:fontRef idx="minor">
            <a:schemeClr val="tx1"/>
          </a:fontRef>
        </p:style>
      </p:cxnSp>
      <p:grpSp>
        <p:nvGrpSpPr>
          <p:cNvPr id="136" name="グループ化 135"/>
          <p:cNvGrpSpPr/>
          <p:nvPr/>
        </p:nvGrpSpPr>
        <p:grpSpPr>
          <a:xfrm>
            <a:off x="6377745" y="6215861"/>
            <a:ext cx="2492077" cy="377803"/>
            <a:chOff x="3127673" y="6194445"/>
            <a:chExt cx="2492077" cy="377803"/>
          </a:xfrm>
        </p:grpSpPr>
        <p:pic>
          <p:nvPicPr>
            <p:cNvPr id="137" name="図 136"/>
            <p:cNvPicPr>
              <a:picLocks noChangeAspect="1"/>
            </p:cNvPicPr>
            <p:nvPr/>
          </p:nvPicPr>
          <p:blipFill rotWithShape="1">
            <a:blip r:embed="rId11"/>
            <a:srcRect l="4642" t="93982" r="2287" b="3749"/>
            <a:stretch/>
          </p:blipFill>
          <p:spPr>
            <a:xfrm>
              <a:off x="3654425" y="6203641"/>
              <a:ext cx="1882775" cy="155575"/>
            </a:xfrm>
            <a:prstGeom prst="rect">
              <a:avLst/>
            </a:prstGeom>
          </p:spPr>
        </p:pic>
        <p:pic>
          <p:nvPicPr>
            <p:cNvPr id="138" name="図 137"/>
            <p:cNvPicPr>
              <a:picLocks noChangeAspect="1"/>
            </p:cNvPicPr>
            <p:nvPr/>
          </p:nvPicPr>
          <p:blipFill rotWithShape="1">
            <a:blip r:embed="rId12"/>
            <a:srcRect l="886" t="94630" r="432" b="3009"/>
            <a:stretch/>
          </p:blipFill>
          <p:spPr>
            <a:xfrm>
              <a:off x="3667125" y="6359216"/>
              <a:ext cx="1866900" cy="161925"/>
            </a:xfrm>
            <a:prstGeom prst="rect">
              <a:avLst/>
            </a:prstGeom>
          </p:spPr>
        </p:pic>
        <p:sp>
          <p:nvSpPr>
            <p:cNvPr id="139" name="テキスト ボックス 138"/>
            <p:cNvSpPr txBox="1"/>
            <p:nvPr/>
          </p:nvSpPr>
          <p:spPr>
            <a:xfrm>
              <a:off x="3127673" y="6209253"/>
              <a:ext cx="307777" cy="362995"/>
            </a:xfrm>
            <a:prstGeom prst="rect">
              <a:avLst/>
            </a:prstGeom>
            <a:noFill/>
          </p:spPr>
          <p:txBody>
            <a:bodyPr vert="eaVert" wrap="square" rtlCol="0">
              <a:spAutoFit/>
            </a:bodyPr>
            <a:lstStyle/>
            <a:p>
              <a:r>
                <a:rPr kumimoji="1" lang="ja-JP" altLang="en-US" sz="800" dirty="0" smtClean="0"/>
                <a:t>凡例</a:t>
              </a:r>
              <a:endParaRPr kumimoji="1" lang="ja-JP" altLang="en-US" sz="2800" dirty="0"/>
            </a:p>
          </p:txBody>
        </p:sp>
        <p:sp>
          <p:nvSpPr>
            <p:cNvPr id="140" name="テキスト ボックス 139"/>
            <p:cNvSpPr txBox="1"/>
            <p:nvPr/>
          </p:nvSpPr>
          <p:spPr>
            <a:xfrm>
              <a:off x="3295877" y="6194445"/>
              <a:ext cx="428625" cy="184666"/>
            </a:xfrm>
            <a:prstGeom prst="rect">
              <a:avLst/>
            </a:prstGeom>
            <a:noFill/>
          </p:spPr>
          <p:txBody>
            <a:bodyPr wrap="square" rtlCol="0">
              <a:spAutoFit/>
            </a:bodyPr>
            <a:lstStyle/>
            <a:p>
              <a:r>
                <a:rPr kumimoji="1" lang="ja-JP" altLang="en-US" sz="600" dirty="0" smtClean="0"/>
                <a:t>対策前</a:t>
              </a:r>
              <a:endParaRPr kumimoji="1" lang="ja-JP" altLang="en-US" sz="2000" dirty="0"/>
            </a:p>
          </p:txBody>
        </p:sp>
        <p:sp>
          <p:nvSpPr>
            <p:cNvPr id="141" name="テキスト ボックス 140"/>
            <p:cNvSpPr txBox="1"/>
            <p:nvPr/>
          </p:nvSpPr>
          <p:spPr>
            <a:xfrm>
              <a:off x="3295877" y="6347357"/>
              <a:ext cx="428625" cy="184666"/>
            </a:xfrm>
            <a:prstGeom prst="rect">
              <a:avLst/>
            </a:prstGeom>
            <a:noFill/>
          </p:spPr>
          <p:txBody>
            <a:bodyPr wrap="square" rtlCol="0">
              <a:spAutoFit/>
            </a:bodyPr>
            <a:lstStyle/>
            <a:p>
              <a:r>
                <a:rPr kumimoji="1" lang="ja-JP" altLang="en-US" sz="600" dirty="0" smtClean="0"/>
                <a:t>対策後</a:t>
              </a:r>
              <a:endParaRPr kumimoji="1" lang="ja-JP" altLang="en-US" sz="2000" dirty="0"/>
            </a:p>
          </p:txBody>
        </p:sp>
        <p:sp>
          <p:nvSpPr>
            <p:cNvPr id="142" name="正方形/長方形 141"/>
            <p:cNvSpPr/>
            <p:nvPr/>
          </p:nvSpPr>
          <p:spPr>
            <a:xfrm>
              <a:off x="3181545" y="6194445"/>
              <a:ext cx="2438205" cy="322188"/>
            </a:xfrm>
            <a:prstGeom prst="rect">
              <a:avLst/>
            </a:prstGeom>
            <a:ln>
              <a:solidFill>
                <a:schemeClr val="tx1"/>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grpSp>
    </p:spTree>
    <p:extLst>
      <p:ext uri="{BB962C8B-B14F-4D97-AF65-F5344CB8AC3E}">
        <p14:creationId xmlns:p14="http://schemas.microsoft.com/office/powerpoint/2010/main" val="2930909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3"/>
          <a:srcRect t="12350"/>
          <a:stretch/>
        </p:blipFill>
        <p:spPr>
          <a:xfrm>
            <a:off x="5011173" y="4423188"/>
            <a:ext cx="3600000" cy="1858162"/>
          </a:xfrm>
          <a:prstGeom prst="rect">
            <a:avLst/>
          </a:prstGeom>
        </p:spPr>
      </p:pic>
      <p:pic>
        <p:nvPicPr>
          <p:cNvPr id="6" name="図 5"/>
          <p:cNvPicPr>
            <a:picLocks noChangeAspect="1"/>
          </p:cNvPicPr>
          <p:nvPr/>
        </p:nvPicPr>
        <p:blipFill rotWithShape="1">
          <a:blip r:embed="rId4"/>
          <a:srcRect t="11727"/>
          <a:stretch/>
        </p:blipFill>
        <p:spPr>
          <a:xfrm>
            <a:off x="5011173" y="2215614"/>
            <a:ext cx="3600000" cy="1872009"/>
          </a:xfrm>
          <a:prstGeom prst="rect">
            <a:avLst/>
          </a:prstGeom>
        </p:spPr>
      </p:pic>
      <p:sp>
        <p:nvSpPr>
          <p:cNvPr id="2" name="タイトル 1"/>
          <p:cNvSpPr>
            <a:spLocks noGrp="1"/>
          </p:cNvSpPr>
          <p:nvPr>
            <p:ph type="title"/>
          </p:nvPr>
        </p:nvSpPr>
        <p:spPr/>
        <p:txBody>
          <a:bodyPr/>
          <a:lstStyle/>
          <a:p>
            <a:r>
              <a:rPr lang="ja-JP" altLang="en-US" dirty="0"/>
              <a:t>交通ビッグデータを用いた効果検証</a:t>
            </a:r>
            <a:endParaRPr kumimoji="1" lang="ja-JP" altLang="en-US" dirty="0"/>
          </a:p>
        </p:txBody>
      </p:sp>
      <p:sp>
        <p:nvSpPr>
          <p:cNvPr id="5" name="テキスト ボックス 4"/>
          <p:cNvSpPr txBox="1"/>
          <p:nvPr/>
        </p:nvSpPr>
        <p:spPr>
          <a:xfrm>
            <a:off x="123829" y="507209"/>
            <a:ext cx="8905875" cy="369332"/>
          </a:xfrm>
          <a:prstGeom prst="rect">
            <a:avLst/>
          </a:prstGeom>
          <a:noFill/>
        </p:spPr>
        <p:txBody>
          <a:bodyPr wrap="square" rtlCol="0">
            <a:spAutoFit/>
          </a:bodyPr>
          <a:lstStyle/>
          <a:p>
            <a:r>
              <a:rPr lang="ja-JP" altLang="en-US" dirty="0" smtClean="0"/>
              <a:t>（３）効果検証 </a:t>
            </a:r>
            <a:r>
              <a:rPr lang="en-US" altLang="ja-JP" dirty="0" smtClean="0"/>
              <a:t>【</a:t>
            </a:r>
            <a:r>
              <a:rPr lang="ja-JP" altLang="en-US" dirty="0" smtClean="0"/>
              <a:t>走行経路の変化</a:t>
            </a:r>
            <a:r>
              <a:rPr lang="en-US" altLang="ja-JP" dirty="0" smtClean="0"/>
              <a:t>】</a:t>
            </a:r>
            <a:endParaRPr lang="en-US" altLang="ja-JP" dirty="0"/>
          </a:p>
        </p:txBody>
      </p:sp>
      <p:sp>
        <p:nvSpPr>
          <p:cNvPr id="218" name="正方形/長方形 217"/>
          <p:cNvSpPr/>
          <p:nvPr/>
        </p:nvSpPr>
        <p:spPr>
          <a:xfrm>
            <a:off x="268281" y="882247"/>
            <a:ext cx="8737506" cy="923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dirty="0" smtClean="0">
                <a:solidFill>
                  <a:schemeClr val="tx1"/>
                </a:solidFill>
              </a:rPr>
              <a:t>・着目路線及び県道</a:t>
            </a:r>
            <a:r>
              <a:rPr lang="en-US" altLang="ja-JP" sz="1400" dirty="0" smtClean="0">
                <a:solidFill>
                  <a:schemeClr val="tx1"/>
                </a:solidFill>
              </a:rPr>
              <a:t>149</a:t>
            </a:r>
            <a:r>
              <a:rPr lang="ja-JP" altLang="en-US" sz="1400" dirty="0" smtClean="0">
                <a:solidFill>
                  <a:schemeClr val="tx1"/>
                </a:solidFill>
              </a:rPr>
              <a:t>号との利用比率を、対策前後で比較したところ、着目路線の利用比率が若干低下したことが確認された。着目路線は道路幅員が狭く、すれ違いがしづらい状況であるところに、さらにハンプが設置されたことで、着目路線を利用する車両の比率が減少し、幹線道路を通行する車両の比率が増加したと考えられる。</a:t>
            </a:r>
            <a:endParaRPr lang="ja-JP" altLang="en-US" sz="1400" dirty="0">
              <a:solidFill>
                <a:schemeClr val="tx1"/>
              </a:solidFill>
            </a:endParaRPr>
          </a:p>
        </p:txBody>
      </p:sp>
      <p:sp>
        <p:nvSpPr>
          <p:cNvPr id="3" name="スライド番号プレースホルダー 2"/>
          <p:cNvSpPr>
            <a:spLocks noGrp="1"/>
          </p:cNvSpPr>
          <p:nvPr>
            <p:ph type="sldNum" sz="quarter" idx="12"/>
          </p:nvPr>
        </p:nvSpPr>
        <p:spPr/>
        <p:txBody>
          <a:bodyPr/>
          <a:lstStyle/>
          <a:p>
            <a:fld id="{2BBCC535-E5EB-4C87-8318-061A9D8B6F79}" type="slidenum">
              <a:rPr kumimoji="1" lang="ja-JP" altLang="en-US" smtClean="0"/>
              <a:t>6</a:t>
            </a:fld>
            <a:endParaRPr kumimoji="1" lang="ja-JP" altLang="en-US"/>
          </a:p>
        </p:txBody>
      </p:sp>
      <p:sp>
        <p:nvSpPr>
          <p:cNvPr id="40" name="円/楕円 39"/>
          <p:cNvSpPr/>
          <p:nvPr/>
        </p:nvSpPr>
        <p:spPr>
          <a:xfrm>
            <a:off x="8040078" y="2499780"/>
            <a:ext cx="469222" cy="1146682"/>
          </a:xfrm>
          <a:prstGeom prst="ellipse">
            <a:avLst/>
          </a:prstGeom>
          <a:ln w="12700">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47" name="角丸四角形吹き出し 46"/>
          <p:cNvSpPr/>
          <p:nvPr/>
        </p:nvSpPr>
        <p:spPr>
          <a:xfrm>
            <a:off x="7741156" y="6146734"/>
            <a:ext cx="1067066" cy="397019"/>
          </a:xfrm>
          <a:prstGeom prst="wedgeRoundRectCallout">
            <a:avLst>
              <a:gd name="adj1" fmla="val 7035"/>
              <a:gd name="adj2" fmla="val -95573"/>
              <a:gd name="adj3" fmla="val 16667"/>
            </a:avLst>
          </a:prstGeom>
          <a:solidFill>
            <a:schemeClr val="bg1"/>
          </a:solidFill>
          <a:ln w="3175">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dirty="0" smtClean="0">
                <a:solidFill>
                  <a:schemeClr val="tx1"/>
                </a:solidFill>
              </a:rPr>
              <a:t>着目路線の</a:t>
            </a:r>
            <a:endParaRPr kumimoji="1" lang="en-US" altLang="ja-JP" sz="1000" dirty="0" smtClean="0">
              <a:solidFill>
                <a:schemeClr val="tx1"/>
              </a:solidFill>
            </a:endParaRPr>
          </a:p>
          <a:p>
            <a:pPr algn="ctr"/>
            <a:r>
              <a:rPr kumimoji="1" lang="ja-JP" altLang="en-US" sz="1000" dirty="0" smtClean="0">
                <a:solidFill>
                  <a:schemeClr val="tx1"/>
                </a:solidFill>
              </a:rPr>
              <a:t>利用比率が低下</a:t>
            </a:r>
            <a:endParaRPr kumimoji="1" lang="ja-JP" altLang="en-US" sz="1000" dirty="0">
              <a:solidFill>
                <a:schemeClr val="tx1"/>
              </a:solidFill>
            </a:endParaRPr>
          </a:p>
        </p:txBody>
      </p:sp>
      <p:grpSp>
        <p:nvGrpSpPr>
          <p:cNvPr id="19" name="グループ化 18"/>
          <p:cNvGrpSpPr/>
          <p:nvPr/>
        </p:nvGrpSpPr>
        <p:grpSpPr>
          <a:xfrm>
            <a:off x="855802" y="2181757"/>
            <a:ext cx="3781232" cy="2513171"/>
            <a:chOff x="1057566" y="2273797"/>
            <a:chExt cx="3185398" cy="2117154"/>
          </a:xfrm>
        </p:grpSpPr>
        <p:pic>
          <p:nvPicPr>
            <p:cNvPr id="4" name="図 3"/>
            <p:cNvPicPr>
              <a:picLocks noChangeAspect="1"/>
            </p:cNvPicPr>
            <p:nvPr/>
          </p:nvPicPr>
          <p:blipFill rotWithShape="1">
            <a:blip r:embed="rId5"/>
            <a:srcRect l="30185" t="15470" r="8797" b="9657"/>
            <a:stretch/>
          </p:blipFill>
          <p:spPr>
            <a:xfrm>
              <a:off x="1057566" y="2273797"/>
              <a:ext cx="3185398" cy="2117154"/>
            </a:xfrm>
            <a:prstGeom prst="rect">
              <a:avLst/>
            </a:prstGeom>
          </p:spPr>
        </p:pic>
        <p:sp>
          <p:nvSpPr>
            <p:cNvPr id="13" name="テキスト ボックス 12"/>
            <p:cNvSpPr txBox="1"/>
            <p:nvPr/>
          </p:nvSpPr>
          <p:spPr>
            <a:xfrm rot="780000">
              <a:off x="2056367" y="2875189"/>
              <a:ext cx="795411" cy="253916"/>
            </a:xfrm>
            <a:prstGeom prst="rect">
              <a:avLst/>
            </a:prstGeom>
            <a:noFill/>
          </p:spPr>
          <p:txBody>
            <a:bodyPr wrap="none" rtlCol="0">
              <a:spAutoFit/>
            </a:bodyPr>
            <a:lstStyle/>
            <a:p>
              <a:r>
                <a:rPr lang="ja-JP" altLang="en-US" sz="1050" b="1" dirty="0" smtClean="0"/>
                <a:t>県道</a:t>
              </a:r>
              <a:r>
                <a:rPr lang="en-US" altLang="ja-JP" sz="1050" b="1" dirty="0" smtClean="0"/>
                <a:t>149</a:t>
              </a:r>
              <a:r>
                <a:rPr lang="ja-JP" altLang="en-US" sz="1050" b="1" dirty="0" smtClean="0"/>
                <a:t>号</a:t>
              </a:r>
              <a:endParaRPr kumimoji="1" lang="ja-JP" altLang="en-US" sz="1050" b="1" dirty="0"/>
            </a:p>
          </p:txBody>
        </p:sp>
        <p:sp>
          <p:nvSpPr>
            <p:cNvPr id="14" name="テキスト ボックス 13"/>
            <p:cNvSpPr txBox="1"/>
            <p:nvPr/>
          </p:nvSpPr>
          <p:spPr>
            <a:xfrm rot="21540000">
              <a:off x="2634732" y="3403623"/>
              <a:ext cx="346249" cy="671483"/>
            </a:xfrm>
            <a:prstGeom prst="rect">
              <a:avLst/>
            </a:prstGeom>
            <a:noFill/>
          </p:spPr>
          <p:txBody>
            <a:bodyPr vert="eaVert" wrap="square" rtlCol="0">
              <a:spAutoFit/>
            </a:bodyPr>
            <a:lstStyle/>
            <a:p>
              <a:r>
                <a:rPr lang="ja-JP" altLang="en-US" sz="1050" b="1" dirty="0" smtClean="0"/>
                <a:t>着目路線</a:t>
              </a:r>
              <a:endParaRPr kumimoji="1" lang="ja-JP" altLang="en-US" sz="1050" b="1" dirty="0"/>
            </a:p>
          </p:txBody>
        </p:sp>
        <p:sp>
          <p:nvSpPr>
            <p:cNvPr id="36" name="テキスト ボックス 158"/>
            <p:cNvSpPr txBox="1"/>
            <p:nvPr/>
          </p:nvSpPr>
          <p:spPr>
            <a:xfrm>
              <a:off x="1271128" y="2385097"/>
              <a:ext cx="766873" cy="174957"/>
            </a:xfrm>
            <a:prstGeom prst="rect">
              <a:avLst/>
            </a:prstGeom>
            <a:solidFill>
              <a:schemeClr val="bg1"/>
            </a:solidFill>
            <a:ln>
              <a:solidFill>
                <a:srgbClr val="FF0000"/>
              </a:solidFill>
            </a:ln>
          </p:spPr>
          <p:txBody>
            <a:bodyPr wrap="none" lIns="36000" tIns="36000" rIns="36000" bIns="3600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900" b="1" dirty="0" smtClean="0">
                  <a:solidFill>
                    <a:srgbClr val="FF0000"/>
                  </a:solidFill>
                </a:rPr>
                <a:t>浅野羽根交差点</a:t>
              </a:r>
              <a:endParaRPr lang="ja-JP" altLang="en-US" sz="900" b="1" dirty="0">
                <a:solidFill>
                  <a:srgbClr val="FF0000"/>
                </a:solidFill>
              </a:endParaRPr>
            </a:p>
          </p:txBody>
        </p:sp>
        <p:sp>
          <p:nvSpPr>
            <p:cNvPr id="43" name="フリーフォーム 42"/>
            <p:cNvSpPr/>
            <p:nvPr/>
          </p:nvSpPr>
          <p:spPr>
            <a:xfrm flipH="1">
              <a:off x="1462973" y="2557147"/>
              <a:ext cx="162711" cy="439419"/>
            </a:xfrm>
            <a:custGeom>
              <a:avLst/>
              <a:gdLst>
                <a:gd name="connsiteX0" fmla="*/ 76200 w 76200"/>
                <a:gd name="connsiteY0" fmla="*/ 0 h 245534"/>
                <a:gd name="connsiteX1" fmla="*/ 0 w 76200"/>
                <a:gd name="connsiteY1" fmla="*/ 245534 h 245534"/>
              </a:gdLst>
              <a:ahLst/>
              <a:cxnLst>
                <a:cxn ang="0">
                  <a:pos x="connsiteX0" y="connsiteY0"/>
                </a:cxn>
                <a:cxn ang="0">
                  <a:pos x="connsiteX1" y="connsiteY1"/>
                </a:cxn>
              </a:cxnLst>
              <a:rect l="l" t="t" r="r" b="b"/>
              <a:pathLst>
                <a:path w="76200" h="245534">
                  <a:moveTo>
                    <a:pt x="76200" y="0"/>
                  </a:moveTo>
                  <a:lnTo>
                    <a:pt x="0" y="245534"/>
                  </a:lnTo>
                </a:path>
              </a:pathLst>
            </a:custGeom>
            <a:noFill/>
            <a:ln w="12700">
              <a:solidFill>
                <a:srgbClr val="FF0000"/>
              </a:solidFill>
              <a:prstDash val="solid"/>
              <a:headEnd type="none"/>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フリーフォーム 44"/>
            <p:cNvSpPr/>
            <p:nvPr/>
          </p:nvSpPr>
          <p:spPr>
            <a:xfrm flipH="1">
              <a:off x="3806998" y="3030233"/>
              <a:ext cx="38515" cy="300301"/>
            </a:xfrm>
            <a:custGeom>
              <a:avLst/>
              <a:gdLst>
                <a:gd name="connsiteX0" fmla="*/ 76200 w 76200"/>
                <a:gd name="connsiteY0" fmla="*/ 0 h 245534"/>
                <a:gd name="connsiteX1" fmla="*/ 0 w 76200"/>
                <a:gd name="connsiteY1" fmla="*/ 245534 h 245534"/>
              </a:gdLst>
              <a:ahLst/>
              <a:cxnLst>
                <a:cxn ang="0">
                  <a:pos x="connsiteX0" y="connsiteY0"/>
                </a:cxn>
                <a:cxn ang="0">
                  <a:pos x="connsiteX1" y="connsiteY1"/>
                </a:cxn>
              </a:cxnLst>
              <a:rect l="l" t="t" r="r" b="b"/>
              <a:pathLst>
                <a:path w="76200" h="245534">
                  <a:moveTo>
                    <a:pt x="76200" y="0"/>
                  </a:moveTo>
                  <a:lnTo>
                    <a:pt x="0" y="245534"/>
                  </a:lnTo>
                </a:path>
              </a:pathLst>
            </a:custGeom>
            <a:noFill/>
            <a:ln w="12700">
              <a:solidFill>
                <a:srgbClr val="5B9BD5"/>
              </a:solidFill>
              <a:prstDash val="solid"/>
              <a:headEnd type="none"/>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2" name="テキスト ボックス 158"/>
            <p:cNvSpPr txBox="1"/>
            <p:nvPr/>
          </p:nvSpPr>
          <p:spPr>
            <a:xfrm>
              <a:off x="3397301" y="2863551"/>
              <a:ext cx="664180" cy="166682"/>
            </a:xfrm>
            <a:prstGeom prst="rect">
              <a:avLst/>
            </a:prstGeom>
            <a:solidFill>
              <a:schemeClr val="bg1"/>
            </a:solidFill>
            <a:ln>
              <a:solidFill>
                <a:schemeClr val="accent1"/>
              </a:solidFill>
            </a:ln>
          </p:spPr>
          <p:txBody>
            <a:bodyPr wrap="none" lIns="36000" tIns="36000" rIns="36000" bIns="3600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800" b="1" dirty="0" smtClean="0">
                  <a:solidFill>
                    <a:srgbClr val="5B9BD5"/>
                  </a:solidFill>
                </a:rPr>
                <a:t>千秋南小学校</a:t>
              </a:r>
              <a:endParaRPr lang="ja-JP" altLang="en-US" sz="900" b="1" dirty="0">
                <a:solidFill>
                  <a:srgbClr val="5B9BD5"/>
                </a:solidFill>
              </a:endParaRPr>
            </a:p>
          </p:txBody>
        </p:sp>
        <p:sp>
          <p:nvSpPr>
            <p:cNvPr id="16" name="フリーフォーム 15"/>
            <p:cNvSpPr/>
            <p:nvPr/>
          </p:nvSpPr>
          <p:spPr>
            <a:xfrm>
              <a:off x="1625600" y="3014133"/>
              <a:ext cx="2082800" cy="795867"/>
            </a:xfrm>
            <a:custGeom>
              <a:avLst/>
              <a:gdLst>
                <a:gd name="connsiteX0" fmla="*/ 84667 w 2082800"/>
                <a:gd name="connsiteY0" fmla="*/ 795867 h 795867"/>
                <a:gd name="connsiteX1" fmla="*/ 76200 w 2082800"/>
                <a:gd name="connsiteY1" fmla="*/ 524934 h 795867"/>
                <a:gd name="connsiteX2" fmla="*/ 0 w 2082800"/>
                <a:gd name="connsiteY2" fmla="*/ 0 h 795867"/>
                <a:gd name="connsiteX3" fmla="*/ 1185333 w 2082800"/>
                <a:gd name="connsiteY3" fmla="*/ 237067 h 795867"/>
                <a:gd name="connsiteX4" fmla="*/ 1727200 w 2082800"/>
                <a:gd name="connsiteY4" fmla="*/ 355600 h 795867"/>
                <a:gd name="connsiteX5" fmla="*/ 2082800 w 2082800"/>
                <a:gd name="connsiteY5" fmla="*/ 457200 h 795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800" h="795867">
                  <a:moveTo>
                    <a:pt x="84667" y="795867"/>
                  </a:moveTo>
                  <a:lnTo>
                    <a:pt x="76200" y="524934"/>
                  </a:lnTo>
                  <a:lnTo>
                    <a:pt x="0" y="0"/>
                  </a:lnTo>
                  <a:lnTo>
                    <a:pt x="1185333" y="237067"/>
                  </a:lnTo>
                  <a:lnTo>
                    <a:pt x="1727200" y="355600"/>
                  </a:lnTo>
                  <a:lnTo>
                    <a:pt x="2082800" y="457200"/>
                  </a:lnTo>
                </a:path>
              </a:pathLst>
            </a:custGeom>
            <a:noFill/>
            <a:ln w="44450">
              <a:solidFill>
                <a:srgbClr val="0070C0"/>
              </a:solidFill>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lt1"/>
                </a:solidFill>
              </a:endParaRPr>
            </a:p>
          </p:txBody>
        </p:sp>
        <p:sp>
          <p:nvSpPr>
            <p:cNvPr id="17" name="フリーフォーム 16"/>
            <p:cNvSpPr/>
            <p:nvPr/>
          </p:nvSpPr>
          <p:spPr>
            <a:xfrm>
              <a:off x="1718734" y="3310467"/>
              <a:ext cx="1955853" cy="491066"/>
            </a:xfrm>
            <a:custGeom>
              <a:avLst/>
              <a:gdLst>
                <a:gd name="connsiteX0" fmla="*/ 0 w 1820334"/>
                <a:gd name="connsiteY0" fmla="*/ 491066 h 491066"/>
                <a:gd name="connsiteX1" fmla="*/ 982134 w 1820334"/>
                <a:gd name="connsiteY1" fmla="*/ 465666 h 491066"/>
                <a:gd name="connsiteX2" fmla="*/ 965200 w 1820334"/>
                <a:gd name="connsiteY2" fmla="*/ 50800 h 491066"/>
                <a:gd name="connsiteX3" fmla="*/ 1143000 w 1820334"/>
                <a:gd name="connsiteY3" fmla="*/ 0 h 491066"/>
                <a:gd name="connsiteX4" fmla="*/ 1820334 w 1820334"/>
                <a:gd name="connsiteY4" fmla="*/ 169333 h 491066"/>
                <a:gd name="connsiteX0" fmla="*/ 0 w 1955852"/>
                <a:gd name="connsiteY0" fmla="*/ 491066 h 491066"/>
                <a:gd name="connsiteX1" fmla="*/ 982134 w 1955852"/>
                <a:gd name="connsiteY1" fmla="*/ 465666 h 491066"/>
                <a:gd name="connsiteX2" fmla="*/ 965200 w 1955852"/>
                <a:gd name="connsiteY2" fmla="*/ 50800 h 491066"/>
                <a:gd name="connsiteX3" fmla="*/ 1143000 w 1955852"/>
                <a:gd name="connsiteY3" fmla="*/ 0 h 491066"/>
                <a:gd name="connsiteX4" fmla="*/ 1955852 w 1955852"/>
                <a:gd name="connsiteY4" fmla="*/ 197863 h 491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5852" h="491066">
                  <a:moveTo>
                    <a:pt x="0" y="491066"/>
                  </a:moveTo>
                  <a:lnTo>
                    <a:pt x="982134" y="465666"/>
                  </a:lnTo>
                  <a:lnTo>
                    <a:pt x="965200" y="50800"/>
                  </a:lnTo>
                  <a:lnTo>
                    <a:pt x="1143000" y="0"/>
                  </a:lnTo>
                  <a:lnTo>
                    <a:pt x="1955852" y="197863"/>
                  </a:lnTo>
                </a:path>
              </a:pathLst>
            </a:custGeom>
            <a:noFill/>
            <a:ln w="44450">
              <a:solidFill>
                <a:schemeClr val="accent2"/>
              </a:solidFill>
              <a:prstDash val="solid"/>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lt1"/>
                </a:solidFill>
              </a:endParaRPr>
            </a:p>
          </p:txBody>
        </p:sp>
      </p:grpSp>
      <p:pic>
        <p:nvPicPr>
          <p:cNvPr id="38" name="図 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3814" y="2181757"/>
            <a:ext cx="208186" cy="314855"/>
          </a:xfrm>
          <a:prstGeom prst="rect">
            <a:avLst/>
          </a:prstGeom>
        </p:spPr>
      </p:pic>
      <p:sp>
        <p:nvSpPr>
          <p:cNvPr id="21" name="テキスト ボックス 158"/>
          <p:cNvSpPr txBox="1"/>
          <p:nvPr/>
        </p:nvSpPr>
        <p:spPr>
          <a:xfrm>
            <a:off x="6715861" y="1989023"/>
            <a:ext cx="585664" cy="226591"/>
          </a:xfrm>
          <a:prstGeom prst="rect">
            <a:avLst/>
          </a:prstGeom>
          <a:ln>
            <a:noFill/>
          </a:ln>
        </p:spPr>
        <p:style>
          <a:lnRef idx="2">
            <a:schemeClr val="dk1"/>
          </a:lnRef>
          <a:fillRef idx="1">
            <a:schemeClr val="lt1"/>
          </a:fillRef>
          <a:effectRef idx="0">
            <a:schemeClr val="dk1"/>
          </a:effectRef>
          <a:fontRef idx="minor">
            <a:schemeClr val="dk1"/>
          </a:fontRef>
        </p:style>
        <p:txBody>
          <a:bodyPr wrap="none" lIns="36000" tIns="36000" rIns="36000" bIns="36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000" dirty="0" smtClean="0">
                <a:solidFill>
                  <a:schemeClr val="tx1"/>
                </a:solidFill>
              </a:rPr>
              <a:t>東進方向</a:t>
            </a:r>
            <a:endParaRPr lang="ja-JP" altLang="en-US" sz="1000" dirty="0">
              <a:solidFill>
                <a:schemeClr val="tx1"/>
              </a:solidFill>
            </a:endParaRPr>
          </a:p>
        </p:txBody>
      </p:sp>
      <p:sp>
        <p:nvSpPr>
          <p:cNvPr id="22" name="テキスト ボックス 158"/>
          <p:cNvSpPr txBox="1"/>
          <p:nvPr/>
        </p:nvSpPr>
        <p:spPr>
          <a:xfrm>
            <a:off x="6715861" y="4175276"/>
            <a:ext cx="585664" cy="226591"/>
          </a:xfrm>
          <a:prstGeom prst="rect">
            <a:avLst/>
          </a:prstGeom>
          <a:ln>
            <a:noFill/>
          </a:ln>
        </p:spPr>
        <p:style>
          <a:lnRef idx="2">
            <a:schemeClr val="dk1"/>
          </a:lnRef>
          <a:fillRef idx="1">
            <a:schemeClr val="lt1"/>
          </a:fillRef>
          <a:effectRef idx="0">
            <a:schemeClr val="dk1"/>
          </a:effectRef>
          <a:fontRef idx="minor">
            <a:schemeClr val="dk1"/>
          </a:fontRef>
        </p:style>
        <p:txBody>
          <a:bodyPr wrap="none" lIns="36000" tIns="36000" rIns="36000" bIns="36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000" dirty="0" smtClean="0">
                <a:solidFill>
                  <a:schemeClr val="tx1"/>
                </a:solidFill>
              </a:rPr>
              <a:t>西進方向</a:t>
            </a:r>
            <a:endParaRPr lang="ja-JP" altLang="en-US" sz="1000" dirty="0">
              <a:solidFill>
                <a:schemeClr val="tx1"/>
              </a:solidFill>
            </a:endParaRPr>
          </a:p>
        </p:txBody>
      </p:sp>
      <p:sp>
        <p:nvSpPr>
          <p:cNvPr id="24" name="円/楕円 23"/>
          <p:cNvSpPr/>
          <p:nvPr/>
        </p:nvSpPr>
        <p:spPr>
          <a:xfrm>
            <a:off x="8040078" y="4645034"/>
            <a:ext cx="469222" cy="1146682"/>
          </a:xfrm>
          <a:prstGeom prst="ellipse">
            <a:avLst/>
          </a:prstGeom>
          <a:ln w="12700">
            <a:solidFill>
              <a:srgbClr val="FF0000"/>
            </a:solidFill>
            <a:prstDash val="solid"/>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tx1"/>
              </a:solidFill>
            </a:endParaRPr>
          </a:p>
        </p:txBody>
      </p:sp>
      <p:sp>
        <p:nvSpPr>
          <p:cNvPr id="25" name="テキスト ボックス 158"/>
          <p:cNvSpPr txBox="1"/>
          <p:nvPr/>
        </p:nvSpPr>
        <p:spPr>
          <a:xfrm>
            <a:off x="1564470" y="4159846"/>
            <a:ext cx="585664" cy="195814"/>
          </a:xfrm>
          <a:prstGeom prst="rect">
            <a:avLst/>
          </a:prstGeom>
          <a:ln>
            <a:noFill/>
          </a:ln>
        </p:spPr>
        <p:style>
          <a:lnRef idx="2">
            <a:schemeClr val="dk1"/>
          </a:lnRef>
          <a:fillRef idx="1">
            <a:schemeClr val="lt1"/>
          </a:fillRef>
          <a:effectRef idx="0">
            <a:schemeClr val="dk1"/>
          </a:effectRef>
          <a:fontRef idx="minor">
            <a:schemeClr val="dk1"/>
          </a:fontRef>
        </p:style>
        <p:txBody>
          <a:bodyPr wrap="none" lIns="36000" tIns="36000" rIns="36000" bIns="36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800" dirty="0" smtClean="0">
                <a:solidFill>
                  <a:schemeClr val="tx1"/>
                </a:solidFill>
              </a:rPr>
              <a:t>東進方向→</a:t>
            </a:r>
            <a:endParaRPr lang="ja-JP" altLang="en-US" sz="1000" dirty="0">
              <a:solidFill>
                <a:schemeClr val="tx1"/>
              </a:solidFill>
            </a:endParaRPr>
          </a:p>
        </p:txBody>
      </p:sp>
      <p:sp>
        <p:nvSpPr>
          <p:cNvPr id="26" name="テキスト ボックス 158"/>
          <p:cNvSpPr txBox="1"/>
          <p:nvPr/>
        </p:nvSpPr>
        <p:spPr>
          <a:xfrm>
            <a:off x="3701525" y="3968605"/>
            <a:ext cx="576046" cy="195814"/>
          </a:xfrm>
          <a:prstGeom prst="rect">
            <a:avLst/>
          </a:prstGeom>
          <a:ln>
            <a:noFill/>
          </a:ln>
        </p:spPr>
        <p:style>
          <a:lnRef idx="2">
            <a:schemeClr val="dk1"/>
          </a:lnRef>
          <a:fillRef idx="1">
            <a:schemeClr val="lt1"/>
          </a:fillRef>
          <a:effectRef idx="0">
            <a:schemeClr val="dk1"/>
          </a:effectRef>
          <a:fontRef idx="minor">
            <a:schemeClr val="dk1"/>
          </a:fontRef>
        </p:style>
        <p:txBody>
          <a:bodyPr wrap="none" lIns="36000" tIns="36000" rIns="36000" bIns="36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800" dirty="0" smtClean="0">
                <a:solidFill>
                  <a:schemeClr val="tx1"/>
                </a:solidFill>
              </a:rPr>
              <a:t>←西進方向</a:t>
            </a:r>
            <a:endParaRPr lang="ja-JP" altLang="en-US" sz="1000" dirty="0">
              <a:solidFill>
                <a:schemeClr val="tx1"/>
              </a:solidFill>
            </a:endParaRPr>
          </a:p>
        </p:txBody>
      </p:sp>
      <p:sp>
        <p:nvSpPr>
          <p:cNvPr id="27" name="ハンプ（西側）"/>
          <p:cNvSpPr/>
          <p:nvPr/>
        </p:nvSpPr>
        <p:spPr>
          <a:xfrm rot="21480000">
            <a:off x="2728726" y="3524769"/>
            <a:ext cx="120625" cy="1054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テキスト ボックス 27"/>
          <p:cNvSpPr txBox="1"/>
          <p:nvPr/>
        </p:nvSpPr>
        <p:spPr>
          <a:xfrm>
            <a:off x="1869636" y="3493542"/>
            <a:ext cx="779059" cy="138499"/>
          </a:xfrm>
          <a:prstGeom prst="rect">
            <a:avLst/>
          </a:prstGeom>
          <a:solidFill>
            <a:schemeClr val="bg1"/>
          </a:solidFill>
          <a:ln>
            <a:solidFill>
              <a:srgbClr val="FF0000"/>
            </a:solidFill>
          </a:ln>
        </p:spPr>
        <p:txBody>
          <a:bodyPr wrap="none" lIns="0" tIns="0" rIns="0" bIns="0" rtlCol="0">
            <a:spAutoFit/>
          </a:bodyPr>
          <a:lstStyle/>
          <a:p>
            <a:pPr algn="ctr"/>
            <a:r>
              <a:rPr lang="ja-JP" altLang="en-US" sz="900" b="1" dirty="0">
                <a:solidFill>
                  <a:srgbClr val="FF0000"/>
                </a:solidFill>
              </a:rPr>
              <a:t>ハンプ設置箇所</a:t>
            </a:r>
          </a:p>
        </p:txBody>
      </p:sp>
    </p:spTree>
    <p:extLst>
      <p:ext uri="{BB962C8B-B14F-4D97-AF65-F5344CB8AC3E}">
        <p14:creationId xmlns:p14="http://schemas.microsoft.com/office/powerpoint/2010/main" val="1176077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srcRect l="21986" t="5608" r="14899" b="21231"/>
          <a:stretch/>
        </p:blipFill>
        <p:spPr>
          <a:xfrm>
            <a:off x="6338061" y="2506523"/>
            <a:ext cx="2692800" cy="2394000"/>
          </a:xfrm>
          <a:prstGeom prst="rect">
            <a:avLst/>
          </a:prstGeom>
        </p:spPr>
      </p:pic>
      <p:pic>
        <p:nvPicPr>
          <p:cNvPr id="12" name="図 11"/>
          <p:cNvPicPr>
            <a:picLocks noChangeAspect="1"/>
          </p:cNvPicPr>
          <p:nvPr/>
        </p:nvPicPr>
        <p:blipFill rotWithShape="1">
          <a:blip r:embed="rId4"/>
          <a:srcRect l="23394" t="22459" r="22720" b="11682"/>
          <a:stretch/>
        </p:blipFill>
        <p:spPr>
          <a:xfrm>
            <a:off x="180000" y="1980000"/>
            <a:ext cx="5760000" cy="3960000"/>
          </a:xfrm>
          <a:prstGeom prst="rect">
            <a:avLst/>
          </a:prstGeom>
        </p:spPr>
      </p:pic>
      <p:sp>
        <p:nvSpPr>
          <p:cNvPr id="17" name="Freeform 5"/>
          <p:cNvSpPr>
            <a:spLocks noChangeAspect="1"/>
          </p:cNvSpPr>
          <p:nvPr/>
        </p:nvSpPr>
        <p:spPr bwMode="auto">
          <a:xfrm>
            <a:off x="1449000" y="2432907"/>
            <a:ext cx="3222000" cy="3054187"/>
          </a:xfrm>
          <a:custGeom>
            <a:avLst/>
            <a:gdLst>
              <a:gd name="T0" fmla="*/ 0 w 1013"/>
              <a:gd name="T1" fmla="*/ 17 h 960"/>
              <a:gd name="T2" fmla="*/ 221 w 1013"/>
              <a:gd name="T3" fmla="*/ 0 h 960"/>
              <a:gd name="T4" fmla="*/ 221 w 1013"/>
              <a:gd name="T5" fmla="*/ 3 h 960"/>
              <a:gd name="T6" fmla="*/ 907 w 1013"/>
              <a:gd name="T7" fmla="*/ 18 h 960"/>
              <a:gd name="T8" fmla="*/ 897 w 1013"/>
              <a:gd name="T9" fmla="*/ 171 h 960"/>
              <a:gd name="T10" fmla="*/ 929 w 1013"/>
              <a:gd name="T11" fmla="*/ 173 h 960"/>
              <a:gd name="T12" fmla="*/ 924 w 1013"/>
              <a:gd name="T13" fmla="*/ 234 h 960"/>
              <a:gd name="T14" fmla="*/ 965 w 1013"/>
              <a:gd name="T15" fmla="*/ 238 h 960"/>
              <a:gd name="T16" fmla="*/ 958 w 1013"/>
              <a:gd name="T17" fmla="*/ 364 h 960"/>
              <a:gd name="T18" fmla="*/ 933 w 1013"/>
              <a:gd name="T19" fmla="*/ 364 h 960"/>
              <a:gd name="T20" fmla="*/ 918 w 1013"/>
              <a:gd name="T21" fmla="*/ 596 h 960"/>
              <a:gd name="T22" fmla="*/ 998 w 1013"/>
              <a:gd name="T23" fmla="*/ 616 h 960"/>
              <a:gd name="T24" fmla="*/ 1005 w 1013"/>
              <a:gd name="T25" fmla="*/ 605 h 960"/>
              <a:gd name="T26" fmla="*/ 1013 w 1013"/>
              <a:gd name="T27" fmla="*/ 621 h 960"/>
              <a:gd name="T28" fmla="*/ 764 w 1013"/>
              <a:gd name="T29" fmla="*/ 813 h 960"/>
              <a:gd name="T30" fmla="*/ 705 w 1013"/>
              <a:gd name="T31" fmla="*/ 885 h 960"/>
              <a:gd name="T32" fmla="*/ 700 w 1013"/>
              <a:gd name="T33" fmla="*/ 889 h 960"/>
              <a:gd name="T34" fmla="*/ 527 w 1013"/>
              <a:gd name="T35" fmla="*/ 958 h 960"/>
              <a:gd name="T36" fmla="*/ 274 w 1013"/>
              <a:gd name="T37" fmla="*/ 943 h 960"/>
              <a:gd name="T38" fmla="*/ 125 w 1013"/>
              <a:gd name="T39" fmla="*/ 934 h 960"/>
              <a:gd name="T40" fmla="*/ 62 w 1013"/>
              <a:gd name="T41" fmla="*/ 937 h 960"/>
              <a:gd name="T42" fmla="*/ 153 w 1013"/>
              <a:gd name="T43" fmla="*/ 805 h 960"/>
              <a:gd name="T44" fmla="*/ 235 w 1013"/>
              <a:gd name="T45" fmla="*/ 640 h 960"/>
              <a:gd name="T46" fmla="*/ 217 w 1013"/>
              <a:gd name="T47" fmla="*/ 556 h 960"/>
              <a:gd name="T48" fmla="*/ 142 w 1013"/>
              <a:gd name="T49" fmla="*/ 420 h 960"/>
              <a:gd name="T50" fmla="*/ 115 w 1013"/>
              <a:gd name="T51" fmla="*/ 285 h 960"/>
              <a:gd name="T52" fmla="*/ 83 w 1013"/>
              <a:gd name="T53" fmla="*/ 145 h 960"/>
              <a:gd name="T54" fmla="*/ 0 w 1013"/>
              <a:gd name="T55" fmla="*/ 17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3" h="960">
                <a:moveTo>
                  <a:pt x="0" y="17"/>
                </a:moveTo>
                <a:cubicBezTo>
                  <a:pt x="221" y="0"/>
                  <a:pt x="221" y="0"/>
                  <a:pt x="221" y="0"/>
                </a:cubicBezTo>
                <a:cubicBezTo>
                  <a:pt x="221" y="3"/>
                  <a:pt x="221" y="3"/>
                  <a:pt x="221" y="3"/>
                </a:cubicBezTo>
                <a:cubicBezTo>
                  <a:pt x="907" y="18"/>
                  <a:pt x="907" y="18"/>
                  <a:pt x="907" y="18"/>
                </a:cubicBezTo>
                <a:cubicBezTo>
                  <a:pt x="897" y="171"/>
                  <a:pt x="897" y="171"/>
                  <a:pt x="897" y="171"/>
                </a:cubicBezTo>
                <a:cubicBezTo>
                  <a:pt x="929" y="173"/>
                  <a:pt x="929" y="173"/>
                  <a:pt x="929" y="173"/>
                </a:cubicBezTo>
                <a:cubicBezTo>
                  <a:pt x="924" y="234"/>
                  <a:pt x="924" y="234"/>
                  <a:pt x="924" y="234"/>
                </a:cubicBezTo>
                <a:cubicBezTo>
                  <a:pt x="965" y="238"/>
                  <a:pt x="965" y="238"/>
                  <a:pt x="965" y="238"/>
                </a:cubicBezTo>
                <a:cubicBezTo>
                  <a:pt x="958" y="364"/>
                  <a:pt x="958" y="364"/>
                  <a:pt x="958" y="364"/>
                </a:cubicBezTo>
                <a:cubicBezTo>
                  <a:pt x="933" y="364"/>
                  <a:pt x="933" y="364"/>
                  <a:pt x="933" y="364"/>
                </a:cubicBezTo>
                <a:cubicBezTo>
                  <a:pt x="918" y="596"/>
                  <a:pt x="918" y="596"/>
                  <a:pt x="918" y="596"/>
                </a:cubicBezTo>
                <a:cubicBezTo>
                  <a:pt x="998" y="616"/>
                  <a:pt x="998" y="616"/>
                  <a:pt x="998" y="616"/>
                </a:cubicBezTo>
                <a:cubicBezTo>
                  <a:pt x="1005" y="605"/>
                  <a:pt x="1005" y="605"/>
                  <a:pt x="1005" y="605"/>
                </a:cubicBezTo>
                <a:cubicBezTo>
                  <a:pt x="1013" y="621"/>
                  <a:pt x="1013" y="621"/>
                  <a:pt x="1013" y="621"/>
                </a:cubicBezTo>
                <a:cubicBezTo>
                  <a:pt x="764" y="813"/>
                  <a:pt x="764" y="813"/>
                  <a:pt x="764" y="813"/>
                </a:cubicBezTo>
                <a:cubicBezTo>
                  <a:pt x="705" y="885"/>
                  <a:pt x="705" y="885"/>
                  <a:pt x="705" y="885"/>
                </a:cubicBezTo>
                <a:cubicBezTo>
                  <a:pt x="700" y="889"/>
                  <a:pt x="700" y="889"/>
                  <a:pt x="700" y="889"/>
                </a:cubicBezTo>
                <a:cubicBezTo>
                  <a:pt x="681" y="905"/>
                  <a:pt x="644" y="960"/>
                  <a:pt x="527" y="958"/>
                </a:cubicBezTo>
                <a:cubicBezTo>
                  <a:pt x="437" y="956"/>
                  <a:pt x="274" y="943"/>
                  <a:pt x="274" y="943"/>
                </a:cubicBezTo>
                <a:cubicBezTo>
                  <a:pt x="125" y="934"/>
                  <a:pt x="125" y="934"/>
                  <a:pt x="125" y="934"/>
                </a:cubicBezTo>
                <a:cubicBezTo>
                  <a:pt x="62" y="937"/>
                  <a:pt x="62" y="937"/>
                  <a:pt x="62" y="937"/>
                </a:cubicBezTo>
                <a:cubicBezTo>
                  <a:pt x="62" y="937"/>
                  <a:pt x="133" y="835"/>
                  <a:pt x="153" y="805"/>
                </a:cubicBezTo>
                <a:cubicBezTo>
                  <a:pt x="172" y="776"/>
                  <a:pt x="233" y="666"/>
                  <a:pt x="235" y="640"/>
                </a:cubicBezTo>
                <a:cubicBezTo>
                  <a:pt x="237" y="614"/>
                  <a:pt x="233" y="590"/>
                  <a:pt x="217" y="556"/>
                </a:cubicBezTo>
                <a:cubicBezTo>
                  <a:pt x="201" y="523"/>
                  <a:pt x="156" y="457"/>
                  <a:pt x="142" y="420"/>
                </a:cubicBezTo>
                <a:cubicBezTo>
                  <a:pt x="128" y="383"/>
                  <a:pt x="115" y="285"/>
                  <a:pt x="115" y="285"/>
                </a:cubicBezTo>
                <a:cubicBezTo>
                  <a:pt x="83" y="145"/>
                  <a:pt x="83" y="145"/>
                  <a:pt x="83" y="145"/>
                </a:cubicBezTo>
                <a:cubicBezTo>
                  <a:pt x="83" y="145"/>
                  <a:pt x="1" y="44"/>
                  <a:pt x="0" y="17"/>
                </a:cubicBezTo>
                <a:close/>
              </a:path>
            </a:pathLst>
          </a:custGeom>
          <a:solidFill>
            <a:srgbClr val="5B9BD5">
              <a:alpha val="49804"/>
            </a:srgb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7</a:t>
            </a:fld>
            <a:endParaRPr kumimoji="1" lang="ja-JP" altLang="en-US"/>
          </a:p>
        </p:txBody>
      </p:sp>
      <p:sp>
        <p:nvSpPr>
          <p:cNvPr id="3" name="タイトル 2"/>
          <p:cNvSpPr>
            <a:spLocks noGrp="1"/>
          </p:cNvSpPr>
          <p:nvPr>
            <p:ph type="title"/>
          </p:nvPr>
        </p:nvSpPr>
        <p:spPr/>
        <p:txBody>
          <a:bodyPr>
            <a:normAutofit/>
          </a:bodyPr>
          <a:lstStyle/>
          <a:p>
            <a:r>
              <a:rPr lang="ja-JP" altLang="en-US" dirty="0" smtClean="0"/>
              <a:t>利用者意識調査による効果</a:t>
            </a:r>
            <a:r>
              <a:rPr lang="ja-JP" altLang="en-US" dirty="0"/>
              <a:t>検証</a:t>
            </a:r>
            <a:endParaRPr kumimoji="1" lang="ja-JP" altLang="en-US" dirty="0"/>
          </a:p>
        </p:txBody>
      </p:sp>
      <p:sp>
        <p:nvSpPr>
          <p:cNvPr id="4" name="テキスト ボックス 3"/>
          <p:cNvSpPr txBox="1"/>
          <p:nvPr/>
        </p:nvSpPr>
        <p:spPr>
          <a:xfrm>
            <a:off x="180000" y="540000"/>
            <a:ext cx="8905875" cy="1184940"/>
          </a:xfrm>
          <a:prstGeom prst="rect">
            <a:avLst/>
          </a:prstGeom>
          <a:noFill/>
        </p:spPr>
        <p:txBody>
          <a:bodyPr wrap="square" lIns="0" tIns="0" rIns="0" bIns="0" rtlCol="0">
            <a:spAutoFit/>
          </a:bodyPr>
          <a:lstStyle>
            <a:defPPr>
              <a:defRPr lang="ja-JP"/>
            </a:defPPr>
          </a:lstStyle>
          <a:p>
            <a:r>
              <a:rPr lang="ja-JP" altLang="en-US" dirty="0"/>
              <a:t>（１）調査概要</a:t>
            </a:r>
            <a:endParaRPr lang="en-US" altLang="ja-JP" dirty="0"/>
          </a:p>
          <a:p>
            <a:pPr>
              <a:spcBef>
                <a:spcPts val="600"/>
              </a:spcBef>
            </a:pPr>
            <a:r>
              <a:rPr lang="ja-JP" altLang="en-US" dirty="0"/>
              <a:t>・対策</a:t>
            </a:r>
            <a:r>
              <a:rPr lang="ja-JP" altLang="en-US" dirty="0" smtClean="0"/>
              <a:t>エリア内に</a:t>
            </a:r>
            <a:r>
              <a:rPr lang="ja-JP" altLang="en-US" dirty="0"/>
              <a:t>アンケート票を配布（令和</a:t>
            </a:r>
            <a:r>
              <a:rPr lang="ja-JP" altLang="en-US" dirty="0" smtClean="0"/>
              <a:t>３年４月</a:t>
            </a:r>
            <a:r>
              <a:rPr lang="ja-JP" altLang="en-US" dirty="0"/>
              <a:t>）</a:t>
            </a:r>
          </a:p>
          <a:p>
            <a:r>
              <a:rPr lang="ja-JP" altLang="en-US" dirty="0"/>
              <a:t>・配布対象地区</a:t>
            </a:r>
            <a:r>
              <a:rPr lang="ja-JP" altLang="en-US" dirty="0" smtClean="0"/>
              <a:t>：千秋町浅野羽根町内会</a:t>
            </a:r>
            <a:endParaRPr lang="en-US" altLang="ja-JP" dirty="0"/>
          </a:p>
          <a:p>
            <a:r>
              <a:rPr lang="ja-JP" altLang="en-US" dirty="0"/>
              <a:t>・配布枚数</a:t>
            </a:r>
            <a:r>
              <a:rPr lang="ja-JP" altLang="en-US" dirty="0" smtClean="0"/>
              <a:t>：</a:t>
            </a:r>
            <a:r>
              <a:rPr lang="en-US" altLang="ja-JP" dirty="0" smtClean="0"/>
              <a:t>330</a:t>
            </a:r>
            <a:r>
              <a:rPr lang="ja-JP" altLang="en-US" dirty="0" smtClean="0"/>
              <a:t>世帯</a:t>
            </a:r>
            <a:r>
              <a:rPr lang="ja-JP" altLang="en-US" dirty="0"/>
              <a:t>　　回答：</a:t>
            </a:r>
            <a:r>
              <a:rPr lang="en-US" altLang="ja-JP" dirty="0"/>
              <a:t>75</a:t>
            </a:r>
            <a:r>
              <a:rPr lang="ja-JP" altLang="en-US" dirty="0"/>
              <a:t>世帯　　回収率：</a:t>
            </a:r>
            <a:r>
              <a:rPr lang="ja-JP" altLang="en-US" dirty="0" smtClean="0"/>
              <a:t>約</a:t>
            </a:r>
            <a:r>
              <a:rPr lang="en-US" altLang="ja-JP" dirty="0" smtClean="0"/>
              <a:t>23%</a:t>
            </a:r>
            <a:endParaRPr lang="ja-JP" altLang="en-US" dirty="0"/>
          </a:p>
        </p:txBody>
      </p:sp>
      <p:sp>
        <p:nvSpPr>
          <p:cNvPr id="7" name="テキスト ボックス 6"/>
          <p:cNvSpPr txBox="1"/>
          <p:nvPr/>
        </p:nvSpPr>
        <p:spPr>
          <a:xfrm>
            <a:off x="7254696" y="1980000"/>
            <a:ext cx="538609" cy="215444"/>
          </a:xfrm>
          <a:prstGeom prst="rect">
            <a:avLst/>
          </a:prstGeom>
          <a:noFill/>
        </p:spPr>
        <p:txBody>
          <a:bodyPr wrap="none" lIns="0" tIns="0" rIns="0" bIns="0" rtlCol="0">
            <a:spAutoFit/>
          </a:bodyPr>
          <a:lstStyle/>
          <a:p>
            <a:pPr algn="ctr"/>
            <a:r>
              <a:rPr kumimoji="1" lang="ja-JP" altLang="en-US" sz="1400" dirty="0" smtClean="0"/>
              <a:t>回収率</a:t>
            </a:r>
            <a:endParaRPr kumimoji="1" lang="ja-JP" altLang="en-US" sz="1400" dirty="0"/>
          </a:p>
        </p:txBody>
      </p:sp>
      <p:sp>
        <p:nvSpPr>
          <p:cNvPr id="44" name="テキスト ボックス 43"/>
          <p:cNvSpPr txBox="1"/>
          <p:nvPr/>
        </p:nvSpPr>
        <p:spPr>
          <a:xfrm>
            <a:off x="2574808" y="3760105"/>
            <a:ext cx="970385" cy="190240"/>
          </a:xfrm>
          <a:prstGeom prst="rect">
            <a:avLst/>
          </a:prstGeom>
          <a:solidFill>
            <a:schemeClr val="bg1"/>
          </a:solidFill>
          <a:ln w="6350">
            <a:solidFill>
              <a:schemeClr val="tx1"/>
            </a:solidFill>
          </a:ln>
        </p:spPr>
        <p:txBody>
          <a:bodyPr wrap="none" lIns="36000" tIns="18000" rIns="36000" bIns="18000" rtlCol="0" anchor="ctr" anchorCtr="0">
            <a:spAutoFit/>
          </a:bodyPr>
          <a:lstStyle/>
          <a:p>
            <a:pPr algn="ctr"/>
            <a:r>
              <a:rPr lang="ja-JP" altLang="en-US" sz="1000" dirty="0" smtClean="0"/>
              <a:t>千秋町浅野羽根</a:t>
            </a:r>
            <a:endParaRPr kumimoji="1" lang="ja-JP" altLang="en-US" sz="1000" dirty="0"/>
          </a:p>
        </p:txBody>
      </p:sp>
      <p:grpSp>
        <p:nvGrpSpPr>
          <p:cNvPr id="20" name="グループ化 19"/>
          <p:cNvGrpSpPr/>
          <p:nvPr/>
        </p:nvGrpSpPr>
        <p:grpSpPr>
          <a:xfrm>
            <a:off x="6084000" y="5263883"/>
            <a:ext cx="2880000" cy="676117"/>
            <a:chOff x="6084000" y="4693216"/>
            <a:chExt cx="2880000" cy="676117"/>
          </a:xfrm>
        </p:grpSpPr>
        <p:sp>
          <p:nvSpPr>
            <p:cNvPr id="6" name="テキスト ボックス 6"/>
            <p:cNvSpPr txBox="1"/>
            <p:nvPr/>
          </p:nvSpPr>
          <p:spPr>
            <a:xfrm>
              <a:off x="6529337" y="4693216"/>
              <a:ext cx="1989327" cy="215444"/>
            </a:xfrm>
            <a:prstGeom prst="rect">
              <a:avLst/>
            </a:prstGeom>
            <a:noFill/>
          </p:spPr>
          <p:txBody>
            <a:bodyPr wrap="none" lIns="0" tIns="0" rIns="0" bIns="0" rtlCol="0">
              <a:spAutoFit/>
            </a:bodyPr>
            <a:lstStyle/>
            <a:p>
              <a:pPr algn="ctr"/>
              <a:r>
                <a:rPr kumimoji="1" lang="ja-JP" altLang="en-US" sz="1400" dirty="0"/>
                <a:t>アンケート配布数と回収数</a:t>
              </a:r>
            </a:p>
          </p:txBody>
        </p:sp>
        <p:pic>
          <p:nvPicPr>
            <p:cNvPr id="10" name="図 9"/>
            <p:cNvPicPr>
              <a:picLocks noChangeAspect="1"/>
            </p:cNvPicPr>
            <p:nvPr/>
          </p:nvPicPr>
          <p:blipFill>
            <a:blip r:embed="rId5"/>
            <a:stretch>
              <a:fillRect/>
            </a:stretch>
          </p:blipFill>
          <p:spPr>
            <a:xfrm>
              <a:off x="6084000" y="5007418"/>
              <a:ext cx="2880000" cy="361915"/>
            </a:xfrm>
            <a:prstGeom prst="rect">
              <a:avLst/>
            </a:prstGeom>
          </p:spPr>
        </p:pic>
      </p:grpSp>
      <p:sp>
        <p:nvSpPr>
          <p:cNvPr id="33" name="テキスト ボックス 32"/>
          <p:cNvSpPr txBox="1"/>
          <p:nvPr/>
        </p:nvSpPr>
        <p:spPr>
          <a:xfrm>
            <a:off x="4378144" y="4899386"/>
            <a:ext cx="950203" cy="192648"/>
          </a:xfrm>
          <a:prstGeom prst="rect">
            <a:avLst/>
          </a:prstGeom>
          <a:solidFill>
            <a:schemeClr val="bg1"/>
          </a:solidFill>
          <a:ln w="12700">
            <a:solidFill>
              <a:srgbClr val="FF0000"/>
            </a:solidFill>
          </a:ln>
        </p:spPr>
        <p:txBody>
          <a:bodyPr wrap="none" lIns="36000" tIns="18000" rIns="36000" bIns="18000" rtlCol="0" anchor="ctr" anchorCtr="0">
            <a:spAutoFit/>
          </a:bodyPr>
          <a:lstStyle/>
          <a:p>
            <a:pPr algn="ctr"/>
            <a:r>
              <a:rPr kumimoji="1" lang="ja-JP" altLang="en-US" sz="1000" dirty="0" smtClean="0"/>
              <a:t>ハンプ設置箇所</a:t>
            </a:r>
            <a:endParaRPr kumimoji="1" lang="ja-JP" altLang="en-US" sz="1000" dirty="0"/>
          </a:p>
        </p:txBody>
      </p:sp>
      <p:cxnSp>
        <p:nvCxnSpPr>
          <p:cNvPr id="23" name="直線コネクタ 22"/>
          <p:cNvCxnSpPr>
            <a:stCxn id="34" idx="4"/>
            <a:endCxn id="33" idx="1"/>
          </p:cNvCxnSpPr>
          <p:nvPr/>
        </p:nvCxnSpPr>
        <p:spPr>
          <a:xfrm>
            <a:off x="3844502" y="4311745"/>
            <a:ext cx="533642" cy="6839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円/楕円 33"/>
          <p:cNvSpPr/>
          <p:nvPr/>
        </p:nvSpPr>
        <p:spPr>
          <a:xfrm>
            <a:off x="3790502" y="4203745"/>
            <a:ext cx="108000" cy="1080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54652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3"/>
          <a:stretch>
            <a:fillRect/>
          </a:stretch>
        </p:blipFill>
        <p:spPr>
          <a:xfrm>
            <a:off x="4784400" y="3116025"/>
            <a:ext cx="3888471" cy="2982300"/>
          </a:xfrm>
          <a:prstGeom prst="rect">
            <a:avLst/>
          </a:prstGeom>
        </p:spPr>
      </p:pic>
      <p:pic>
        <p:nvPicPr>
          <p:cNvPr id="3" name="図 2"/>
          <p:cNvPicPr>
            <a:picLocks noChangeAspect="1"/>
          </p:cNvPicPr>
          <p:nvPr/>
        </p:nvPicPr>
        <p:blipFill>
          <a:blip r:embed="rId4"/>
          <a:stretch>
            <a:fillRect/>
          </a:stretch>
        </p:blipFill>
        <p:spPr>
          <a:xfrm>
            <a:off x="500400" y="3116025"/>
            <a:ext cx="3888471" cy="2981203"/>
          </a:xfrm>
          <a:prstGeom prst="rect">
            <a:avLst/>
          </a:prstGeom>
        </p:spPr>
      </p:pic>
      <p:sp>
        <p:nvSpPr>
          <p:cNvPr id="6" name="テキスト ボックス 5"/>
          <p:cNvSpPr txBox="1"/>
          <p:nvPr/>
        </p:nvSpPr>
        <p:spPr>
          <a:xfrm>
            <a:off x="360000" y="1260000"/>
            <a:ext cx="8424000" cy="637849"/>
          </a:xfrm>
          <a:prstGeom prst="rect">
            <a:avLst/>
          </a:prstGeom>
        </p:spPr>
        <p:style>
          <a:lnRef idx="2">
            <a:schemeClr val="dk1"/>
          </a:lnRef>
          <a:fillRef idx="1">
            <a:schemeClr val="lt1"/>
          </a:fillRef>
          <a:effectRef idx="0">
            <a:schemeClr val="dk1"/>
          </a:effectRef>
          <a:fontRef idx="minor">
            <a:schemeClr val="dk1"/>
          </a:fontRef>
        </p:style>
        <p:txBody>
          <a:bodyPr wrap="square" lIns="108000" tIns="72000" rIns="108000" bIns="72000" rtlCol="0" anchor="t" anchorCtr="0">
            <a:spAutoFit/>
          </a:bodyPr>
          <a:lstStyle>
            <a:defPPr>
              <a:defRPr lang="ja-JP"/>
            </a:defPPr>
            <a:lvl1pPr marL="203200" indent="-203200">
              <a:defRPr sz="1600">
                <a:solidFill>
                  <a:schemeClr val="tx1"/>
                </a:solidFill>
              </a:defRPr>
            </a:lvl1pPr>
          </a:lstStyle>
          <a:p>
            <a:pPr algn="just"/>
            <a:r>
              <a:rPr lang="ja-JP" altLang="en-US" dirty="0"/>
              <a:t>○約９割の運転者が「スピードを落として通行」と回答</a:t>
            </a:r>
            <a:endParaRPr lang="en-US" altLang="ja-JP" dirty="0"/>
          </a:p>
          <a:p>
            <a:pPr algn="just"/>
            <a:r>
              <a:rPr lang="ja-JP" altLang="en-US" dirty="0"/>
              <a:t>○</a:t>
            </a:r>
            <a:r>
              <a:rPr lang="ja-JP" altLang="en-US" dirty="0" smtClean="0"/>
              <a:t>約９割</a:t>
            </a:r>
            <a:r>
              <a:rPr lang="ja-JP" altLang="en-US" dirty="0"/>
              <a:t>の運転者が「問題なく運転できた」と</a:t>
            </a:r>
            <a:r>
              <a:rPr lang="ja-JP" altLang="en-US" dirty="0" smtClean="0"/>
              <a:t>回答</a:t>
            </a:r>
            <a:endParaRPr lang="en-US" altLang="ja-JP" dirty="0"/>
          </a:p>
        </p:txBody>
      </p:sp>
      <p:sp>
        <p:nvSpPr>
          <p:cNvPr id="12" name="テキスト ボックス 11"/>
          <p:cNvSpPr txBox="1"/>
          <p:nvPr/>
        </p:nvSpPr>
        <p:spPr>
          <a:xfrm>
            <a:off x="892127" y="2520000"/>
            <a:ext cx="3105017" cy="20005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lIns="0" tIns="0" rIns="0" bIns="0" rtlCol="0" anchor="ctr" anchorCtr="0">
            <a:spAutoFit/>
          </a:bodyPr>
          <a:lstStyle/>
          <a:p>
            <a:pPr algn="ctr"/>
            <a:r>
              <a:rPr lang="ja-JP" altLang="en-US" sz="1300" dirty="0" smtClean="0">
                <a:solidFill>
                  <a:schemeClr val="tx1"/>
                </a:solidFill>
                <a:latin typeface="Meiryo UI" panose="020B0604030504040204" pitchFamily="50" charset="-128"/>
                <a:ea typeface="Meiryo UI" panose="020B0604030504040204" pitchFamily="50" charset="-128"/>
              </a:rPr>
              <a:t>Ｑ</a:t>
            </a:r>
            <a:r>
              <a:rPr lang="en-US" altLang="ja-JP" sz="1300" dirty="0" smtClean="0">
                <a:solidFill>
                  <a:schemeClr val="tx1"/>
                </a:solidFill>
                <a:latin typeface="Meiryo UI" panose="020B0604030504040204" pitchFamily="50" charset="-128"/>
                <a:ea typeface="Meiryo UI" panose="020B0604030504040204" pitchFamily="50" charset="-128"/>
              </a:rPr>
              <a:t>.</a:t>
            </a:r>
            <a:r>
              <a:rPr lang="ja-JP" altLang="en-US" sz="1300" dirty="0" smtClean="0">
                <a:solidFill>
                  <a:schemeClr val="tx1"/>
                </a:solidFill>
                <a:latin typeface="Meiryo UI" panose="020B0604030504040204" pitchFamily="50" charset="-128"/>
                <a:ea typeface="Meiryo UI" panose="020B0604030504040204" pitchFamily="50" charset="-128"/>
              </a:rPr>
              <a:t>　</a:t>
            </a:r>
            <a:r>
              <a:rPr lang="ja-JP" altLang="en-US" sz="1300" dirty="0">
                <a:solidFill>
                  <a:schemeClr val="tx1"/>
                </a:solidFill>
                <a:latin typeface="Meiryo UI" panose="020B0604030504040204" pitchFamily="50" charset="-128"/>
                <a:ea typeface="Meiryo UI" panose="020B0604030504040204" pitchFamily="50" charset="-128"/>
              </a:rPr>
              <a:t>通行するときのスピードはいかがでした</a:t>
            </a:r>
            <a:r>
              <a:rPr lang="ja-JP" altLang="en-US" sz="1300" dirty="0" smtClean="0">
                <a:solidFill>
                  <a:schemeClr val="tx1"/>
                </a:solidFill>
                <a:latin typeface="Meiryo UI" panose="020B0604030504040204" pitchFamily="50" charset="-128"/>
                <a:ea typeface="Meiryo UI" panose="020B0604030504040204" pitchFamily="50" charset="-128"/>
              </a:rPr>
              <a:t>か。</a:t>
            </a:r>
            <a:endParaRPr kumimoji="1" lang="ja-JP" altLang="en-US" sz="1300" dirty="0">
              <a:solidFill>
                <a:schemeClr val="tx1"/>
              </a:solidFill>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5103992" y="2520000"/>
            <a:ext cx="3249287" cy="20005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lIns="0" tIns="0" rIns="0" bIns="0" rtlCol="0" anchor="ctr" anchorCtr="0">
            <a:spAutoFit/>
          </a:bodyPr>
          <a:lstStyle/>
          <a:p>
            <a:pPr algn="ctr"/>
            <a:r>
              <a:rPr lang="ja-JP" altLang="en-US" sz="1300" dirty="0">
                <a:solidFill>
                  <a:schemeClr val="tx1"/>
                </a:solidFill>
                <a:latin typeface="Meiryo UI" panose="020B0604030504040204" pitchFamily="50" charset="-128"/>
                <a:ea typeface="Meiryo UI" panose="020B0604030504040204" pitchFamily="50" charset="-128"/>
              </a:rPr>
              <a:t>Ｑ</a:t>
            </a:r>
            <a:r>
              <a:rPr lang="en-US" altLang="ja-JP" sz="1300" dirty="0">
                <a:solidFill>
                  <a:schemeClr val="tx1"/>
                </a:solidFill>
                <a:latin typeface="Meiryo UI" panose="020B0604030504040204" pitchFamily="50" charset="-128"/>
                <a:ea typeface="Meiryo UI" panose="020B0604030504040204" pitchFamily="50" charset="-128"/>
              </a:rPr>
              <a:t>.</a:t>
            </a:r>
            <a:r>
              <a:rPr lang="ja-JP" altLang="en-US" sz="1300" dirty="0">
                <a:solidFill>
                  <a:schemeClr val="tx1"/>
                </a:solidFill>
                <a:latin typeface="Meiryo UI" panose="020B0604030504040204" pitchFamily="50" charset="-128"/>
                <a:ea typeface="Meiryo UI" panose="020B0604030504040204" pitchFamily="50" charset="-128"/>
              </a:rPr>
              <a:t>　通行したときの運転状況はいかがでした</a:t>
            </a:r>
            <a:r>
              <a:rPr lang="ja-JP" altLang="en-US" sz="1300" dirty="0" smtClean="0">
                <a:solidFill>
                  <a:schemeClr val="tx1"/>
                </a:solidFill>
                <a:latin typeface="Meiryo UI" panose="020B0604030504040204" pitchFamily="50" charset="-128"/>
                <a:ea typeface="Meiryo UI" panose="020B0604030504040204" pitchFamily="50" charset="-128"/>
              </a:rPr>
              <a:t>か。</a:t>
            </a:r>
            <a:endParaRPr kumimoji="1" lang="ja-JP" altLang="en-US" sz="1300" dirty="0">
              <a:solidFill>
                <a:schemeClr val="tx1"/>
              </a:solidFill>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p:txBody>
          <a:bodyPr/>
          <a:lstStyle/>
          <a:p>
            <a:r>
              <a:rPr lang="ja-JP" altLang="en-US" dirty="0"/>
              <a:t>利用者意識調査による効果検証</a:t>
            </a:r>
            <a:endParaRPr kumimoji="1" lang="ja-JP" altLang="en-US" dirty="0"/>
          </a:p>
        </p:txBody>
      </p:sp>
      <p:sp>
        <p:nvSpPr>
          <p:cNvPr id="4" name="スライド番号プレースホルダー 3"/>
          <p:cNvSpPr>
            <a:spLocks noGrp="1"/>
          </p:cNvSpPr>
          <p:nvPr>
            <p:ph type="sldNum" sz="quarter" idx="12"/>
          </p:nvPr>
        </p:nvSpPr>
        <p:spPr/>
        <p:txBody>
          <a:bodyPr/>
          <a:lstStyle/>
          <a:p>
            <a:fld id="{2BBCC535-E5EB-4C87-8318-061A9D8B6F79}" type="slidenum">
              <a:rPr kumimoji="1" lang="ja-JP" altLang="en-US" smtClean="0"/>
              <a:t>8</a:t>
            </a:fld>
            <a:endParaRPr kumimoji="1" lang="ja-JP" altLang="en-US"/>
          </a:p>
        </p:txBody>
      </p:sp>
      <p:sp>
        <p:nvSpPr>
          <p:cNvPr id="5" name="テキスト ボックス 4"/>
          <p:cNvSpPr txBox="1"/>
          <p:nvPr/>
        </p:nvSpPr>
        <p:spPr>
          <a:xfrm>
            <a:off x="180000" y="540000"/>
            <a:ext cx="8905875" cy="276999"/>
          </a:xfrm>
          <a:prstGeom prst="rect">
            <a:avLst/>
          </a:prstGeom>
          <a:noFill/>
        </p:spPr>
        <p:txBody>
          <a:bodyPr wrap="square" lIns="0" tIns="0" rIns="0" bIns="0" rtlCol="0">
            <a:spAutoFit/>
          </a:bodyPr>
          <a:lstStyle>
            <a:defPPr>
              <a:defRPr lang="ja-JP"/>
            </a:defPPr>
          </a:lstStyle>
          <a:p>
            <a:r>
              <a:rPr lang="ja-JP" altLang="en-US" dirty="0" smtClean="0"/>
              <a:t>（</a:t>
            </a:r>
            <a:r>
              <a:rPr lang="ja-JP" altLang="en-US" dirty="0"/>
              <a:t>２</a:t>
            </a:r>
            <a:r>
              <a:rPr lang="ja-JP" altLang="en-US" dirty="0" smtClean="0"/>
              <a:t>）調査結果 </a:t>
            </a:r>
            <a:endParaRPr lang="en-US" altLang="ja-JP" dirty="0" smtClean="0"/>
          </a:p>
        </p:txBody>
      </p:sp>
      <p:sp>
        <p:nvSpPr>
          <p:cNvPr id="15" name="テキスト ボックス 14"/>
          <p:cNvSpPr txBox="1"/>
          <p:nvPr/>
        </p:nvSpPr>
        <p:spPr>
          <a:xfrm>
            <a:off x="360001" y="900000"/>
            <a:ext cx="8784000" cy="276999"/>
          </a:xfrm>
          <a:prstGeom prst="rect">
            <a:avLst/>
          </a:prstGeom>
          <a:noFill/>
        </p:spPr>
        <p:txBody>
          <a:bodyPr wrap="square" lIns="0" tIns="0" rIns="0" bIns="0" rtlCol="0">
            <a:spAutoFit/>
          </a:bodyPr>
          <a:lstStyle>
            <a:defPPr>
              <a:defRPr lang="ja-JP"/>
            </a:defPPr>
          </a:lstStyle>
          <a:p>
            <a:r>
              <a:rPr lang="ja-JP" altLang="en-US" dirty="0"/>
              <a:t>■ハンプの</a:t>
            </a:r>
            <a:r>
              <a:rPr lang="ja-JP" altLang="en-US" dirty="0" smtClean="0"/>
              <a:t>通行時の印象について（スピード・運転状況）</a:t>
            </a:r>
            <a:endParaRPr lang="en-US" altLang="ja-JP" dirty="0"/>
          </a:p>
        </p:txBody>
      </p:sp>
    </p:spTree>
    <p:extLst>
      <p:ext uri="{BB962C8B-B14F-4D97-AF65-F5344CB8AC3E}">
        <p14:creationId xmlns:p14="http://schemas.microsoft.com/office/powerpoint/2010/main" val="147256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3"/>
          <a:stretch>
            <a:fillRect/>
          </a:stretch>
        </p:blipFill>
        <p:spPr>
          <a:xfrm>
            <a:off x="4782079" y="3117600"/>
            <a:ext cx="3888471" cy="2981203"/>
          </a:xfrm>
          <a:prstGeom prst="rect">
            <a:avLst/>
          </a:prstGeom>
        </p:spPr>
      </p:pic>
      <p:pic>
        <p:nvPicPr>
          <p:cNvPr id="3" name="図 2"/>
          <p:cNvPicPr>
            <a:picLocks noChangeAspect="1"/>
          </p:cNvPicPr>
          <p:nvPr/>
        </p:nvPicPr>
        <p:blipFill>
          <a:blip r:embed="rId4"/>
          <a:stretch>
            <a:fillRect/>
          </a:stretch>
        </p:blipFill>
        <p:spPr>
          <a:xfrm>
            <a:off x="500400" y="3117600"/>
            <a:ext cx="3888471" cy="2982300"/>
          </a:xfrm>
          <a:prstGeom prst="rect">
            <a:avLst/>
          </a:prstGeom>
        </p:spPr>
      </p:pic>
      <p:sp>
        <p:nvSpPr>
          <p:cNvPr id="2" name="タイトル 1"/>
          <p:cNvSpPr>
            <a:spLocks noGrp="1"/>
          </p:cNvSpPr>
          <p:nvPr>
            <p:ph type="title"/>
          </p:nvPr>
        </p:nvSpPr>
        <p:spPr/>
        <p:txBody>
          <a:bodyPr/>
          <a:lstStyle/>
          <a:p>
            <a:r>
              <a:rPr lang="ja-JP" altLang="en-US" dirty="0"/>
              <a:t>利用者意識調査による効果検証</a:t>
            </a:r>
            <a:endParaRPr kumimoji="1" lang="ja-JP" altLang="en-US" dirty="0"/>
          </a:p>
        </p:txBody>
      </p:sp>
      <p:sp>
        <p:nvSpPr>
          <p:cNvPr id="4" name="スライド番号プレースホルダー 3"/>
          <p:cNvSpPr>
            <a:spLocks noGrp="1"/>
          </p:cNvSpPr>
          <p:nvPr>
            <p:ph type="sldNum" sz="quarter" idx="12"/>
          </p:nvPr>
        </p:nvSpPr>
        <p:spPr/>
        <p:txBody>
          <a:bodyPr/>
          <a:lstStyle/>
          <a:p>
            <a:fld id="{2BBCC535-E5EB-4C87-8318-061A9D8B6F79}" type="slidenum">
              <a:rPr kumimoji="1" lang="ja-JP" altLang="en-US" smtClean="0"/>
              <a:t>9</a:t>
            </a:fld>
            <a:endParaRPr kumimoji="1" lang="ja-JP" altLang="en-US"/>
          </a:p>
        </p:txBody>
      </p:sp>
      <p:sp>
        <p:nvSpPr>
          <p:cNvPr id="5" name="テキスト ボックス 4"/>
          <p:cNvSpPr txBox="1"/>
          <p:nvPr/>
        </p:nvSpPr>
        <p:spPr>
          <a:xfrm>
            <a:off x="180000" y="540000"/>
            <a:ext cx="8905875" cy="276999"/>
          </a:xfrm>
          <a:prstGeom prst="rect">
            <a:avLst/>
          </a:prstGeom>
          <a:noFill/>
        </p:spPr>
        <p:txBody>
          <a:bodyPr wrap="square" lIns="0" tIns="0" rIns="0" bIns="0" rtlCol="0">
            <a:spAutoFit/>
          </a:bodyPr>
          <a:lstStyle>
            <a:defPPr>
              <a:defRPr lang="ja-JP"/>
            </a:defPPr>
          </a:lstStyle>
          <a:p>
            <a:r>
              <a:rPr lang="ja-JP" altLang="en-US" dirty="0" smtClean="0"/>
              <a:t>（２）調査結果</a:t>
            </a:r>
            <a:endParaRPr lang="en-US" altLang="ja-JP" dirty="0"/>
          </a:p>
        </p:txBody>
      </p:sp>
      <p:sp>
        <p:nvSpPr>
          <p:cNvPr id="6" name="テキスト ボックス 5"/>
          <p:cNvSpPr txBox="1"/>
          <p:nvPr/>
        </p:nvSpPr>
        <p:spPr>
          <a:xfrm>
            <a:off x="360000" y="1260000"/>
            <a:ext cx="8424000" cy="884070"/>
          </a:xfrm>
          <a:prstGeom prst="rect">
            <a:avLst/>
          </a:prstGeom>
        </p:spPr>
        <p:style>
          <a:lnRef idx="2">
            <a:schemeClr val="dk1"/>
          </a:lnRef>
          <a:fillRef idx="1">
            <a:schemeClr val="lt1"/>
          </a:fillRef>
          <a:effectRef idx="0">
            <a:schemeClr val="dk1"/>
          </a:effectRef>
          <a:fontRef idx="minor">
            <a:schemeClr val="dk1"/>
          </a:fontRef>
        </p:style>
        <p:txBody>
          <a:bodyPr wrap="square" lIns="108000" tIns="72000" rIns="108000" bIns="72000" rtlCol="0" anchor="t" anchorCtr="0">
            <a:spAutoFit/>
          </a:bodyPr>
          <a:lstStyle>
            <a:defPPr>
              <a:defRPr lang="ja-JP"/>
            </a:defPPr>
            <a:lvl1pPr marL="203200" indent="-203200">
              <a:defRPr sz="1600">
                <a:solidFill>
                  <a:schemeClr val="tx1"/>
                </a:solidFill>
              </a:defRPr>
            </a:lvl1pPr>
          </a:lstStyle>
          <a:p>
            <a:pPr algn="just"/>
            <a:r>
              <a:rPr lang="ja-JP" altLang="en-US" dirty="0"/>
              <a:t>○</a:t>
            </a:r>
            <a:r>
              <a:rPr lang="ja-JP" altLang="en-US" dirty="0" smtClean="0"/>
              <a:t>約７割</a:t>
            </a:r>
            <a:r>
              <a:rPr lang="ja-JP" altLang="en-US" dirty="0"/>
              <a:t>の方</a:t>
            </a:r>
            <a:r>
              <a:rPr lang="ja-JP" altLang="en-US" dirty="0" smtClean="0"/>
              <a:t>が「</a:t>
            </a:r>
            <a:r>
              <a:rPr lang="ja-JP" altLang="en-US" dirty="0"/>
              <a:t>ハンプ設置により運転者の交通安全意識が高まると思う」と回答</a:t>
            </a:r>
          </a:p>
          <a:p>
            <a:pPr algn="just"/>
            <a:r>
              <a:rPr lang="ja-JP" altLang="en-US" dirty="0"/>
              <a:t>○</a:t>
            </a:r>
            <a:r>
              <a:rPr lang="ja-JP" altLang="en-US" dirty="0" smtClean="0"/>
              <a:t>約５割</a:t>
            </a:r>
            <a:r>
              <a:rPr lang="ja-JP" altLang="en-US" dirty="0"/>
              <a:t>の方</a:t>
            </a:r>
            <a:r>
              <a:rPr lang="ja-JP" altLang="en-US" dirty="0" smtClean="0"/>
              <a:t>が「</a:t>
            </a:r>
            <a:r>
              <a:rPr lang="ja-JP" altLang="en-US" dirty="0"/>
              <a:t>ハンプ設置により自転車や歩行者が安心して周辺道路を通行できるようになったと思う」と回答</a:t>
            </a:r>
          </a:p>
        </p:txBody>
      </p:sp>
      <p:sp>
        <p:nvSpPr>
          <p:cNvPr id="15" name="テキスト ボックス 14"/>
          <p:cNvSpPr txBox="1"/>
          <p:nvPr/>
        </p:nvSpPr>
        <p:spPr>
          <a:xfrm>
            <a:off x="792740" y="2520000"/>
            <a:ext cx="3303790"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lIns="0" tIns="0" rIns="0" bIns="0" rtlCol="0" anchor="ctr" anchorCtr="0">
            <a:spAutoFit/>
          </a:bodyPr>
          <a:lstStyle>
            <a:defPPr>
              <a:defRPr lang="ja-JP"/>
            </a:defPPr>
            <a:lvl1pPr marL="338400" indent="-338400">
              <a:defRPr sz="1300">
                <a:solidFill>
                  <a:schemeClr val="tx1"/>
                </a:solidFill>
                <a:latin typeface="Meiryo UI" panose="020B0604030504040204" pitchFamily="50" charset="-128"/>
                <a:ea typeface="Meiryo UI" panose="020B0604030504040204" pitchFamily="50" charset="-128"/>
              </a:defRPr>
            </a:lvl1pPr>
          </a:lstStyle>
          <a:p>
            <a:r>
              <a:rPr lang="ja-JP" altLang="en-US" dirty="0"/>
              <a:t>Ｑ</a:t>
            </a:r>
            <a:r>
              <a:rPr lang="en-US" altLang="ja-JP" dirty="0"/>
              <a:t>.</a:t>
            </a:r>
            <a:r>
              <a:rPr lang="ja-JP" altLang="en-US" dirty="0"/>
              <a:t>　ハンプ設置により、運転者の交通安全意識</a:t>
            </a:r>
            <a:r>
              <a:rPr lang="ja-JP" altLang="en-US" dirty="0" smtClean="0"/>
              <a:t>は</a:t>
            </a:r>
            <a:r>
              <a:rPr lang="en-US" altLang="ja-JP" dirty="0" smtClean="0"/>
              <a:t/>
            </a:r>
            <a:br>
              <a:rPr lang="en-US" altLang="ja-JP" dirty="0" smtClean="0"/>
            </a:br>
            <a:r>
              <a:rPr lang="ja-JP" altLang="en-US" dirty="0" smtClean="0"/>
              <a:t>高まっ</a:t>
            </a:r>
            <a:r>
              <a:rPr lang="ja-JP" altLang="en-US" spc="-500" dirty="0" smtClean="0"/>
              <a:t>た</a:t>
            </a:r>
            <a:r>
              <a:rPr lang="ja-JP" altLang="en-US" dirty="0"/>
              <a:t>（高まる</a:t>
            </a:r>
            <a:r>
              <a:rPr lang="ja-JP" altLang="en-US" spc="-500" dirty="0"/>
              <a:t>）</a:t>
            </a:r>
            <a:r>
              <a:rPr lang="ja-JP" altLang="en-US" dirty="0"/>
              <a:t>と思いますか。</a:t>
            </a:r>
          </a:p>
        </p:txBody>
      </p:sp>
      <p:sp>
        <p:nvSpPr>
          <p:cNvPr id="16" name="テキスト ボックス 15"/>
          <p:cNvSpPr txBox="1"/>
          <p:nvPr/>
        </p:nvSpPr>
        <p:spPr>
          <a:xfrm>
            <a:off x="4636800" y="2520000"/>
            <a:ext cx="4179029"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lIns="0" tIns="0" rIns="0" bIns="0" rtlCol="0" anchor="ctr" anchorCtr="0">
            <a:spAutoFit/>
          </a:bodyPr>
          <a:lstStyle/>
          <a:p>
            <a:pPr marL="338400" indent="-338400"/>
            <a:r>
              <a:rPr lang="ja-JP" altLang="en-US" sz="1300" dirty="0">
                <a:solidFill>
                  <a:schemeClr val="tx1"/>
                </a:solidFill>
                <a:latin typeface="Meiryo UI" panose="020B0604030504040204" pitchFamily="50" charset="-128"/>
                <a:ea typeface="Meiryo UI" panose="020B0604030504040204" pitchFamily="50" charset="-128"/>
              </a:rPr>
              <a:t>Ｑ</a:t>
            </a:r>
            <a:r>
              <a:rPr lang="en-US" altLang="ja-JP" sz="1300" dirty="0">
                <a:solidFill>
                  <a:schemeClr val="tx1"/>
                </a:solidFill>
                <a:latin typeface="Meiryo UI" panose="020B0604030504040204" pitchFamily="50" charset="-128"/>
                <a:ea typeface="Meiryo UI" panose="020B0604030504040204" pitchFamily="50" charset="-128"/>
              </a:rPr>
              <a:t>.</a:t>
            </a:r>
            <a:r>
              <a:rPr lang="ja-JP" altLang="en-US" sz="1300" dirty="0">
                <a:solidFill>
                  <a:schemeClr val="tx1"/>
                </a:solidFill>
                <a:latin typeface="Meiryo UI" panose="020B0604030504040204" pitchFamily="50" charset="-128"/>
                <a:ea typeface="Meiryo UI" panose="020B0604030504040204" pitchFamily="50" charset="-128"/>
              </a:rPr>
              <a:t>　ハンプ設置により、自転車や歩行者が安心</a:t>
            </a:r>
            <a:r>
              <a:rPr lang="ja-JP" altLang="en-US" sz="1300" dirty="0" smtClean="0">
                <a:solidFill>
                  <a:schemeClr val="tx1"/>
                </a:solidFill>
                <a:latin typeface="Meiryo UI" panose="020B0604030504040204" pitchFamily="50" charset="-128"/>
                <a:ea typeface="Meiryo UI" panose="020B0604030504040204" pitchFamily="50" charset="-128"/>
              </a:rPr>
              <a:t>して周辺</a:t>
            </a:r>
            <a:r>
              <a:rPr lang="ja-JP" altLang="en-US" sz="1300" dirty="0">
                <a:solidFill>
                  <a:schemeClr val="tx1"/>
                </a:solidFill>
                <a:latin typeface="Meiryo UI" panose="020B0604030504040204" pitchFamily="50" charset="-128"/>
                <a:ea typeface="Meiryo UI" panose="020B0604030504040204" pitchFamily="50" charset="-128"/>
              </a:rPr>
              <a:t>道路</a:t>
            </a:r>
            <a:r>
              <a:rPr lang="ja-JP" altLang="en-US" sz="1300" dirty="0" smtClean="0">
                <a:solidFill>
                  <a:schemeClr val="tx1"/>
                </a:solidFill>
                <a:latin typeface="Meiryo UI" panose="020B0604030504040204" pitchFamily="50" charset="-128"/>
                <a:ea typeface="Meiryo UI" panose="020B0604030504040204" pitchFamily="50" charset="-128"/>
              </a:rPr>
              <a:t>を</a:t>
            </a:r>
            <a:r>
              <a:rPr lang="en-US" altLang="ja-JP" sz="1300" dirty="0">
                <a:solidFill>
                  <a:schemeClr val="tx1"/>
                </a:solidFill>
                <a:latin typeface="Meiryo UI" panose="020B0604030504040204" pitchFamily="50" charset="-128"/>
                <a:ea typeface="Meiryo UI" panose="020B0604030504040204" pitchFamily="50" charset="-128"/>
              </a:rPr>
              <a:t/>
            </a:r>
            <a:br>
              <a:rPr lang="en-US" altLang="ja-JP" sz="1300" dirty="0">
                <a:solidFill>
                  <a:schemeClr val="tx1"/>
                </a:solidFill>
                <a:latin typeface="Meiryo UI" panose="020B0604030504040204" pitchFamily="50" charset="-128"/>
                <a:ea typeface="Meiryo UI" panose="020B0604030504040204" pitchFamily="50" charset="-128"/>
              </a:rPr>
            </a:br>
            <a:r>
              <a:rPr lang="ja-JP" altLang="en-US" sz="1300" dirty="0" smtClean="0">
                <a:solidFill>
                  <a:schemeClr val="tx1"/>
                </a:solidFill>
                <a:latin typeface="Meiryo UI" panose="020B0604030504040204" pitchFamily="50" charset="-128"/>
                <a:ea typeface="Meiryo UI" panose="020B0604030504040204" pitchFamily="50" charset="-128"/>
              </a:rPr>
              <a:t>通行</a:t>
            </a:r>
            <a:r>
              <a:rPr lang="ja-JP" altLang="en-US" sz="1300" dirty="0">
                <a:solidFill>
                  <a:schemeClr val="tx1"/>
                </a:solidFill>
                <a:latin typeface="Meiryo UI" panose="020B0604030504040204" pitchFamily="50" charset="-128"/>
                <a:ea typeface="Meiryo UI" panose="020B0604030504040204" pitchFamily="50" charset="-128"/>
              </a:rPr>
              <a:t>できるように</a:t>
            </a:r>
            <a:r>
              <a:rPr lang="ja-JP" altLang="en-US" sz="1300" dirty="0" smtClean="0">
                <a:solidFill>
                  <a:schemeClr val="tx1"/>
                </a:solidFill>
                <a:latin typeface="Meiryo UI" panose="020B0604030504040204" pitchFamily="50" charset="-128"/>
                <a:ea typeface="Meiryo UI" panose="020B0604030504040204" pitchFamily="50" charset="-128"/>
              </a:rPr>
              <a:t>なっ</a:t>
            </a:r>
            <a:r>
              <a:rPr lang="ja-JP" altLang="en-US" sz="1300" spc="-500" dirty="0" smtClean="0">
                <a:solidFill>
                  <a:schemeClr val="tx1"/>
                </a:solidFill>
                <a:latin typeface="Meiryo UI" panose="020B0604030504040204" pitchFamily="50" charset="-128"/>
                <a:ea typeface="Meiryo UI" panose="020B0604030504040204" pitchFamily="50" charset="-128"/>
              </a:rPr>
              <a:t>た</a:t>
            </a:r>
            <a:r>
              <a:rPr lang="ja-JP" altLang="en-US" sz="1300" dirty="0" smtClean="0">
                <a:solidFill>
                  <a:schemeClr val="tx1"/>
                </a:solidFill>
                <a:latin typeface="Meiryo UI" panose="020B0604030504040204" pitchFamily="50" charset="-128"/>
                <a:ea typeface="Meiryo UI" panose="020B0604030504040204" pitchFamily="50" charset="-128"/>
              </a:rPr>
              <a:t>（</a:t>
            </a:r>
            <a:r>
              <a:rPr lang="ja-JP" altLang="en-US" sz="1300" dirty="0">
                <a:solidFill>
                  <a:schemeClr val="tx1"/>
                </a:solidFill>
                <a:latin typeface="Meiryo UI" panose="020B0604030504040204" pitchFamily="50" charset="-128"/>
                <a:ea typeface="Meiryo UI" panose="020B0604030504040204" pitchFamily="50" charset="-128"/>
              </a:rPr>
              <a:t>できるようになる</a:t>
            </a:r>
            <a:r>
              <a:rPr lang="ja-JP" altLang="en-US" sz="1300" spc="-500" dirty="0">
                <a:solidFill>
                  <a:schemeClr val="tx1"/>
                </a:solidFill>
                <a:latin typeface="Meiryo UI" panose="020B0604030504040204" pitchFamily="50" charset="-128"/>
                <a:ea typeface="Meiryo UI" panose="020B0604030504040204" pitchFamily="50" charset="-128"/>
              </a:rPr>
              <a:t>）</a:t>
            </a:r>
            <a:r>
              <a:rPr lang="ja-JP" altLang="en-US" sz="1300" dirty="0">
                <a:solidFill>
                  <a:schemeClr val="tx1"/>
                </a:solidFill>
                <a:latin typeface="Meiryo UI" panose="020B0604030504040204" pitchFamily="50" charset="-128"/>
                <a:ea typeface="Meiryo UI" panose="020B0604030504040204" pitchFamily="50" charset="-128"/>
              </a:rPr>
              <a:t>と思いますか。</a:t>
            </a:r>
            <a:endParaRPr kumimoji="1" lang="ja-JP" altLang="en-US" sz="1300" dirty="0">
              <a:solidFill>
                <a:schemeClr val="tx1"/>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360001" y="900000"/>
            <a:ext cx="8784000" cy="276999"/>
          </a:xfrm>
          <a:prstGeom prst="rect">
            <a:avLst/>
          </a:prstGeom>
          <a:noFill/>
        </p:spPr>
        <p:txBody>
          <a:bodyPr wrap="square" lIns="0" tIns="0" rIns="0" bIns="0" rtlCol="0">
            <a:spAutoFit/>
          </a:bodyPr>
          <a:lstStyle>
            <a:defPPr>
              <a:defRPr lang="ja-JP"/>
            </a:defPPr>
          </a:lstStyle>
          <a:p>
            <a:r>
              <a:rPr lang="ja-JP" altLang="en-US" dirty="0"/>
              <a:t>■ハンプ設置に対する印象について（運転者の交通安全意識・周辺道路の安全性）</a:t>
            </a:r>
            <a:endParaRPr lang="en-US" altLang="ja-JP" dirty="0"/>
          </a:p>
        </p:txBody>
      </p:sp>
    </p:spTree>
    <p:extLst>
      <p:ext uri="{BB962C8B-B14F-4D97-AF65-F5344CB8AC3E}">
        <p14:creationId xmlns:p14="http://schemas.microsoft.com/office/powerpoint/2010/main" val="2240883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12"/>
          </p:nvPr>
        </p:nvSpPr>
        <p:spPr/>
        <p:txBody>
          <a:bodyPr/>
          <a:lstStyle/>
          <a:p>
            <a:fld id="{2BBCC535-E5EB-4C87-8318-061A9D8B6F79}" type="slidenum">
              <a:rPr kumimoji="1" lang="ja-JP" altLang="en-US" smtClean="0"/>
              <a:t>10</a:t>
            </a:fld>
            <a:endParaRPr kumimoji="1" lang="ja-JP" altLang="en-US"/>
          </a:p>
        </p:txBody>
      </p:sp>
      <p:sp>
        <p:nvSpPr>
          <p:cNvPr id="3" name="タイトル 2"/>
          <p:cNvSpPr>
            <a:spLocks noGrp="1"/>
          </p:cNvSpPr>
          <p:nvPr>
            <p:ph type="title"/>
          </p:nvPr>
        </p:nvSpPr>
        <p:spPr/>
        <p:txBody>
          <a:bodyPr>
            <a:normAutofit/>
          </a:bodyPr>
          <a:lstStyle/>
          <a:p>
            <a:r>
              <a:rPr lang="ja-JP" altLang="en-US" dirty="0" smtClean="0"/>
              <a:t>交通安全対策の効果評価</a:t>
            </a:r>
            <a:endParaRPr kumimoji="1" lang="ja-JP" altLang="en-US" dirty="0"/>
          </a:p>
        </p:txBody>
      </p:sp>
      <p:sp>
        <p:nvSpPr>
          <p:cNvPr id="509" name="正方形/長方形 508"/>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1425398" y="1828800"/>
            <a:ext cx="6505307" cy="2693045"/>
          </a:xfrm>
          <a:prstGeom prst="rect">
            <a:avLst/>
          </a:prstGeom>
          <a:noFill/>
        </p:spPr>
        <p:txBody>
          <a:bodyPr wrap="none" rtlCol="0">
            <a:spAutoFit/>
          </a:bodyPr>
          <a:lstStyle/>
          <a:p>
            <a:pPr algn="ctr"/>
            <a:r>
              <a:rPr kumimoji="1" lang="en-US" altLang="ja-JP" sz="11500" dirty="0" smtClean="0">
                <a:latin typeface="+mj-ea"/>
                <a:ea typeface="+mj-ea"/>
              </a:rPr>
              <a:t>END</a:t>
            </a:r>
          </a:p>
          <a:p>
            <a:pPr algn="ctr"/>
            <a:endParaRPr lang="en-US" altLang="ja-JP" dirty="0">
              <a:latin typeface="+mj-ea"/>
              <a:ea typeface="+mj-ea"/>
            </a:endParaRPr>
          </a:p>
          <a:p>
            <a:pPr algn="ctr"/>
            <a:r>
              <a:rPr lang="ja-JP" altLang="en-US" sz="3600" dirty="0" smtClean="0">
                <a:latin typeface="+mj-ea"/>
                <a:ea typeface="+mj-ea"/>
              </a:rPr>
              <a:t>ご清聴、ありがとうございました。</a:t>
            </a:r>
            <a:endParaRPr kumimoji="1" lang="ja-JP" altLang="en-US" sz="3600" dirty="0">
              <a:latin typeface="+mj-ea"/>
              <a:ea typeface="+mj-ea"/>
            </a:endParaRPr>
          </a:p>
        </p:txBody>
      </p:sp>
    </p:spTree>
    <p:extLst>
      <p:ext uri="{BB962C8B-B14F-4D97-AF65-F5344CB8AC3E}">
        <p14:creationId xmlns:p14="http://schemas.microsoft.com/office/powerpoint/2010/main" val="36121122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44450">
          <a:solidFill>
            <a:srgbClr val="FFC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10939</TotalTime>
  <Words>2004</Words>
  <Application>Microsoft Office PowerPoint</Application>
  <PresentationFormat>画面に合わせる (4:3)</PresentationFormat>
  <Paragraphs>331</Paragraphs>
  <Slides>11</Slides>
  <Notes>11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11</vt:i4>
      </vt:variant>
    </vt:vector>
  </HeadingPairs>
  <TitlesOfParts>
    <vt:vector size="19" baseType="lpstr">
      <vt:lpstr>Arial Unicode MS</vt:lpstr>
      <vt:lpstr>HGP創英角ｺﾞｼｯｸUB</vt:lpstr>
      <vt:lpstr>Meiryo UI</vt:lpstr>
      <vt:lpstr>ＭＳ Ｐゴシック</vt:lpstr>
      <vt:lpstr>メイリオ</vt:lpstr>
      <vt:lpstr>Arial</vt:lpstr>
      <vt:lpstr>Calibri</vt:lpstr>
      <vt:lpstr>Office テーマ</vt:lpstr>
      <vt:lpstr>第○回　○○○○地区 生活道路交通安全対策　地域協議会</vt:lpstr>
      <vt:lpstr>対策実施状況</vt:lpstr>
      <vt:lpstr>交通ビッグデータを用いた効果検証</vt:lpstr>
      <vt:lpstr>交通ビッグデータを用いた効果検証</vt:lpstr>
      <vt:lpstr>交通ビッグデータを用いた効果検証</vt:lpstr>
      <vt:lpstr>交通ビッグデータを用いた効果検証</vt:lpstr>
      <vt:lpstr>交通ビッグデータを用いた効果検証</vt:lpstr>
      <vt:lpstr>利用者意識調査による効果検証</vt:lpstr>
      <vt:lpstr>利用者意識調査による効果検証</vt:lpstr>
      <vt:lpstr>利用者意識調査による効果検証</vt:lpstr>
      <vt:lpstr>交通安全対策の効果評価</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牧野　修久</dc:creator>
  <cp:lastModifiedBy>梅田 岳明</cp:lastModifiedBy>
  <cp:revision>1213</cp:revision>
  <cp:lastPrinted>2022-03-04T02:25:18Z</cp:lastPrinted>
  <dcterms:created xsi:type="dcterms:W3CDTF">2018-05-07T08:10:56Z</dcterms:created>
  <dcterms:modified xsi:type="dcterms:W3CDTF">2022-03-22T07:32:26Z</dcterms:modified>
</cp:coreProperties>
</file>