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2"/>
  </p:notes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FFFFFF"/>
    <a:srgbClr val="9966FF"/>
    <a:srgbClr val="000000"/>
    <a:srgbClr val="0066FF"/>
    <a:srgbClr val="C00000"/>
    <a:srgbClr val="0099FF"/>
    <a:srgbClr val="2E75B6"/>
    <a:srgbClr val="9933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6429" autoAdjust="0"/>
  </p:normalViewPr>
  <p:slideViewPr>
    <p:cSldViewPr snapToGrid="0">
      <p:cViewPr varScale="1">
        <p:scale>
          <a:sx n="113" d="100"/>
          <a:sy n="113" d="100"/>
        </p:scale>
        <p:origin x="145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787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2"/>
            <a:ext cx="2949787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A7AB0A5F-B775-4530-96C6-71E83EAA6E78}" type="datetimeFigureOut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9"/>
            <a:ext cx="544576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52377818-0476-424A-BA47-6A3E0694B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006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35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97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7834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481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797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0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145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13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638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77818-0476-424A-BA47-6A3E0694BDB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19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2621-B176-4423-AEE6-1EDFF80283DC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603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63-EE65-40C2-8B5D-A1835C589C7F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0" y="6819885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-3" y="6769083"/>
            <a:ext cx="9144000" cy="180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-3" y="461408"/>
            <a:ext cx="9144000" cy="180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765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0E7E-7C53-4691-8E3D-94F50D2B647F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79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A67D-68C8-4543-B00C-146E49893226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520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826B-C634-4C3A-8A0A-642DA36F70BF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524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1B59-B35F-4B5A-8DD3-111276DA9452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52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1545-AB37-4DD8-BBB5-C9335FEFAC46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2245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B54F-4703-445D-8299-58902DCCD490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304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826C-F9FC-4AF3-A760-E8ED9437CAB6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608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72B9-D2B7-4CC1-B51F-7C579A2F4021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774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1BE2-4847-40CC-A535-F5B2D4D12A95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394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4318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65DDC-46A1-43A7-BC9C-CDA0D3D33A81}" type="datetime1">
              <a:rPr kumimoji="1" lang="ja-JP" altLang="en-US" smtClean="0"/>
              <a:t>2020/12/22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8229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CC535-E5EB-4C87-8318-061A9D8B6F7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1444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400" kern="1200">
          <a:solidFill>
            <a:schemeClr val="bg1"/>
          </a:solidFill>
          <a:latin typeface="HGP創英角ｺﾞｼｯｸUB" panose="020B0900000000000000" pitchFamily="50" charset="-128"/>
          <a:ea typeface="HGP創英角ｺﾞｼｯｸUB" panose="020B0900000000000000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7704667" y="254000"/>
            <a:ext cx="1219199" cy="397934"/>
          </a:xfrm>
          <a:prstGeom prst="rect">
            <a:avLst/>
          </a:prstGeom>
          <a:noFill/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参考資料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0" y="3532900"/>
            <a:ext cx="9144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 smtClean="0">
                <a:solidFill>
                  <a:srgbClr val="0066CC"/>
                </a:solidFill>
              </a:rPr>
              <a:t>ハンプ設置の基準等</a:t>
            </a:r>
            <a:endParaRPr kumimoji="1" lang="ja-JP" altLang="en-US" sz="3200" dirty="0">
              <a:solidFill>
                <a:srgbClr val="0066CC"/>
              </a:solidFill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ctrTitle"/>
          </p:nvPr>
        </p:nvSpPr>
        <p:spPr>
          <a:xfrm>
            <a:off x="0" y="2095130"/>
            <a:ext cx="9144000" cy="1361567"/>
          </a:xfrm>
        </p:spPr>
        <p:txBody>
          <a:bodyPr anchor="ctr">
            <a:normAutofit/>
          </a:bodyPr>
          <a:lstStyle/>
          <a:p>
            <a:r>
              <a:rPr lang="ja-JP" altLang="en-US" sz="4000" dirty="0" smtClean="0"/>
              <a:t>第○回</a:t>
            </a:r>
            <a:r>
              <a:rPr lang="ja-JP" altLang="en-US" sz="4000" dirty="0"/>
              <a:t>　</a:t>
            </a:r>
            <a:r>
              <a:rPr lang="ja-JP" altLang="en-US" sz="4000" dirty="0" smtClean="0"/>
              <a:t>○○○○地区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生活道路交通</a:t>
            </a:r>
            <a:r>
              <a:rPr lang="ja-JP" altLang="en-US" sz="4000" dirty="0"/>
              <a:t>安全</a:t>
            </a:r>
            <a:r>
              <a:rPr lang="ja-JP" altLang="en-US" sz="4000" dirty="0" smtClean="0"/>
              <a:t>対策　地域協議会</a:t>
            </a:r>
            <a:endParaRPr kumimoji="1" lang="ja-JP" altLang="en-US" sz="4400" dirty="0"/>
          </a:p>
        </p:txBody>
      </p:sp>
      <p:sp>
        <p:nvSpPr>
          <p:cNvPr id="7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5075734"/>
            <a:ext cx="6858000" cy="1298436"/>
          </a:xfrm>
        </p:spPr>
        <p:txBody>
          <a:bodyPr>
            <a:noAutofit/>
          </a:bodyPr>
          <a:lstStyle/>
          <a:p>
            <a:r>
              <a:rPr kumimoji="1" lang="ja-JP" altLang="en-US" sz="2800" dirty="0" smtClean="0"/>
              <a:t>令和○年○月</a:t>
            </a:r>
            <a:endParaRPr kumimoji="1" lang="en-US" altLang="ja-JP" sz="2800" dirty="0" smtClean="0"/>
          </a:p>
          <a:p>
            <a:r>
              <a:rPr lang="ja-JP" altLang="en-US" sz="4000" dirty="0" smtClean="0"/>
              <a:t>○○○○（市町村名称</a:t>
            </a:r>
            <a:r>
              <a:rPr lang="ja-JP" altLang="en-US" sz="4000" dirty="0"/>
              <a:t>）</a:t>
            </a:r>
            <a:endParaRPr lang="en-US" altLang="ja-JP" sz="4000" dirty="0" smtClean="0"/>
          </a:p>
        </p:txBody>
      </p:sp>
    </p:spTree>
    <p:extLst>
      <p:ext uri="{BB962C8B-B14F-4D97-AF65-F5344CB8AC3E}">
        <p14:creationId xmlns:p14="http://schemas.microsoft.com/office/powerpoint/2010/main" val="345862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参考</a:t>
            </a:r>
            <a:r>
              <a:rPr kumimoji="1" lang="ja-JP" altLang="en-US" dirty="0" smtClean="0"/>
              <a:t>．ハンプ設置に関する技術基準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15957" y="949240"/>
            <a:ext cx="8876454" cy="459344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marL="261938" indent="-261938"/>
            <a:r>
              <a:rPr lang="ja-JP" altLang="en-US" sz="2000" dirty="0" smtClean="0">
                <a:latin typeface="+mn-ea"/>
                <a:ea typeface="+mn-ea"/>
              </a:rPr>
              <a:t>◎</a:t>
            </a:r>
            <a:r>
              <a:rPr lang="ja-JP" altLang="ja-JP" sz="2000" dirty="0" smtClean="0"/>
              <a:t>凸部は、当該部分を通行する自動車を十分に減速させる構造を標準とする</a:t>
            </a:r>
            <a:r>
              <a:rPr lang="ja-JP" altLang="en-US" sz="2000" dirty="0" smtClean="0">
                <a:latin typeface="+mn-ea"/>
                <a:ea typeface="+mn-ea"/>
              </a:rPr>
              <a:t>。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17087" y="1493367"/>
            <a:ext cx="887532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00025" indent="-200025"/>
            <a:r>
              <a:rPr lang="ja-JP" altLang="en-US" dirty="0" smtClean="0">
                <a:latin typeface="+mn-ea"/>
              </a:rPr>
              <a:t>○地域の状況に応じ、さらに速度の抑制を図る場合等には、通行の安全性、周辺環境への影響を勘案するとともに、地域の合意のもと、標準以外の構造での設置を行うことを妨げない。</a:t>
            </a:r>
            <a:endParaRPr lang="en-US" altLang="ja-JP" dirty="0" smtClean="0">
              <a:latin typeface="+mn-ea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23527" y="2421920"/>
            <a:ext cx="87982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ja-JP" altLang="en-US" sz="1600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通行の安全性、周辺環境への影響</a:t>
            </a:r>
            <a:endParaRPr lang="en-US" altLang="ja-JP" sz="1600" dirty="0" smtClean="0">
              <a:solidFill>
                <a:sysClr val="windowText" lastClr="000000"/>
              </a:solidFill>
              <a:uFill>
                <a:solidFill>
                  <a:srgbClr val="FF0000"/>
                </a:solidFill>
              </a:uFill>
            </a:endParaRPr>
          </a:p>
          <a:p>
            <a:pPr marL="363538" indent="-101600" algn="just"/>
            <a:r>
              <a:rPr lang="ja-JP" altLang="en-US" sz="1600" dirty="0">
                <a:latin typeface="+mn-ea"/>
              </a:rPr>
              <a:t>通行の安全性については、車体と路面との接触</a:t>
            </a:r>
            <a:r>
              <a:rPr lang="ja-JP" altLang="en-US" sz="1600" dirty="0" smtClean="0">
                <a:latin typeface="+mn-ea"/>
              </a:rPr>
              <a:t>、車両及び歩行者の通行の安全性</a:t>
            </a:r>
            <a:r>
              <a:rPr lang="ja-JP" altLang="en-US" sz="1600" dirty="0">
                <a:latin typeface="+mn-ea"/>
              </a:rPr>
              <a:t>等に配慮</a:t>
            </a:r>
            <a:r>
              <a:rPr lang="ja-JP" altLang="en-US" sz="1600" dirty="0" smtClean="0">
                <a:latin typeface="+mn-ea"/>
              </a:rPr>
              <a:t>する</a:t>
            </a:r>
            <a:endParaRPr lang="en-US" altLang="ja-JP" sz="1600" dirty="0" smtClean="0">
              <a:latin typeface="+mn-ea"/>
            </a:endParaRPr>
          </a:p>
          <a:p>
            <a:pPr marL="363538" indent="-101600" algn="just"/>
            <a:r>
              <a:rPr lang="ja-JP" altLang="en-US" sz="1600" dirty="0" smtClean="0">
                <a:latin typeface="+mn-ea"/>
              </a:rPr>
              <a:t>と</a:t>
            </a:r>
            <a:r>
              <a:rPr lang="ja-JP" altLang="en-US" sz="1600" dirty="0">
                <a:latin typeface="+mn-ea"/>
              </a:rPr>
              <a:t>ともに、周辺環境への影響については、沿道への</a:t>
            </a:r>
            <a:r>
              <a:rPr lang="ja-JP" altLang="en-US" sz="1600" dirty="0" smtClean="0">
                <a:latin typeface="+mn-ea"/>
              </a:rPr>
              <a:t>騒音</a:t>
            </a:r>
            <a:r>
              <a:rPr lang="ja-JP" altLang="en-US" sz="1600" dirty="0">
                <a:latin typeface="+mn-ea"/>
              </a:rPr>
              <a:t>や振動</a:t>
            </a:r>
            <a:r>
              <a:rPr lang="ja-JP" altLang="en-US" sz="1600" dirty="0" smtClean="0">
                <a:latin typeface="+mn-ea"/>
              </a:rPr>
              <a:t>に配慮するもの</a:t>
            </a:r>
            <a:r>
              <a:rPr lang="ja-JP" altLang="en-US" sz="1600" dirty="0">
                <a:latin typeface="+mn-ea"/>
              </a:rPr>
              <a:t>と</a:t>
            </a:r>
            <a:r>
              <a:rPr lang="ja-JP" altLang="en-US" sz="1600" dirty="0" smtClean="0">
                <a:latin typeface="+mn-ea"/>
              </a:rPr>
              <a:t>する。</a:t>
            </a:r>
            <a:endParaRPr lang="en-US" altLang="ja-JP" sz="1600" dirty="0">
              <a:latin typeface="+mn-ea"/>
            </a:endParaRPr>
          </a:p>
          <a:p>
            <a:pPr marL="363538" indent="-101600" algn="just"/>
            <a:endParaRPr lang="en-US" altLang="ja-JP" sz="800" dirty="0" smtClean="0">
              <a:solidFill>
                <a:sysClr val="windowText" lastClr="00000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ja-JP" altLang="en-US" sz="1600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運転者の不快感</a:t>
            </a:r>
            <a:endParaRPr lang="ja-JP" altLang="en-US" sz="1600" dirty="0" smtClean="0">
              <a:solidFill>
                <a:sysClr val="windowText" lastClr="000000"/>
              </a:solidFill>
            </a:endParaRPr>
          </a:p>
          <a:p>
            <a:pPr marL="363538" indent="-101600" algn="just"/>
            <a:r>
              <a:rPr lang="ja-JP" altLang="en-US" sz="1600" dirty="0" smtClean="0">
                <a:latin typeface="+mn-ea"/>
              </a:rPr>
              <a:t>凸部</a:t>
            </a:r>
            <a:r>
              <a:rPr lang="ja-JP" altLang="en-US" sz="1600" dirty="0">
                <a:latin typeface="+mn-ea"/>
              </a:rPr>
              <a:t>では、速度が高い場合に不快感があり、速度が低い場合に不快感がないこと</a:t>
            </a:r>
            <a:r>
              <a:rPr lang="ja-JP" altLang="en-US" sz="1600" dirty="0" smtClean="0">
                <a:latin typeface="+mn-ea"/>
              </a:rPr>
              <a:t>が望ましい。</a:t>
            </a:r>
            <a:endParaRPr lang="en-US" altLang="ja-JP" sz="1600" dirty="0" smtClean="0">
              <a:latin typeface="+mn-ea"/>
            </a:endParaRPr>
          </a:p>
          <a:p>
            <a:pPr marL="363538" indent="-101600" algn="just"/>
            <a:r>
              <a:rPr lang="ja-JP" altLang="en-US" sz="1600" dirty="0" smtClean="0">
                <a:latin typeface="+mn-ea"/>
              </a:rPr>
              <a:t>それ</a:t>
            </a:r>
            <a:r>
              <a:rPr lang="ja-JP" altLang="en-US" sz="1600" dirty="0">
                <a:latin typeface="+mn-ea"/>
              </a:rPr>
              <a:t>により、速度が高い場合に運転者が速度を落として通行すること</a:t>
            </a:r>
            <a:r>
              <a:rPr lang="ja-JP" altLang="en-US" sz="1600" dirty="0" smtClean="0">
                <a:latin typeface="+mn-ea"/>
              </a:rPr>
              <a:t>が</a:t>
            </a:r>
            <a:r>
              <a:rPr lang="ja-JP" altLang="en-US" sz="1600" dirty="0">
                <a:latin typeface="+mn-ea"/>
              </a:rPr>
              <a:t>期待</a:t>
            </a:r>
            <a:r>
              <a:rPr lang="ja-JP" altLang="en-US" sz="1600" dirty="0" smtClean="0">
                <a:latin typeface="+mn-ea"/>
              </a:rPr>
              <a:t>される</a:t>
            </a:r>
            <a:r>
              <a:rPr lang="ja-JP" altLang="en-US" sz="1600" dirty="0">
                <a:latin typeface="+mn-ea"/>
              </a:rPr>
              <a:t>。</a:t>
            </a:r>
          </a:p>
          <a:p>
            <a:pPr marL="363538" indent="-101600" algn="just"/>
            <a:endParaRPr lang="en-US" altLang="ja-JP" sz="16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121254" y="482089"/>
            <a:ext cx="26165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kern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凸部の構造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b="7838"/>
          <a:stretch/>
        </p:blipFill>
        <p:spPr>
          <a:xfrm>
            <a:off x="200254" y="4218377"/>
            <a:ext cx="8743493" cy="233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6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参考</a:t>
            </a:r>
            <a:r>
              <a:rPr kumimoji="1" lang="ja-JP" altLang="en-US" dirty="0" smtClean="0"/>
              <a:t>．ハンプ設置に関する技術基準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07506" y="920022"/>
            <a:ext cx="8919494" cy="224676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1938" indent="-261938"/>
            <a:r>
              <a:rPr lang="ja-JP" altLang="en-US" sz="2000" dirty="0" smtClean="0">
                <a:latin typeface="+mn-ea"/>
                <a:ea typeface="+mn-ea"/>
              </a:rPr>
              <a:t>◎凸部は、その端部から頂部までの部分</a:t>
            </a:r>
            <a:r>
              <a:rPr lang="ja-JP" altLang="en-US" sz="1400" dirty="0" smtClean="0">
                <a:latin typeface="+mn-ea"/>
                <a:ea typeface="+mn-ea"/>
              </a:rPr>
              <a:t>（以下、「傾斜部」という。）　</a:t>
            </a:r>
            <a:r>
              <a:rPr lang="ja-JP" altLang="en-US" sz="2000" dirty="0" smtClean="0">
                <a:latin typeface="+mn-ea"/>
                <a:ea typeface="+mn-ea"/>
              </a:rPr>
              <a:t>及び</a:t>
            </a:r>
            <a:endParaRPr lang="en-US" altLang="ja-JP" sz="2000" dirty="0" smtClean="0">
              <a:latin typeface="+mn-ea"/>
              <a:ea typeface="+mn-ea"/>
            </a:endParaRPr>
          </a:p>
          <a:p>
            <a:pPr marL="263525" indent="269875"/>
            <a:r>
              <a:rPr lang="ja-JP" altLang="en-US" sz="2000" dirty="0" smtClean="0">
                <a:latin typeface="+mn-ea"/>
                <a:ea typeface="+mn-ea"/>
              </a:rPr>
              <a:t>　　　　凸部の頂部における平坦な部分</a:t>
            </a:r>
            <a:r>
              <a:rPr lang="ja-JP" altLang="en-US" sz="1400" dirty="0" smtClean="0">
                <a:latin typeface="+mn-ea"/>
                <a:ea typeface="+mn-ea"/>
              </a:rPr>
              <a:t>（以下、「平坦部」という。）　</a:t>
            </a:r>
            <a:r>
              <a:rPr lang="ja-JP" altLang="en-US" sz="2000" dirty="0" smtClean="0">
                <a:latin typeface="+mn-ea"/>
              </a:rPr>
              <a:t>から成り、</a:t>
            </a:r>
            <a:endParaRPr lang="en-US" altLang="ja-JP" sz="2000" dirty="0">
              <a:latin typeface="+mn-ea"/>
            </a:endParaRPr>
          </a:p>
          <a:p>
            <a:pPr marL="263525" indent="7938"/>
            <a:r>
              <a:rPr lang="ja-JP" altLang="en-US" sz="2000" dirty="0" smtClean="0">
                <a:latin typeface="+mn-ea"/>
              </a:rPr>
              <a:t>その構造は、</a:t>
            </a:r>
            <a:endParaRPr lang="en-US" altLang="ja-JP" sz="2000" dirty="0" smtClean="0">
              <a:latin typeface="+mn-ea"/>
              <a:ea typeface="+mn-ea"/>
            </a:endParaRPr>
          </a:p>
          <a:p>
            <a:pPr marL="533400"/>
            <a:r>
              <a:rPr lang="ja-JP" altLang="en-US" sz="2000" dirty="0" smtClean="0">
                <a:latin typeface="+mn-ea"/>
                <a:ea typeface="+mn-ea"/>
              </a:rPr>
              <a:t>凸部を設置する路面から平坦部までの垂直方向の高さ</a:t>
            </a:r>
            <a:r>
              <a:rPr lang="ja-JP" altLang="en-US" sz="1400" dirty="0" smtClean="0">
                <a:latin typeface="+mn-ea"/>
                <a:ea typeface="+mn-ea"/>
              </a:rPr>
              <a:t>（以下、「</a:t>
            </a:r>
            <a:r>
              <a:rPr lang="ja-JP" altLang="en-US" sz="1400" u="sng" dirty="0" smtClean="0">
                <a:latin typeface="+mn-ea"/>
                <a:ea typeface="+mn-ea"/>
              </a:rPr>
              <a:t>凸部の高さ</a:t>
            </a:r>
            <a:r>
              <a:rPr lang="ja-JP" altLang="en-US" sz="1400" dirty="0" smtClean="0">
                <a:latin typeface="+mn-ea"/>
                <a:ea typeface="+mn-ea"/>
              </a:rPr>
              <a:t>」という。）、</a:t>
            </a:r>
            <a:r>
              <a:rPr lang="ja-JP" altLang="en-US" sz="2000" dirty="0" smtClean="0">
                <a:latin typeface="+mn-ea"/>
                <a:ea typeface="+mn-ea"/>
              </a:rPr>
              <a:t>凸部を設置する路面に対する</a:t>
            </a:r>
            <a:r>
              <a:rPr lang="ja-JP" altLang="en-US" sz="2000" u="heavy" dirty="0" smtClean="0">
                <a:latin typeface="+mn-ea"/>
                <a:ea typeface="+mn-ea"/>
              </a:rPr>
              <a:t>傾斜部の縦断勾配</a:t>
            </a:r>
            <a:r>
              <a:rPr lang="ja-JP" altLang="en-US" sz="1400" dirty="0" smtClean="0">
                <a:latin typeface="+mn-ea"/>
                <a:ea typeface="+mn-ea"/>
              </a:rPr>
              <a:t>（以下、</a:t>
            </a:r>
            <a:r>
              <a:rPr lang="ja-JP" altLang="en-US" sz="1400" u="sng" dirty="0" smtClean="0">
                <a:latin typeface="+mn-ea"/>
                <a:ea typeface="+mn-ea"/>
              </a:rPr>
              <a:t>「傾斜部の縦断勾配</a:t>
            </a:r>
            <a:r>
              <a:rPr lang="ja-JP" altLang="en-US" sz="1400" dirty="0" smtClean="0">
                <a:latin typeface="+mn-ea"/>
                <a:ea typeface="+mn-ea"/>
              </a:rPr>
              <a:t>という。」）、</a:t>
            </a:r>
            <a:endParaRPr lang="en-US" altLang="ja-JP" sz="1400" dirty="0" smtClean="0">
              <a:latin typeface="+mn-ea"/>
              <a:ea typeface="+mn-ea"/>
            </a:endParaRPr>
          </a:p>
          <a:p>
            <a:pPr marL="263525" indent="269875"/>
            <a:r>
              <a:rPr lang="ja-JP" altLang="en-US" sz="2000" dirty="0" smtClean="0">
                <a:latin typeface="+mn-ea"/>
                <a:ea typeface="+mn-ea"/>
              </a:rPr>
              <a:t>縦断方向の</a:t>
            </a:r>
            <a:r>
              <a:rPr lang="ja-JP" altLang="en-US" sz="2000" u="heavy" dirty="0" smtClean="0">
                <a:latin typeface="+mn-ea"/>
                <a:ea typeface="+mn-ea"/>
              </a:rPr>
              <a:t>傾斜部の形状</a:t>
            </a:r>
            <a:r>
              <a:rPr lang="ja-JP" altLang="en-US" sz="2000" dirty="0" smtClean="0">
                <a:latin typeface="+mn-ea"/>
                <a:ea typeface="+mn-ea"/>
              </a:rPr>
              <a:t>　及び</a:t>
            </a:r>
            <a:endParaRPr lang="en-US" altLang="ja-JP" sz="2000" dirty="0" smtClean="0">
              <a:latin typeface="+mn-ea"/>
              <a:ea typeface="+mn-ea"/>
            </a:endParaRPr>
          </a:p>
          <a:p>
            <a:pPr marL="263525" indent="269875"/>
            <a:r>
              <a:rPr lang="ja-JP" altLang="en-US" sz="2000" dirty="0" smtClean="0">
                <a:latin typeface="+mn-ea"/>
                <a:ea typeface="+mn-ea"/>
              </a:rPr>
              <a:t>縦断方向の</a:t>
            </a:r>
            <a:r>
              <a:rPr lang="ja-JP" altLang="en-US" sz="2000" u="heavy" dirty="0" smtClean="0">
                <a:latin typeface="+mn-ea"/>
                <a:ea typeface="+mn-ea"/>
              </a:rPr>
              <a:t>平坦部の長さ</a:t>
            </a:r>
            <a:r>
              <a:rPr lang="ja-JP" altLang="en-US" sz="2000" dirty="0" smtClean="0">
                <a:latin typeface="+mn-ea"/>
                <a:ea typeface="+mn-ea"/>
              </a:rPr>
              <a:t>　により規定する。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70" y="3208784"/>
            <a:ext cx="3816424" cy="269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テキスト ボックス 10"/>
          <p:cNvSpPr txBox="1"/>
          <p:nvPr/>
        </p:nvSpPr>
        <p:spPr>
          <a:xfrm>
            <a:off x="107506" y="5945088"/>
            <a:ext cx="8712968" cy="78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00025" indent="-200025" algn="just">
              <a:lnSpc>
                <a:spcPts val="1800"/>
              </a:lnSpc>
            </a:pPr>
            <a:r>
              <a:rPr lang="ja-JP" altLang="en-US" sz="1600" dirty="0" smtClean="0">
                <a:latin typeface="+mn-ea"/>
              </a:rPr>
              <a:t>○凸部の通行の安全性、周辺環境への影響は、凸部の高さ、傾斜部の縦断勾配、傾斜部の形状、平坦部の長さの組合せによって変化する。そのため、標準以外の構造での設置を行う際には、これらの組合せに留意するものとする。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121254" y="482089"/>
            <a:ext cx="26165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kern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凸部の構造</a:t>
            </a:r>
          </a:p>
        </p:txBody>
      </p:sp>
    </p:spTree>
    <p:extLst>
      <p:ext uri="{BB962C8B-B14F-4D97-AF65-F5344CB8AC3E}">
        <p14:creationId xmlns:p14="http://schemas.microsoft.com/office/powerpoint/2010/main" val="161842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参考</a:t>
            </a:r>
            <a:r>
              <a:rPr kumimoji="1" lang="ja-JP" altLang="en-US" dirty="0" smtClean="0"/>
              <a:t>．ハンプ設置に関する技術基準</a:t>
            </a:r>
            <a:endParaRPr kumimoji="1" lang="ja-JP" altLang="en-US" dirty="0"/>
          </a:p>
        </p:txBody>
      </p:sp>
      <p:grpSp>
        <p:nvGrpSpPr>
          <p:cNvPr id="13" name="グループ化 206"/>
          <p:cNvGrpSpPr>
            <a:grpSpLocks noChangeAspect="1"/>
          </p:cNvGrpSpPr>
          <p:nvPr/>
        </p:nvGrpSpPr>
        <p:grpSpPr bwMode="auto">
          <a:xfrm>
            <a:off x="2032670" y="1919338"/>
            <a:ext cx="5040560" cy="317031"/>
            <a:chOff x="1872088" y="4028590"/>
            <a:chExt cx="5466443" cy="163955"/>
          </a:xfrm>
          <a:solidFill>
            <a:srgbClr val="CC3300"/>
          </a:solidFill>
        </p:grpSpPr>
        <p:cxnSp>
          <p:nvCxnSpPr>
            <p:cNvPr id="14" name="直線コネクタ 13"/>
            <p:cNvCxnSpPr/>
            <p:nvPr/>
          </p:nvCxnSpPr>
          <p:spPr bwMode="auto">
            <a:xfrm flipV="1">
              <a:off x="1872088" y="4177990"/>
              <a:ext cx="5466443" cy="14555"/>
            </a:xfrm>
            <a:prstGeom prst="line">
              <a:avLst/>
            </a:prstGeom>
            <a:grpFill/>
            <a:ln w="539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フリーフォーム 14"/>
            <p:cNvSpPr/>
            <p:nvPr/>
          </p:nvSpPr>
          <p:spPr bwMode="auto">
            <a:xfrm flipH="1">
              <a:off x="2267020" y="4028590"/>
              <a:ext cx="4720448" cy="141970"/>
            </a:xfrm>
            <a:custGeom>
              <a:avLst/>
              <a:gdLst>
                <a:gd name="connsiteX0" fmla="*/ 0 w 1677122"/>
                <a:gd name="connsiteY0" fmla="*/ 69338 h 69338"/>
                <a:gd name="connsiteX1" fmla="*/ 1677122 w 1677122"/>
                <a:gd name="connsiteY1" fmla="*/ 69338 h 69338"/>
                <a:gd name="connsiteX2" fmla="*/ 1118082 w 1677122"/>
                <a:gd name="connsiteY2" fmla="*/ 0 h 69338"/>
                <a:gd name="connsiteX3" fmla="*/ 550374 w 1677122"/>
                <a:gd name="connsiteY3" fmla="*/ 0 h 69338"/>
                <a:gd name="connsiteX4" fmla="*/ 0 w 1677122"/>
                <a:gd name="connsiteY4" fmla="*/ 69338 h 69338"/>
                <a:gd name="connsiteX0" fmla="*/ 0 w 1677122"/>
                <a:gd name="connsiteY0" fmla="*/ 69338 h 69338"/>
                <a:gd name="connsiteX1" fmla="*/ 1677122 w 1677122"/>
                <a:gd name="connsiteY1" fmla="*/ 69338 h 69338"/>
                <a:gd name="connsiteX2" fmla="*/ 1118082 w 1677122"/>
                <a:gd name="connsiteY2" fmla="*/ 0 h 69338"/>
                <a:gd name="connsiteX3" fmla="*/ 415452 w 1677122"/>
                <a:gd name="connsiteY3" fmla="*/ 0 h 69338"/>
                <a:gd name="connsiteX4" fmla="*/ 0 w 1677122"/>
                <a:gd name="connsiteY4" fmla="*/ 69338 h 69338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261616 w 1677122"/>
                <a:gd name="connsiteY2" fmla="*/ 0 h 70009"/>
                <a:gd name="connsiteX3" fmla="*/ 415452 w 1677122"/>
                <a:gd name="connsiteY3" fmla="*/ 671 h 70009"/>
                <a:gd name="connsiteX4" fmla="*/ 0 w 1677122"/>
                <a:gd name="connsiteY4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261616 w 1677122"/>
                <a:gd name="connsiteY2" fmla="*/ 0 h 70009"/>
                <a:gd name="connsiteX3" fmla="*/ 415452 w 1677122"/>
                <a:gd name="connsiteY3" fmla="*/ 671 h 70009"/>
                <a:gd name="connsiteX4" fmla="*/ 105260 w 1677122"/>
                <a:gd name="connsiteY4" fmla="*/ 60750 h 70009"/>
                <a:gd name="connsiteX5" fmla="*/ 0 w 1677122"/>
                <a:gd name="connsiteY5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571276 w 1677122"/>
                <a:gd name="connsiteY2" fmla="*/ 60750 h 70009"/>
                <a:gd name="connsiteX3" fmla="*/ 1261616 w 1677122"/>
                <a:gd name="connsiteY3" fmla="*/ 0 h 70009"/>
                <a:gd name="connsiteX4" fmla="*/ 415452 w 1677122"/>
                <a:gd name="connsiteY4" fmla="*/ 671 h 70009"/>
                <a:gd name="connsiteX5" fmla="*/ 105260 w 1677122"/>
                <a:gd name="connsiteY5" fmla="*/ 60750 h 70009"/>
                <a:gd name="connsiteX6" fmla="*/ 0 w 1677122"/>
                <a:gd name="connsiteY6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571276 w 1677122"/>
                <a:gd name="connsiteY2" fmla="*/ 60750 h 70009"/>
                <a:gd name="connsiteX3" fmla="*/ 1261616 w 1677122"/>
                <a:gd name="connsiteY3" fmla="*/ 0 h 70009"/>
                <a:gd name="connsiteX4" fmla="*/ 415452 w 1677122"/>
                <a:gd name="connsiteY4" fmla="*/ 671 h 70009"/>
                <a:gd name="connsiteX5" fmla="*/ 328094 w 1677122"/>
                <a:gd name="connsiteY5" fmla="*/ 16315 h 70009"/>
                <a:gd name="connsiteX6" fmla="*/ 105260 w 1677122"/>
                <a:gd name="connsiteY6" fmla="*/ 60750 h 70009"/>
                <a:gd name="connsiteX7" fmla="*/ 0 w 1677122"/>
                <a:gd name="connsiteY7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571276 w 1677122"/>
                <a:gd name="connsiteY2" fmla="*/ 60750 h 70009"/>
                <a:gd name="connsiteX3" fmla="*/ 1261616 w 1677122"/>
                <a:gd name="connsiteY3" fmla="*/ 0 h 70009"/>
                <a:gd name="connsiteX4" fmla="*/ 581991 w 1677122"/>
                <a:gd name="connsiteY4" fmla="*/ 22 h 70009"/>
                <a:gd name="connsiteX5" fmla="*/ 328094 w 1677122"/>
                <a:gd name="connsiteY5" fmla="*/ 16315 h 70009"/>
                <a:gd name="connsiteX6" fmla="*/ 105260 w 1677122"/>
                <a:gd name="connsiteY6" fmla="*/ 60750 h 70009"/>
                <a:gd name="connsiteX7" fmla="*/ 0 w 1677122"/>
                <a:gd name="connsiteY7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571276 w 1677122"/>
                <a:gd name="connsiteY2" fmla="*/ 60750 h 70009"/>
                <a:gd name="connsiteX3" fmla="*/ 1261616 w 1677122"/>
                <a:gd name="connsiteY3" fmla="*/ 0 h 70009"/>
                <a:gd name="connsiteX4" fmla="*/ 581991 w 1677122"/>
                <a:gd name="connsiteY4" fmla="*/ 22 h 70009"/>
                <a:gd name="connsiteX5" fmla="*/ 328094 w 1677122"/>
                <a:gd name="connsiteY5" fmla="*/ 16315 h 70009"/>
                <a:gd name="connsiteX6" fmla="*/ 105260 w 1677122"/>
                <a:gd name="connsiteY6" fmla="*/ 60750 h 70009"/>
                <a:gd name="connsiteX7" fmla="*/ 0 w 1677122"/>
                <a:gd name="connsiteY7" fmla="*/ 70009 h 70009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137298 w 1677122"/>
                <a:gd name="connsiteY3" fmla="*/ 0 h 70333"/>
                <a:gd name="connsiteX4" fmla="*/ 581991 w 1677122"/>
                <a:gd name="connsiteY4" fmla="*/ 346 h 70333"/>
                <a:gd name="connsiteX5" fmla="*/ 328094 w 1677122"/>
                <a:gd name="connsiteY5" fmla="*/ 16639 h 70333"/>
                <a:gd name="connsiteX6" fmla="*/ 105260 w 1677122"/>
                <a:gd name="connsiteY6" fmla="*/ 61074 h 70333"/>
                <a:gd name="connsiteX7" fmla="*/ 0 w 1677122"/>
                <a:gd name="connsiteY7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137298 w 1677122"/>
                <a:gd name="connsiteY3" fmla="*/ 0 h 70333"/>
                <a:gd name="connsiteX4" fmla="*/ 581991 w 1677122"/>
                <a:gd name="connsiteY4" fmla="*/ 346 h 70333"/>
                <a:gd name="connsiteX5" fmla="*/ 328094 w 1677122"/>
                <a:gd name="connsiteY5" fmla="*/ 16639 h 70333"/>
                <a:gd name="connsiteX6" fmla="*/ 105260 w 1677122"/>
                <a:gd name="connsiteY6" fmla="*/ 61074 h 70333"/>
                <a:gd name="connsiteX7" fmla="*/ 0 w 1677122"/>
                <a:gd name="connsiteY7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335030 w 1677122"/>
                <a:gd name="connsiteY3" fmla="*/ 14419 h 70333"/>
                <a:gd name="connsiteX4" fmla="*/ 1137298 w 1677122"/>
                <a:gd name="connsiteY4" fmla="*/ 0 h 70333"/>
                <a:gd name="connsiteX5" fmla="*/ 581991 w 1677122"/>
                <a:gd name="connsiteY5" fmla="*/ 346 h 70333"/>
                <a:gd name="connsiteX6" fmla="*/ 328094 w 1677122"/>
                <a:gd name="connsiteY6" fmla="*/ 16639 h 70333"/>
                <a:gd name="connsiteX7" fmla="*/ 105260 w 1677122"/>
                <a:gd name="connsiteY7" fmla="*/ 61074 h 70333"/>
                <a:gd name="connsiteX8" fmla="*/ 0 w 1677122"/>
                <a:gd name="connsiteY8" fmla="*/ 70333 h 70333"/>
                <a:gd name="connsiteX0" fmla="*/ 0 w 1677122"/>
                <a:gd name="connsiteY0" fmla="*/ 69987 h 69987"/>
                <a:gd name="connsiteX1" fmla="*/ 1677122 w 1677122"/>
                <a:gd name="connsiteY1" fmla="*/ 69987 h 69987"/>
                <a:gd name="connsiteX2" fmla="*/ 1571276 w 1677122"/>
                <a:gd name="connsiteY2" fmla="*/ 60728 h 69987"/>
                <a:gd name="connsiteX3" fmla="*/ 1335030 w 1677122"/>
                <a:gd name="connsiteY3" fmla="*/ 14073 h 69987"/>
                <a:gd name="connsiteX4" fmla="*/ 1087936 w 1677122"/>
                <a:gd name="connsiteY4" fmla="*/ 2096 h 69987"/>
                <a:gd name="connsiteX5" fmla="*/ 581991 w 1677122"/>
                <a:gd name="connsiteY5" fmla="*/ 0 h 69987"/>
                <a:gd name="connsiteX6" fmla="*/ 328094 w 1677122"/>
                <a:gd name="connsiteY6" fmla="*/ 16293 h 69987"/>
                <a:gd name="connsiteX7" fmla="*/ 105260 w 1677122"/>
                <a:gd name="connsiteY7" fmla="*/ 60728 h 69987"/>
                <a:gd name="connsiteX8" fmla="*/ 0 w 1677122"/>
                <a:gd name="connsiteY8" fmla="*/ 69987 h 69987"/>
                <a:gd name="connsiteX0" fmla="*/ 0 w 1677122"/>
                <a:gd name="connsiteY0" fmla="*/ 68741 h 68741"/>
                <a:gd name="connsiteX1" fmla="*/ 1677122 w 1677122"/>
                <a:gd name="connsiteY1" fmla="*/ 68741 h 68741"/>
                <a:gd name="connsiteX2" fmla="*/ 1571276 w 1677122"/>
                <a:gd name="connsiteY2" fmla="*/ 59482 h 68741"/>
                <a:gd name="connsiteX3" fmla="*/ 1335030 w 1677122"/>
                <a:gd name="connsiteY3" fmla="*/ 12827 h 68741"/>
                <a:gd name="connsiteX4" fmla="*/ 1087936 w 1677122"/>
                <a:gd name="connsiteY4" fmla="*/ 850 h 68741"/>
                <a:gd name="connsiteX5" fmla="*/ 631761 w 1677122"/>
                <a:gd name="connsiteY5" fmla="*/ 0 h 68741"/>
                <a:gd name="connsiteX6" fmla="*/ 328094 w 1677122"/>
                <a:gd name="connsiteY6" fmla="*/ 15047 h 68741"/>
                <a:gd name="connsiteX7" fmla="*/ 105260 w 1677122"/>
                <a:gd name="connsiteY7" fmla="*/ 59482 h 68741"/>
                <a:gd name="connsiteX8" fmla="*/ 0 w 1677122"/>
                <a:gd name="connsiteY8" fmla="*/ 68741 h 68741"/>
                <a:gd name="connsiteX0" fmla="*/ 0 w 1677122"/>
                <a:gd name="connsiteY0" fmla="*/ 68741 h 68741"/>
                <a:gd name="connsiteX1" fmla="*/ 1677122 w 1677122"/>
                <a:gd name="connsiteY1" fmla="*/ 68741 h 68741"/>
                <a:gd name="connsiteX2" fmla="*/ 1571276 w 1677122"/>
                <a:gd name="connsiteY2" fmla="*/ 59482 h 68741"/>
                <a:gd name="connsiteX3" fmla="*/ 1335030 w 1677122"/>
                <a:gd name="connsiteY3" fmla="*/ 12827 h 68741"/>
                <a:gd name="connsiteX4" fmla="*/ 1045578 w 1677122"/>
                <a:gd name="connsiteY4" fmla="*/ 1298 h 68741"/>
                <a:gd name="connsiteX5" fmla="*/ 631761 w 1677122"/>
                <a:gd name="connsiteY5" fmla="*/ 0 h 68741"/>
                <a:gd name="connsiteX6" fmla="*/ 328094 w 1677122"/>
                <a:gd name="connsiteY6" fmla="*/ 15047 h 68741"/>
                <a:gd name="connsiteX7" fmla="*/ 105260 w 1677122"/>
                <a:gd name="connsiteY7" fmla="*/ 59482 h 68741"/>
                <a:gd name="connsiteX8" fmla="*/ 0 w 1677122"/>
                <a:gd name="connsiteY8" fmla="*/ 68741 h 68741"/>
                <a:gd name="connsiteX0" fmla="*/ 0 w 1677122"/>
                <a:gd name="connsiteY0" fmla="*/ 68741 h 68741"/>
                <a:gd name="connsiteX1" fmla="*/ 1677122 w 1677122"/>
                <a:gd name="connsiteY1" fmla="*/ 68741 h 68741"/>
                <a:gd name="connsiteX2" fmla="*/ 1571276 w 1677122"/>
                <a:gd name="connsiteY2" fmla="*/ 59482 h 68741"/>
                <a:gd name="connsiteX3" fmla="*/ 1316772 w 1677122"/>
                <a:gd name="connsiteY3" fmla="*/ 16976 h 68741"/>
                <a:gd name="connsiteX4" fmla="*/ 1045578 w 1677122"/>
                <a:gd name="connsiteY4" fmla="*/ 1298 h 68741"/>
                <a:gd name="connsiteX5" fmla="*/ 631761 w 1677122"/>
                <a:gd name="connsiteY5" fmla="*/ 0 h 68741"/>
                <a:gd name="connsiteX6" fmla="*/ 328094 w 1677122"/>
                <a:gd name="connsiteY6" fmla="*/ 15047 h 68741"/>
                <a:gd name="connsiteX7" fmla="*/ 105260 w 1677122"/>
                <a:gd name="connsiteY7" fmla="*/ 59482 h 68741"/>
                <a:gd name="connsiteX8" fmla="*/ 0 w 1677122"/>
                <a:gd name="connsiteY8" fmla="*/ 68741 h 68741"/>
                <a:gd name="connsiteX0" fmla="*/ 0 w 1677122"/>
                <a:gd name="connsiteY0" fmla="*/ 68741 h 68741"/>
                <a:gd name="connsiteX1" fmla="*/ 1677122 w 1677122"/>
                <a:gd name="connsiteY1" fmla="*/ 68741 h 68741"/>
                <a:gd name="connsiteX2" fmla="*/ 1571276 w 1677122"/>
                <a:gd name="connsiteY2" fmla="*/ 59482 h 68741"/>
                <a:gd name="connsiteX3" fmla="*/ 1316772 w 1677122"/>
                <a:gd name="connsiteY3" fmla="*/ 16976 h 68741"/>
                <a:gd name="connsiteX4" fmla="*/ 1045578 w 1677122"/>
                <a:gd name="connsiteY4" fmla="*/ 1298 h 68741"/>
                <a:gd name="connsiteX5" fmla="*/ 631761 w 1677122"/>
                <a:gd name="connsiteY5" fmla="*/ 0 h 68741"/>
                <a:gd name="connsiteX6" fmla="*/ 339928 w 1677122"/>
                <a:gd name="connsiteY6" fmla="*/ 19196 h 68741"/>
                <a:gd name="connsiteX7" fmla="*/ 105260 w 1677122"/>
                <a:gd name="connsiteY7" fmla="*/ 59482 h 68741"/>
                <a:gd name="connsiteX8" fmla="*/ 0 w 1677122"/>
                <a:gd name="connsiteY8" fmla="*/ 68741 h 68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7122" h="68741">
                  <a:moveTo>
                    <a:pt x="0" y="68741"/>
                  </a:moveTo>
                  <a:lnTo>
                    <a:pt x="1677122" y="68741"/>
                  </a:lnTo>
                  <a:cubicBezTo>
                    <a:pt x="1650440" y="64357"/>
                    <a:pt x="1597958" y="63866"/>
                    <a:pt x="1571276" y="59482"/>
                  </a:cubicBezTo>
                  <a:cubicBezTo>
                    <a:pt x="1511524" y="50487"/>
                    <a:pt x="1404388" y="26673"/>
                    <a:pt x="1316772" y="16976"/>
                  </a:cubicBezTo>
                  <a:cubicBezTo>
                    <a:pt x="1229156" y="7279"/>
                    <a:pt x="1168348" y="3968"/>
                    <a:pt x="1045578" y="1298"/>
                  </a:cubicBezTo>
                  <a:lnTo>
                    <a:pt x="631761" y="0"/>
                  </a:lnTo>
                  <a:cubicBezTo>
                    <a:pt x="485166" y="935"/>
                    <a:pt x="427678" y="9282"/>
                    <a:pt x="339928" y="19196"/>
                  </a:cubicBezTo>
                  <a:cubicBezTo>
                    <a:pt x="252178" y="29110"/>
                    <a:pt x="168934" y="48749"/>
                    <a:pt x="105260" y="59482"/>
                  </a:cubicBezTo>
                  <a:lnTo>
                    <a:pt x="0" y="68741"/>
                  </a:lnTo>
                  <a:close/>
                </a:path>
              </a:pathLst>
            </a:custGeom>
            <a:grpFill/>
            <a:ln w="31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 dirty="0"/>
            </a:p>
          </p:txBody>
        </p:sp>
      </p:grpSp>
      <p:sp>
        <p:nvSpPr>
          <p:cNvPr id="16" name="テキスト ボックス 15"/>
          <p:cNvSpPr txBox="1"/>
          <p:nvPr/>
        </p:nvSpPr>
        <p:spPr>
          <a:xfrm>
            <a:off x="179512" y="2751175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速度抑制効果</a:t>
            </a:r>
            <a:endParaRPr lang="en-US" altLang="ja-JP" dirty="0" smtClean="0">
              <a:solidFill>
                <a:sysClr val="windowText" lastClr="000000"/>
              </a:solidFill>
              <a:uFill>
                <a:solidFill>
                  <a:srgbClr val="FF0000"/>
                </a:solidFill>
              </a:uFill>
            </a:endParaRPr>
          </a:p>
          <a:p>
            <a:pPr marL="363538" indent="-101600" algn="just"/>
            <a:r>
              <a:rPr lang="en-US" altLang="ja-JP" dirty="0" smtClean="0">
                <a:solidFill>
                  <a:sysClr val="windowText" lastClr="000000"/>
                </a:solidFill>
              </a:rPr>
              <a:t>7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～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10cm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で速度抑制効果が確認されている。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363538" indent="-101600" algn="just"/>
            <a:r>
              <a:rPr lang="ja-JP" altLang="en-US" dirty="0" smtClean="0">
                <a:solidFill>
                  <a:sysClr val="windowText" lastClr="000000"/>
                </a:solidFill>
              </a:rPr>
              <a:t>（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10cm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以下では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10cm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が最も速度抑制効果が高い。）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212725" indent="-212725" algn="just"/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運用実態</a:t>
            </a:r>
            <a:endParaRPr lang="ja-JP" altLang="en-US" dirty="0" smtClean="0">
              <a:solidFill>
                <a:sysClr val="windowText" lastClr="000000"/>
              </a:solidFill>
            </a:endParaRPr>
          </a:p>
          <a:p>
            <a:pPr marL="363538" indent="-101600" algn="just"/>
            <a:r>
              <a:rPr lang="ja-JP" altLang="en-US" dirty="0" smtClean="0">
                <a:solidFill>
                  <a:sysClr val="windowText" lastClr="000000"/>
                </a:solidFill>
              </a:rPr>
              <a:t>近年国内では、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10cm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を原則として示されたマニュアルが運用されてきた。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212725" indent="-212725" algn="just"/>
            <a:endParaRPr lang="en-US" altLang="ja-JP" dirty="0">
              <a:solidFill>
                <a:sysClr val="windowText" lastClr="000000"/>
              </a:solidFill>
            </a:endParaRPr>
          </a:p>
          <a:p>
            <a:pPr marL="261938" algn="just"/>
            <a:endParaRPr lang="en-US" altLang="ja-JP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9504" y="954811"/>
            <a:ext cx="8972496" cy="40011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◎</a:t>
            </a:r>
            <a:r>
              <a:rPr lang="ja-JP" altLang="en-US" sz="2000" u="heavy" dirty="0" smtClean="0"/>
              <a:t>１０センチメートル</a:t>
            </a:r>
            <a:r>
              <a:rPr lang="ja-JP" altLang="en-US" sz="2000" dirty="0" smtClean="0"/>
              <a:t>を標準とする。</a:t>
            </a:r>
            <a:endParaRPr lang="en-US" altLang="ja-JP" sz="2000" dirty="0" smtClean="0"/>
          </a:p>
        </p:txBody>
      </p:sp>
      <p:cxnSp>
        <p:nvCxnSpPr>
          <p:cNvPr id="18" name="直線矢印コネクタ 17"/>
          <p:cNvCxnSpPr>
            <a:cxnSpLocks noChangeShapeType="1"/>
          </p:cNvCxnSpPr>
          <p:nvPr/>
        </p:nvCxnSpPr>
        <p:spPr bwMode="auto">
          <a:xfrm>
            <a:off x="4543024" y="1919353"/>
            <a:ext cx="0" cy="288000"/>
          </a:xfrm>
          <a:prstGeom prst="straightConnector1">
            <a:avLst/>
          </a:prstGeom>
          <a:noFill/>
          <a:ln w="15875">
            <a:solidFill>
              <a:schemeClr val="tx1">
                <a:lumMod val="100000"/>
                <a:lumOff val="0"/>
              </a:schemeClr>
            </a:solidFill>
            <a:round/>
            <a:headEnd type="arrow" w="sm" len="med"/>
            <a:tailEnd type="arrow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テキスト ボックス 18"/>
          <p:cNvSpPr txBox="1"/>
          <p:nvPr/>
        </p:nvSpPr>
        <p:spPr bwMode="auto">
          <a:xfrm>
            <a:off x="3491880" y="1455031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defRPr/>
            </a:pPr>
            <a:r>
              <a:rPr lang="ja-JP" altLang="en-US" sz="2000" dirty="0" smtClean="0">
                <a:solidFill>
                  <a:sysClr val="windowText" lastClr="000000"/>
                </a:solidFill>
              </a:rPr>
              <a:t>凸部の</a:t>
            </a:r>
            <a:r>
              <a:rPr lang="ja-JP" altLang="en-US" sz="20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高さ</a:t>
            </a:r>
            <a:r>
              <a:rPr lang="en-US" altLang="ja-JP" sz="20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10</a:t>
            </a:r>
            <a:r>
              <a:rPr lang="ja-JP" altLang="en-US" sz="20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ｃｍ</a:t>
            </a:r>
            <a:endParaRPr lang="en-US" altLang="ja-JP" sz="2000" dirty="0" smtClean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99504" y="5109670"/>
            <a:ext cx="897249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8125" indent="-238125"/>
            <a:r>
              <a:rPr lang="ja-JP" altLang="en-US" dirty="0" smtClean="0">
                <a:solidFill>
                  <a:sysClr val="windowText" lastClr="000000"/>
                </a:solidFill>
              </a:rPr>
              <a:t>○</a:t>
            </a:r>
            <a:r>
              <a:rPr lang="ja-JP" altLang="en-US" dirty="0" smtClean="0">
                <a:latin typeface="+mn-ea"/>
              </a:rPr>
              <a:t>凸部の高さを高くする場合は、車両が安全に通行できることを確認した上で設置する。</a:t>
            </a:r>
            <a:endParaRPr lang="en-US" altLang="ja-JP" dirty="0" smtClean="0">
              <a:latin typeface="+mn-ea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99504" y="478779"/>
            <a:ext cx="4157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kern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凸部の構造（①凸部の高さ）</a:t>
            </a:r>
          </a:p>
        </p:txBody>
      </p:sp>
    </p:spTree>
    <p:extLst>
      <p:ext uri="{BB962C8B-B14F-4D97-AF65-F5344CB8AC3E}">
        <p14:creationId xmlns:p14="http://schemas.microsoft.com/office/powerpoint/2010/main" val="91597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参考</a:t>
            </a:r>
            <a:r>
              <a:rPr kumimoji="1" lang="ja-JP" altLang="en-US" dirty="0" smtClean="0"/>
              <a:t>．ハンプ設置に関する技術基準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7506" y="931272"/>
            <a:ext cx="8919494" cy="40011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◎</a:t>
            </a:r>
            <a:r>
              <a:rPr lang="ja-JP" altLang="en-US" sz="2000" u="heavy" dirty="0" smtClean="0"/>
              <a:t>平均で</a:t>
            </a:r>
            <a:r>
              <a:rPr lang="en-US" altLang="ja-JP" sz="2000" u="heavy" dirty="0" smtClean="0"/>
              <a:t>5</a:t>
            </a:r>
            <a:r>
              <a:rPr lang="ja-JP" altLang="en-US" sz="2000" u="heavy" dirty="0" smtClean="0"/>
              <a:t>パーセント</a:t>
            </a:r>
            <a:r>
              <a:rPr lang="ja-JP" altLang="en-US" sz="2000" dirty="0" smtClean="0"/>
              <a:t>、</a:t>
            </a:r>
            <a:r>
              <a:rPr lang="ja-JP" altLang="en-US" sz="2000" u="heavy" dirty="0" smtClean="0"/>
              <a:t>最大で</a:t>
            </a:r>
            <a:r>
              <a:rPr lang="en-US" altLang="ja-JP" sz="2000" u="heavy" dirty="0" smtClean="0"/>
              <a:t>8</a:t>
            </a:r>
            <a:r>
              <a:rPr lang="ja-JP" altLang="en-US" sz="2000" u="heavy" dirty="0" smtClean="0"/>
              <a:t>パーセント以下</a:t>
            </a:r>
            <a:r>
              <a:rPr lang="ja-JP" altLang="en-US" sz="2000" dirty="0" smtClean="0"/>
              <a:t>を標準とする。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07506" y="3343275"/>
            <a:ext cx="8712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速度抑制効果</a:t>
            </a:r>
            <a:endParaRPr lang="ja-JP" altLang="en-US" dirty="0" smtClean="0">
              <a:solidFill>
                <a:sysClr val="windowText" lastClr="000000"/>
              </a:solidFill>
            </a:endParaRPr>
          </a:p>
          <a:p>
            <a:pPr marL="261938" algn="just"/>
            <a:r>
              <a:rPr lang="en-US" altLang="ja-JP" dirty="0" smtClean="0">
                <a:solidFill>
                  <a:sysClr val="windowText" lastClr="000000"/>
                </a:solidFill>
              </a:rPr>
              <a:t>5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％で不快感による速度抑制効果が確認されている。（危険感は大きくない）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261938" algn="just"/>
            <a:r>
              <a:rPr lang="ja-JP" altLang="en-US" dirty="0" smtClean="0">
                <a:solidFill>
                  <a:sysClr val="windowText" lastClr="000000"/>
                </a:solidFill>
              </a:rPr>
              <a:t>（勾配が大きくなると、速度抑制効果が増すが、危険感も増す）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363538" indent="-363538" algn="just">
              <a:buFont typeface="Wingdings" pitchFamily="2" charset="2"/>
              <a:buChar char="Ø"/>
            </a:pPr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運用実態</a:t>
            </a:r>
            <a:endParaRPr lang="en-US" altLang="ja-JP" dirty="0" smtClean="0">
              <a:solidFill>
                <a:sysClr val="windowText" lastClr="000000"/>
              </a:solidFill>
              <a:uFill>
                <a:solidFill>
                  <a:srgbClr val="FF0000"/>
                </a:solidFill>
              </a:uFill>
            </a:endParaRPr>
          </a:p>
          <a:p>
            <a:pPr marL="261938" algn="just"/>
            <a:r>
              <a:rPr lang="ja-JP" altLang="en-US" dirty="0" smtClean="0">
                <a:solidFill>
                  <a:sysClr val="windowText" lastClr="000000"/>
                </a:solidFill>
              </a:rPr>
              <a:t>近年国内では、平均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5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％の構造を原則として示されたマニュアルが運用されてきた。</a:t>
            </a:r>
            <a:endParaRPr lang="en-US" altLang="ja-JP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4644008" y="3282303"/>
            <a:ext cx="3786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 smtClean="0">
                <a:solidFill>
                  <a:sysClr val="windowText" lastClr="000000"/>
                </a:solidFill>
              </a:rPr>
              <a:t>（図は傾斜部の形状をサイン曲線とした場合のイメージ）</a:t>
            </a:r>
            <a:endParaRPr lang="en-US" altLang="ja-JP" sz="12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122582" y="5719543"/>
            <a:ext cx="890441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/>
            <a:r>
              <a:rPr lang="ja-JP" altLang="en-US" dirty="0" smtClean="0">
                <a:solidFill>
                  <a:sysClr val="windowText" lastClr="000000"/>
                </a:solidFill>
              </a:rPr>
              <a:t>○交差点部等で上記により難く、ハンプ上を歩行者が通行しない場合で、周辺への影響がない場合には、現地の状況に応じ、車両が安全に通行できる勾配とするものとする。</a:t>
            </a:r>
            <a:endParaRPr lang="en-US" altLang="ja-JP" dirty="0" smtClean="0">
              <a:latin typeface="+mn-ea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122582" y="4999463"/>
            <a:ext cx="890441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/>
            <a:r>
              <a:rPr lang="ja-JP" altLang="en-US" dirty="0" smtClean="0">
                <a:solidFill>
                  <a:sysClr val="windowText" lastClr="000000"/>
                </a:solidFill>
              </a:rPr>
              <a:t>○傾斜部の縦断勾配の最も急な部分は、通行車両の運転者に危険感を与えない傾きとする。（平均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5%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のサイン曲線の場合、最大値は約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8%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）</a:t>
            </a:r>
            <a:endParaRPr lang="en-US" altLang="ja-JP" dirty="0" smtClean="0">
              <a:latin typeface="+mn-ea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122582" y="487037"/>
            <a:ext cx="5484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kern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凸部の構造（②傾斜部の縦断勾配）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r="42481"/>
          <a:stretch/>
        </p:blipFill>
        <p:spPr>
          <a:xfrm>
            <a:off x="1304757" y="1335586"/>
            <a:ext cx="7286793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2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参考</a:t>
            </a:r>
            <a:r>
              <a:rPr kumimoji="1" lang="ja-JP" altLang="en-US" dirty="0" smtClean="0"/>
              <a:t>．ハンプ設置に関する技術基準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6986" y="936466"/>
            <a:ext cx="8925414" cy="40011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1938" indent="-261938">
              <a:spcBef>
                <a:spcPts val="0"/>
              </a:spcBef>
              <a:buFont typeface="ＭＳ Ｐゴシック" panose="020B0600070205080204" pitchFamily="50" charset="-128"/>
            </a:pPr>
            <a:r>
              <a:rPr lang="ja-JP" altLang="en-US" sz="2000" dirty="0" smtClean="0"/>
              <a:t>◎凸部を設置する路面及び平坦部とのすりつけ部を含め、</a:t>
            </a:r>
            <a:r>
              <a:rPr lang="ja-JP" altLang="en-US" sz="2000" u="heavy" dirty="0" smtClean="0"/>
              <a:t>なめらかなもの</a:t>
            </a:r>
            <a:r>
              <a:rPr lang="ja-JP" altLang="en-US" sz="2000" dirty="0" smtClean="0"/>
              <a:t>とする。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 l="7876" t="33338" r="24394" b="32623"/>
          <a:stretch>
            <a:fillRect/>
          </a:stretch>
        </p:blipFill>
        <p:spPr bwMode="auto">
          <a:xfrm>
            <a:off x="1763688" y="5008984"/>
            <a:ext cx="4968552" cy="1404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テキスト ボックス 12"/>
          <p:cNvSpPr txBox="1"/>
          <p:nvPr/>
        </p:nvSpPr>
        <p:spPr>
          <a:xfrm>
            <a:off x="1115616" y="6089108"/>
            <a:ext cx="6480720" cy="30777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rtlCol="0">
            <a:spAutoFit/>
          </a:bodyPr>
          <a:lstStyle/>
          <a:p>
            <a:pPr marL="261938" indent="-261938" algn="ctr"/>
            <a:r>
              <a:rPr lang="ja-JP" altLang="en-US" sz="1400" dirty="0" smtClean="0"/>
              <a:t>図　傾斜部をサイン曲線とした形状の例</a:t>
            </a:r>
            <a:endParaRPr lang="en-US" altLang="ja-JP" sz="1400" dirty="0" smtClean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79514" y="453686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/>
            <a:r>
              <a:rPr lang="ja-JP" altLang="en-US" sz="2000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  <a:latin typeface="+mn-ea"/>
                <a:ea typeface="+mn-ea"/>
              </a:rPr>
              <a:t>○</a:t>
            </a:r>
            <a:r>
              <a:rPr lang="ja-JP" altLang="en-US" sz="2000" dirty="0" smtClean="0">
                <a:solidFill>
                  <a:sysClr val="windowText" lastClr="000000"/>
                </a:solidFill>
              </a:rPr>
              <a:t>なめらかな形状として、サイン曲線形状などが考えられる。</a:t>
            </a:r>
            <a:endParaRPr lang="ja-JP" altLang="en-US" sz="2000" dirty="0">
              <a:solidFill>
                <a:sysClr val="windowText" lastClr="000000"/>
              </a:solidFill>
              <a:latin typeface="+mn-ea"/>
              <a:ea typeface="+mn-ea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27784" y="137664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r>
              <a:rPr lang="ja-JP" altLang="en-US" sz="2000" b="1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なめらか</a:t>
            </a:r>
            <a:endParaRPr lang="en-US" altLang="ja-JP" sz="2000" b="1" dirty="0" smtClean="0">
              <a:solidFill>
                <a:sysClr val="windowText" lastClr="00000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300194" y="133657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r>
              <a:rPr lang="ja-JP" altLang="en-US" sz="2000" b="1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不連続</a:t>
            </a:r>
            <a:endParaRPr lang="en-US" altLang="ja-JP" sz="2000" b="1" dirty="0" smtClean="0">
              <a:solidFill>
                <a:sysClr val="windowText" lastClr="00000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691680" y="1186022"/>
            <a:ext cx="1152128" cy="707886"/>
          </a:xfrm>
          <a:prstGeom prst="rect">
            <a:avLst/>
          </a:prstGeom>
          <a:noFill/>
          <a:ln w="31750">
            <a:noFill/>
          </a:ln>
        </p:spPr>
        <p:txBody>
          <a:bodyPr wrap="square" rtlCol="0">
            <a:spAutoFit/>
          </a:bodyPr>
          <a:lstStyle/>
          <a:p>
            <a:pPr marL="261938" indent="-261938" algn="ctr"/>
            <a:r>
              <a:rPr lang="ja-JP" altLang="en-US" sz="4000" dirty="0" smtClean="0">
                <a:solidFill>
                  <a:srgbClr val="FF0000"/>
                </a:solidFill>
                <a:latin typeface="+mn-ea"/>
                <a:ea typeface="+mn-ea"/>
              </a:rPr>
              <a:t>○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292082" y="1160622"/>
            <a:ext cx="1152128" cy="707886"/>
          </a:xfrm>
          <a:prstGeom prst="rect">
            <a:avLst/>
          </a:prstGeom>
          <a:noFill/>
          <a:ln w="31750">
            <a:noFill/>
          </a:ln>
        </p:spPr>
        <p:txBody>
          <a:bodyPr wrap="square" rtlCol="0">
            <a:spAutoFit/>
          </a:bodyPr>
          <a:lstStyle/>
          <a:p>
            <a:pPr marL="261938" indent="-261938" algn="ctr"/>
            <a:r>
              <a:rPr lang="en-US" altLang="ja-JP" sz="4000" dirty="0" smtClean="0">
                <a:solidFill>
                  <a:srgbClr val="FF0000"/>
                </a:solidFill>
                <a:latin typeface="+mn-ea"/>
                <a:ea typeface="+mn-ea"/>
              </a:rPr>
              <a:t>×</a:t>
            </a:r>
            <a:endParaRPr lang="ja-JP" altLang="en-US" sz="4000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179514" y="4504928"/>
            <a:ext cx="8784976" cy="194421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79512" y="3280794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ja-JP" altLang="en-US" dirty="0" smtClean="0">
                <a:solidFill>
                  <a:sysClr val="windowText" lastClr="000000"/>
                </a:solidFill>
              </a:rPr>
              <a:t>騒音・振動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342900" indent="-80963" algn="just"/>
            <a:r>
              <a:rPr lang="ja-JP" altLang="en-US" dirty="0" smtClean="0">
                <a:solidFill>
                  <a:sysClr val="windowText" lastClr="000000"/>
                </a:solidFill>
              </a:rPr>
              <a:t>すりつけ部をなめらかにすることで、騒音・振動を抑えられることが確認されている。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266700" indent="-4763" algn="just"/>
            <a:r>
              <a:rPr lang="ja-JP" altLang="en-US" dirty="0" smtClean="0">
                <a:solidFill>
                  <a:sysClr val="windowText" lastClr="000000"/>
                </a:solidFill>
              </a:rPr>
              <a:t>円弧ハンプなど、道路面とのすりつけが不連続であると、騒音</a:t>
            </a:r>
            <a:r>
              <a:rPr lang="ja-JP" altLang="en-US" dirty="0">
                <a:solidFill>
                  <a:sysClr val="windowText" lastClr="000000"/>
                </a:solidFill>
              </a:rPr>
              <a:t>が発生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する可能性</a:t>
            </a:r>
            <a:r>
              <a:rPr lang="ja-JP" altLang="en-US" dirty="0">
                <a:solidFill>
                  <a:sysClr val="windowText" lastClr="000000"/>
                </a:solidFill>
              </a:rPr>
              <a:t>が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高い。</a:t>
            </a:r>
            <a:endParaRPr lang="en-US" altLang="ja-JP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1" name="フリーフォーム 20"/>
          <p:cNvSpPr/>
          <p:nvPr/>
        </p:nvSpPr>
        <p:spPr>
          <a:xfrm>
            <a:off x="5580112" y="2488704"/>
            <a:ext cx="2160240" cy="427484"/>
          </a:xfrm>
          <a:custGeom>
            <a:avLst/>
            <a:gdLst>
              <a:gd name="connsiteX0" fmla="*/ 480874 w 3975716"/>
              <a:gd name="connsiteY0" fmla="*/ 952870 h 1262109"/>
              <a:gd name="connsiteX1" fmla="*/ 1191088 w 3975716"/>
              <a:gd name="connsiteY1" fmla="*/ 384699 h 1262109"/>
              <a:gd name="connsiteX2" fmla="*/ 3303973 w 3975716"/>
              <a:gd name="connsiteY2" fmla="*/ 118369 h 1262109"/>
              <a:gd name="connsiteX3" fmla="*/ 3508159 w 3975716"/>
              <a:gd name="connsiteY3" fmla="*/ 1094913 h 1262109"/>
              <a:gd name="connsiteX4" fmla="*/ 498629 w 3975716"/>
              <a:gd name="connsiteY4" fmla="*/ 1121546 h 1262109"/>
              <a:gd name="connsiteX5" fmla="*/ 480874 w 3975716"/>
              <a:gd name="connsiteY5" fmla="*/ 952870 h 1262109"/>
              <a:gd name="connsiteX0" fmla="*/ 96155 w 3526877"/>
              <a:gd name="connsiteY0" fmla="*/ 952870 h 1256231"/>
              <a:gd name="connsiteX1" fmla="*/ 806369 w 3526877"/>
              <a:gd name="connsiteY1" fmla="*/ 384699 h 1256231"/>
              <a:gd name="connsiteX2" fmla="*/ 2919254 w 3526877"/>
              <a:gd name="connsiteY2" fmla="*/ 118369 h 1256231"/>
              <a:gd name="connsiteX3" fmla="*/ 3123440 w 3526877"/>
              <a:gd name="connsiteY3" fmla="*/ 1094913 h 1256231"/>
              <a:gd name="connsiteX4" fmla="*/ 498629 w 3526877"/>
              <a:gd name="connsiteY4" fmla="*/ 1086279 h 1256231"/>
              <a:gd name="connsiteX5" fmla="*/ 96155 w 3526877"/>
              <a:gd name="connsiteY5" fmla="*/ 952870 h 1256231"/>
              <a:gd name="connsiteX0" fmla="*/ 96155 w 3305432"/>
              <a:gd name="connsiteY0" fmla="*/ 952870 h 1256231"/>
              <a:gd name="connsiteX1" fmla="*/ 806369 w 3305432"/>
              <a:gd name="connsiteY1" fmla="*/ 384699 h 1256231"/>
              <a:gd name="connsiteX2" fmla="*/ 2919254 w 3305432"/>
              <a:gd name="connsiteY2" fmla="*/ 118369 h 1256231"/>
              <a:gd name="connsiteX3" fmla="*/ 3123440 w 3305432"/>
              <a:gd name="connsiteY3" fmla="*/ 1094913 h 1256231"/>
              <a:gd name="connsiteX4" fmla="*/ 498629 w 3305432"/>
              <a:gd name="connsiteY4" fmla="*/ 1086279 h 1256231"/>
              <a:gd name="connsiteX5" fmla="*/ 96155 w 3305432"/>
              <a:gd name="connsiteY5" fmla="*/ 952870 h 1256231"/>
              <a:gd name="connsiteX0" fmla="*/ 96155 w 3305432"/>
              <a:gd name="connsiteY0" fmla="*/ 952870 h 1129726"/>
              <a:gd name="connsiteX1" fmla="*/ 806369 w 3305432"/>
              <a:gd name="connsiteY1" fmla="*/ 384699 h 1129726"/>
              <a:gd name="connsiteX2" fmla="*/ 2919254 w 3305432"/>
              <a:gd name="connsiteY2" fmla="*/ 118369 h 1129726"/>
              <a:gd name="connsiteX3" fmla="*/ 3123440 w 3305432"/>
              <a:gd name="connsiteY3" fmla="*/ 1094913 h 1129726"/>
              <a:gd name="connsiteX4" fmla="*/ 498629 w 3305432"/>
              <a:gd name="connsiteY4" fmla="*/ 1086279 h 1129726"/>
              <a:gd name="connsiteX5" fmla="*/ 96155 w 3305432"/>
              <a:gd name="connsiteY5" fmla="*/ 952870 h 1129726"/>
              <a:gd name="connsiteX0" fmla="*/ 168019 w 3260568"/>
              <a:gd name="connsiteY0" fmla="*/ 967955 h 1144811"/>
              <a:gd name="connsiteX1" fmla="*/ 1578605 w 3260568"/>
              <a:gd name="connsiteY1" fmla="*/ 309276 h 1144811"/>
              <a:gd name="connsiteX2" fmla="*/ 2991118 w 3260568"/>
              <a:gd name="connsiteY2" fmla="*/ 133454 h 1144811"/>
              <a:gd name="connsiteX3" fmla="*/ 3195304 w 3260568"/>
              <a:gd name="connsiteY3" fmla="*/ 1109998 h 1144811"/>
              <a:gd name="connsiteX4" fmla="*/ 570493 w 3260568"/>
              <a:gd name="connsiteY4" fmla="*/ 1101364 h 1144811"/>
              <a:gd name="connsiteX5" fmla="*/ 168019 w 3260568"/>
              <a:gd name="connsiteY5" fmla="*/ 967955 h 1144811"/>
              <a:gd name="connsiteX0" fmla="*/ 96155 w 3284714"/>
              <a:gd name="connsiteY0" fmla="*/ 943952 h 1120808"/>
              <a:gd name="connsiteX1" fmla="*/ 930677 w 3284714"/>
              <a:gd name="connsiteY1" fmla="*/ 429290 h 1120808"/>
              <a:gd name="connsiteX2" fmla="*/ 2919254 w 3284714"/>
              <a:gd name="connsiteY2" fmla="*/ 109451 h 1120808"/>
              <a:gd name="connsiteX3" fmla="*/ 3123440 w 3284714"/>
              <a:gd name="connsiteY3" fmla="*/ 1085995 h 1120808"/>
              <a:gd name="connsiteX4" fmla="*/ 498629 w 3284714"/>
              <a:gd name="connsiteY4" fmla="*/ 1077361 h 1120808"/>
              <a:gd name="connsiteX5" fmla="*/ 96155 w 3284714"/>
              <a:gd name="connsiteY5" fmla="*/ 943952 h 1120808"/>
              <a:gd name="connsiteX0" fmla="*/ 96155 w 3456377"/>
              <a:gd name="connsiteY0" fmla="*/ 624114 h 800970"/>
              <a:gd name="connsiteX1" fmla="*/ 930677 w 3456377"/>
              <a:gd name="connsiteY1" fmla="*/ 109452 h 800970"/>
              <a:gd name="connsiteX2" fmla="*/ 3090917 w 3456377"/>
              <a:gd name="connsiteY2" fmla="*/ 109451 h 800970"/>
              <a:gd name="connsiteX3" fmla="*/ 3123440 w 3456377"/>
              <a:gd name="connsiteY3" fmla="*/ 766157 h 800970"/>
              <a:gd name="connsiteX4" fmla="*/ 498629 w 3456377"/>
              <a:gd name="connsiteY4" fmla="*/ 757523 h 800970"/>
              <a:gd name="connsiteX5" fmla="*/ 96155 w 3456377"/>
              <a:gd name="connsiteY5" fmla="*/ 624114 h 800970"/>
              <a:gd name="connsiteX0" fmla="*/ 108012 w 3432230"/>
              <a:gd name="connsiteY0" fmla="*/ 624114 h 800970"/>
              <a:gd name="connsiteX1" fmla="*/ 1158558 w 3432230"/>
              <a:gd name="connsiteY1" fmla="*/ 109451 h 800970"/>
              <a:gd name="connsiteX2" fmla="*/ 3102774 w 3432230"/>
              <a:gd name="connsiteY2" fmla="*/ 109451 h 800970"/>
              <a:gd name="connsiteX3" fmla="*/ 3135297 w 3432230"/>
              <a:gd name="connsiteY3" fmla="*/ 766157 h 800970"/>
              <a:gd name="connsiteX4" fmla="*/ 510486 w 3432230"/>
              <a:gd name="connsiteY4" fmla="*/ 757523 h 800970"/>
              <a:gd name="connsiteX5" fmla="*/ 108012 w 3432230"/>
              <a:gd name="connsiteY5" fmla="*/ 624114 h 800970"/>
              <a:gd name="connsiteX0" fmla="*/ 72008 w 3396226"/>
              <a:gd name="connsiteY0" fmla="*/ 624114 h 800970"/>
              <a:gd name="connsiteX1" fmla="*/ 1122554 w 3396226"/>
              <a:gd name="connsiteY1" fmla="*/ 109451 h 800970"/>
              <a:gd name="connsiteX2" fmla="*/ 3066770 w 3396226"/>
              <a:gd name="connsiteY2" fmla="*/ 109451 h 800970"/>
              <a:gd name="connsiteX3" fmla="*/ 3099293 w 3396226"/>
              <a:gd name="connsiteY3" fmla="*/ 766157 h 800970"/>
              <a:gd name="connsiteX4" fmla="*/ 690506 w 3396226"/>
              <a:gd name="connsiteY4" fmla="*/ 685515 h 800970"/>
              <a:gd name="connsiteX5" fmla="*/ 72008 w 3396226"/>
              <a:gd name="connsiteY5" fmla="*/ 624114 h 800970"/>
              <a:gd name="connsiteX0" fmla="*/ 72008 w 3281784"/>
              <a:gd name="connsiteY0" fmla="*/ 469491 h 800970"/>
              <a:gd name="connsiteX1" fmla="*/ 1008112 w 3281784"/>
              <a:gd name="connsiteY1" fmla="*/ 109451 h 800970"/>
              <a:gd name="connsiteX2" fmla="*/ 2952328 w 3281784"/>
              <a:gd name="connsiteY2" fmla="*/ 109451 h 800970"/>
              <a:gd name="connsiteX3" fmla="*/ 2984851 w 3281784"/>
              <a:gd name="connsiteY3" fmla="*/ 766157 h 800970"/>
              <a:gd name="connsiteX4" fmla="*/ 576064 w 3281784"/>
              <a:gd name="connsiteY4" fmla="*/ 685515 h 800970"/>
              <a:gd name="connsiteX5" fmla="*/ 72008 w 3281784"/>
              <a:gd name="connsiteY5" fmla="*/ 469491 h 800970"/>
              <a:gd name="connsiteX0" fmla="*/ 72008 w 3300367"/>
              <a:gd name="connsiteY0" fmla="*/ 432048 h 660073"/>
              <a:gd name="connsiteX1" fmla="*/ 1008112 w 3300367"/>
              <a:gd name="connsiteY1" fmla="*/ 72008 h 660073"/>
              <a:gd name="connsiteX2" fmla="*/ 2952328 w 3300367"/>
              <a:gd name="connsiteY2" fmla="*/ 72008 h 660073"/>
              <a:gd name="connsiteX3" fmla="*/ 3096344 w 3300367"/>
              <a:gd name="connsiteY3" fmla="*/ 504056 h 660073"/>
              <a:gd name="connsiteX4" fmla="*/ 576064 w 3300367"/>
              <a:gd name="connsiteY4" fmla="*/ 648072 h 660073"/>
              <a:gd name="connsiteX5" fmla="*/ 72008 w 3300367"/>
              <a:gd name="connsiteY5" fmla="*/ 432048 h 660073"/>
              <a:gd name="connsiteX0" fmla="*/ 72008 w 3288365"/>
              <a:gd name="connsiteY0" fmla="*/ 456051 h 708079"/>
              <a:gd name="connsiteX1" fmla="*/ 1008112 w 3288365"/>
              <a:gd name="connsiteY1" fmla="*/ 96011 h 708079"/>
              <a:gd name="connsiteX2" fmla="*/ 2952328 w 3288365"/>
              <a:gd name="connsiteY2" fmla="*/ 96011 h 708079"/>
              <a:gd name="connsiteX3" fmla="*/ 3024336 w 3288365"/>
              <a:gd name="connsiteY3" fmla="*/ 672075 h 708079"/>
              <a:gd name="connsiteX4" fmla="*/ 576064 w 3288365"/>
              <a:gd name="connsiteY4" fmla="*/ 672075 h 708079"/>
              <a:gd name="connsiteX5" fmla="*/ 72008 w 3288365"/>
              <a:gd name="connsiteY5" fmla="*/ 456051 h 708079"/>
              <a:gd name="connsiteX0" fmla="*/ 60007 w 3276364"/>
              <a:gd name="connsiteY0" fmla="*/ 456051 h 706888"/>
              <a:gd name="connsiteX1" fmla="*/ 996111 w 3276364"/>
              <a:gd name="connsiteY1" fmla="*/ 96011 h 706888"/>
              <a:gd name="connsiteX2" fmla="*/ 2940327 w 3276364"/>
              <a:gd name="connsiteY2" fmla="*/ 96011 h 706888"/>
              <a:gd name="connsiteX3" fmla="*/ 3012335 w 3276364"/>
              <a:gd name="connsiteY3" fmla="*/ 672075 h 706888"/>
              <a:gd name="connsiteX4" fmla="*/ 636071 w 3276364"/>
              <a:gd name="connsiteY4" fmla="*/ 600067 h 706888"/>
              <a:gd name="connsiteX5" fmla="*/ 60007 w 3276364"/>
              <a:gd name="connsiteY5" fmla="*/ 456051 h 706888"/>
              <a:gd name="connsiteX0" fmla="*/ 60007 w 3276364"/>
              <a:gd name="connsiteY0" fmla="*/ 432048 h 588065"/>
              <a:gd name="connsiteX1" fmla="*/ 996111 w 3276364"/>
              <a:gd name="connsiteY1" fmla="*/ 72008 h 588065"/>
              <a:gd name="connsiteX2" fmla="*/ 2940327 w 3276364"/>
              <a:gd name="connsiteY2" fmla="*/ 72008 h 588065"/>
              <a:gd name="connsiteX3" fmla="*/ 3012334 w 3276364"/>
              <a:gd name="connsiteY3" fmla="*/ 504056 h 588065"/>
              <a:gd name="connsiteX4" fmla="*/ 636071 w 3276364"/>
              <a:gd name="connsiteY4" fmla="*/ 576064 h 588065"/>
              <a:gd name="connsiteX5" fmla="*/ 60007 w 3276364"/>
              <a:gd name="connsiteY5" fmla="*/ 432048 h 588065"/>
              <a:gd name="connsiteX0" fmla="*/ 60007 w 3276364"/>
              <a:gd name="connsiteY0" fmla="*/ 444049 h 622878"/>
              <a:gd name="connsiteX1" fmla="*/ 996111 w 3276364"/>
              <a:gd name="connsiteY1" fmla="*/ 84009 h 622878"/>
              <a:gd name="connsiteX2" fmla="*/ 2940327 w 3276364"/>
              <a:gd name="connsiteY2" fmla="*/ 84009 h 622878"/>
              <a:gd name="connsiteX3" fmla="*/ 3012334 w 3276364"/>
              <a:gd name="connsiteY3" fmla="*/ 588065 h 622878"/>
              <a:gd name="connsiteX4" fmla="*/ 636071 w 3276364"/>
              <a:gd name="connsiteY4" fmla="*/ 588065 h 622878"/>
              <a:gd name="connsiteX5" fmla="*/ 60007 w 3276364"/>
              <a:gd name="connsiteY5" fmla="*/ 444049 h 622878"/>
              <a:gd name="connsiteX0" fmla="*/ 60007 w 3276364"/>
              <a:gd name="connsiteY0" fmla="*/ 444049 h 612068"/>
              <a:gd name="connsiteX1" fmla="*/ 996111 w 3276364"/>
              <a:gd name="connsiteY1" fmla="*/ 84009 h 612068"/>
              <a:gd name="connsiteX2" fmla="*/ 2940327 w 3276364"/>
              <a:gd name="connsiteY2" fmla="*/ 84009 h 612068"/>
              <a:gd name="connsiteX3" fmla="*/ 3012334 w 3276364"/>
              <a:gd name="connsiteY3" fmla="*/ 588065 h 612068"/>
              <a:gd name="connsiteX4" fmla="*/ 636071 w 3276364"/>
              <a:gd name="connsiteY4" fmla="*/ 588065 h 612068"/>
              <a:gd name="connsiteX5" fmla="*/ 60007 w 3276364"/>
              <a:gd name="connsiteY5" fmla="*/ 444049 h 612068"/>
              <a:gd name="connsiteX0" fmla="*/ 46005 w 3262362"/>
              <a:gd name="connsiteY0" fmla="*/ 444049 h 588274"/>
              <a:gd name="connsiteX1" fmla="*/ 982109 w 3262362"/>
              <a:gd name="connsiteY1" fmla="*/ 84009 h 588274"/>
              <a:gd name="connsiteX2" fmla="*/ 2926325 w 3262362"/>
              <a:gd name="connsiteY2" fmla="*/ 84009 h 588274"/>
              <a:gd name="connsiteX3" fmla="*/ 2998332 w 3262362"/>
              <a:gd name="connsiteY3" fmla="*/ 588065 h 588274"/>
              <a:gd name="connsiteX4" fmla="*/ 706078 w 3262362"/>
              <a:gd name="connsiteY4" fmla="*/ 504056 h 588274"/>
              <a:gd name="connsiteX5" fmla="*/ 46005 w 3262362"/>
              <a:gd name="connsiteY5" fmla="*/ 444049 h 588274"/>
              <a:gd name="connsiteX0" fmla="*/ 46005 w 3264363"/>
              <a:gd name="connsiteY0" fmla="*/ 430048 h 500056"/>
              <a:gd name="connsiteX1" fmla="*/ 982109 w 3264363"/>
              <a:gd name="connsiteY1" fmla="*/ 70008 h 500056"/>
              <a:gd name="connsiteX2" fmla="*/ 2926325 w 3264363"/>
              <a:gd name="connsiteY2" fmla="*/ 70008 h 500056"/>
              <a:gd name="connsiteX3" fmla="*/ 3010334 w 3264363"/>
              <a:gd name="connsiteY3" fmla="*/ 490055 h 500056"/>
              <a:gd name="connsiteX4" fmla="*/ 706078 w 3264363"/>
              <a:gd name="connsiteY4" fmla="*/ 490055 h 500056"/>
              <a:gd name="connsiteX5" fmla="*/ 46005 w 3264363"/>
              <a:gd name="connsiteY5" fmla="*/ 430048 h 500056"/>
              <a:gd name="connsiteX0" fmla="*/ 46005 w 3264363"/>
              <a:gd name="connsiteY0" fmla="*/ 430048 h 500056"/>
              <a:gd name="connsiteX1" fmla="*/ 982109 w 3264363"/>
              <a:gd name="connsiteY1" fmla="*/ 70008 h 500056"/>
              <a:gd name="connsiteX2" fmla="*/ 2926325 w 3264363"/>
              <a:gd name="connsiteY2" fmla="*/ 70008 h 500056"/>
              <a:gd name="connsiteX3" fmla="*/ 3010334 w 3264363"/>
              <a:gd name="connsiteY3" fmla="*/ 490055 h 500056"/>
              <a:gd name="connsiteX4" fmla="*/ 706078 w 3264363"/>
              <a:gd name="connsiteY4" fmla="*/ 490055 h 500056"/>
              <a:gd name="connsiteX5" fmla="*/ 46005 w 3264363"/>
              <a:gd name="connsiteY5" fmla="*/ 430048 h 500056"/>
              <a:gd name="connsiteX0" fmla="*/ 26336 w 3264362"/>
              <a:gd name="connsiteY0" fmla="*/ 429715 h 499389"/>
              <a:gd name="connsiteX1" fmla="*/ 844427 w 3264362"/>
              <a:gd name="connsiteY1" fmla="*/ 71675 h 499389"/>
              <a:gd name="connsiteX2" fmla="*/ 2906656 w 3264362"/>
              <a:gd name="connsiteY2" fmla="*/ 69675 h 499389"/>
              <a:gd name="connsiteX3" fmla="*/ 2990665 w 3264362"/>
              <a:gd name="connsiteY3" fmla="*/ 489722 h 499389"/>
              <a:gd name="connsiteX4" fmla="*/ 686409 w 3264362"/>
              <a:gd name="connsiteY4" fmla="*/ 489722 h 499389"/>
              <a:gd name="connsiteX5" fmla="*/ 26336 w 3264362"/>
              <a:gd name="connsiteY5" fmla="*/ 429715 h 499389"/>
              <a:gd name="connsiteX0" fmla="*/ 14335 w 3264363"/>
              <a:gd name="connsiteY0" fmla="*/ 429714 h 499388"/>
              <a:gd name="connsiteX1" fmla="*/ 760417 w 3264363"/>
              <a:gd name="connsiteY1" fmla="*/ 71674 h 499388"/>
              <a:gd name="connsiteX2" fmla="*/ 2894655 w 3264363"/>
              <a:gd name="connsiteY2" fmla="*/ 69674 h 499388"/>
              <a:gd name="connsiteX3" fmla="*/ 2978664 w 3264363"/>
              <a:gd name="connsiteY3" fmla="*/ 489721 h 499388"/>
              <a:gd name="connsiteX4" fmla="*/ 674408 w 3264363"/>
              <a:gd name="connsiteY4" fmla="*/ 489721 h 499388"/>
              <a:gd name="connsiteX5" fmla="*/ 14335 w 3264363"/>
              <a:gd name="connsiteY5" fmla="*/ 429714 h 499388"/>
              <a:gd name="connsiteX0" fmla="*/ 14335 w 2982576"/>
              <a:gd name="connsiteY0" fmla="*/ 499723 h 569397"/>
              <a:gd name="connsiteX1" fmla="*/ 760417 w 2982576"/>
              <a:gd name="connsiteY1" fmla="*/ 141683 h 569397"/>
              <a:gd name="connsiteX2" fmla="*/ 2593951 w 2982576"/>
              <a:gd name="connsiteY2" fmla="*/ 69674 h 569397"/>
              <a:gd name="connsiteX3" fmla="*/ 2978664 w 2982576"/>
              <a:gd name="connsiteY3" fmla="*/ 559730 h 569397"/>
              <a:gd name="connsiteX4" fmla="*/ 674408 w 2982576"/>
              <a:gd name="connsiteY4" fmla="*/ 559730 h 569397"/>
              <a:gd name="connsiteX5" fmla="*/ 14335 w 2982576"/>
              <a:gd name="connsiteY5" fmla="*/ 499723 h 569397"/>
              <a:gd name="connsiteX0" fmla="*/ 14335 w 2982576"/>
              <a:gd name="connsiteY0" fmla="*/ 499722 h 569396"/>
              <a:gd name="connsiteX1" fmla="*/ 760417 w 2982576"/>
              <a:gd name="connsiteY1" fmla="*/ 141682 h 569396"/>
              <a:gd name="connsiteX2" fmla="*/ 2593951 w 2982576"/>
              <a:gd name="connsiteY2" fmla="*/ 69674 h 569396"/>
              <a:gd name="connsiteX3" fmla="*/ 2978664 w 2982576"/>
              <a:gd name="connsiteY3" fmla="*/ 559729 h 569396"/>
              <a:gd name="connsiteX4" fmla="*/ 674408 w 2982576"/>
              <a:gd name="connsiteY4" fmla="*/ 559729 h 569396"/>
              <a:gd name="connsiteX5" fmla="*/ 14335 w 2982576"/>
              <a:gd name="connsiteY5" fmla="*/ 499722 h 569396"/>
              <a:gd name="connsiteX0" fmla="*/ 14335 w 2982576"/>
              <a:gd name="connsiteY0" fmla="*/ 499723 h 569397"/>
              <a:gd name="connsiteX1" fmla="*/ 760417 w 2982576"/>
              <a:gd name="connsiteY1" fmla="*/ 141683 h 569397"/>
              <a:gd name="connsiteX2" fmla="*/ 2593951 w 2982576"/>
              <a:gd name="connsiteY2" fmla="*/ 69674 h 569397"/>
              <a:gd name="connsiteX3" fmla="*/ 2978664 w 2982576"/>
              <a:gd name="connsiteY3" fmla="*/ 559730 h 569397"/>
              <a:gd name="connsiteX4" fmla="*/ 674408 w 2982576"/>
              <a:gd name="connsiteY4" fmla="*/ 559730 h 569397"/>
              <a:gd name="connsiteX5" fmla="*/ 14335 w 2982576"/>
              <a:gd name="connsiteY5" fmla="*/ 499723 h 569397"/>
              <a:gd name="connsiteX0" fmla="*/ 14335 w 2982576"/>
              <a:gd name="connsiteY0" fmla="*/ 499722 h 569396"/>
              <a:gd name="connsiteX1" fmla="*/ 760417 w 2982576"/>
              <a:gd name="connsiteY1" fmla="*/ 141682 h 569396"/>
              <a:gd name="connsiteX2" fmla="*/ 2593951 w 2982576"/>
              <a:gd name="connsiteY2" fmla="*/ 69674 h 569396"/>
              <a:gd name="connsiteX3" fmla="*/ 2978664 w 2982576"/>
              <a:gd name="connsiteY3" fmla="*/ 559729 h 569396"/>
              <a:gd name="connsiteX4" fmla="*/ 674408 w 2982576"/>
              <a:gd name="connsiteY4" fmla="*/ 559729 h 569396"/>
              <a:gd name="connsiteX5" fmla="*/ 14335 w 2982576"/>
              <a:gd name="connsiteY5" fmla="*/ 499722 h 569396"/>
              <a:gd name="connsiteX0" fmla="*/ 14335 w 2897579"/>
              <a:gd name="connsiteY0" fmla="*/ 488688 h 558362"/>
              <a:gd name="connsiteX1" fmla="*/ 760417 w 2897579"/>
              <a:gd name="connsiteY1" fmla="*/ 130648 h 558362"/>
              <a:gd name="connsiteX2" fmla="*/ 2593951 w 2897579"/>
              <a:gd name="connsiteY2" fmla="*/ 58640 h 558362"/>
              <a:gd name="connsiteX3" fmla="*/ 2582186 w 2897579"/>
              <a:gd name="connsiteY3" fmla="*/ 482491 h 558362"/>
              <a:gd name="connsiteX4" fmla="*/ 674408 w 2897579"/>
              <a:gd name="connsiteY4" fmla="*/ 548695 h 558362"/>
              <a:gd name="connsiteX5" fmla="*/ 14335 w 2897579"/>
              <a:gd name="connsiteY5" fmla="*/ 488688 h 558362"/>
              <a:gd name="connsiteX0" fmla="*/ 14335 w 2884954"/>
              <a:gd name="connsiteY0" fmla="*/ 498511 h 568185"/>
              <a:gd name="connsiteX1" fmla="*/ 760417 w 2884954"/>
              <a:gd name="connsiteY1" fmla="*/ 140471 h 568185"/>
              <a:gd name="connsiteX2" fmla="*/ 2581326 w 2884954"/>
              <a:gd name="connsiteY2" fmla="*/ 58640 h 568185"/>
              <a:gd name="connsiteX3" fmla="*/ 2582186 w 2884954"/>
              <a:gd name="connsiteY3" fmla="*/ 492314 h 568185"/>
              <a:gd name="connsiteX4" fmla="*/ 674408 w 2884954"/>
              <a:gd name="connsiteY4" fmla="*/ 558518 h 568185"/>
              <a:gd name="connsiteX5" fmla="*/ 14335 w 2884954"/>
              <a:gd name="connsiteY5" fmla="*/ 498511 h 568185"/>
              <a:gd name="connsiteX0" fmla="*/ 14335 w 2586098"/>
              <a:gd name="connsiteY0" fmla="*/ 498511 h 568185"/>
              <a:gd name="connsiteX1" fmla="*/ 760417 w 2586098"/>
              <a:gd name="connsiteY1" fmla="*/ 140471 h 568185"/>
              <a:gd name="connsiteX2" fmla="*/ 2581326 w 2586098"/>
              <a:gd name="connsiteY2" fmla="*/ 58640 h 568185"/>
              <a:gd name="connsiteX3" fmla="*/ 2582186 w 2586098"/>
              <a:gd name="connsiteY3" fmla="*/ 492314 h 568185"/>
              <a:gd name="connsiteX4" fmla="*/ 674408 w 2586098"/>
              <a:gd name="connsiteY4" fmla="*/ 558518 h 568185"/>
              <a:gd name="connsiteX5" fmla="*/ 14335 w 2586098"/>
              <a:gd name="connsiteY5" fmla="*/ 498511 h 568185"/>
              <a:gd name="connsiteX0" fmla="*/ 14335 w 2586098"/>
              <a:gd name="connsiteY0" fmla="*/ 439871 h 509545"/>
              <a:gd name="connsiteX1" fmla="*/ 760417 w 2586098"/>
              <a:gd name="connsiteY1" fmla="*/ 81831 h 509545"/>
              <a:gd name="connsiteX2" fmla="*/ 2581326 w 2586098"/>
              <a:gd name="connsiteY2" fmla="*/ 0 h 509545"/>
              <a:gd name="connsiteX3" fmla="*/ 2582186 w 2586098"/>
              <a:gd name="connsiteY3" fmla="*/ 433674 h 509545"/>
              <a:gd name="connsiteX4" fmla="*/ 674408 w 2586098"/>
              <a:gd name="connsiteY4" fmla="*/ 499878 h 509545"/>
              <a:gd name="connsiteX5" fmla="*/ 14335 w 2586098"/>
              <a:gd name="connsiteY5" fmla="*/ 439871 h 509545"/>
              <a:gd name="connsiteX0" fmla="*/ 14335 w 2583717"/>
              <a:gd name="connsiteY0" fmla="*/ 435109 h 504783"/>
              <a:gd name="connsiteX1" fmla="*/ 758036 w 2583717"/>
              <a:gd name="connsiteY1" fmla="*/ 81831 h 504783"/>
              <a:gd name="connsiteX2" fmla="*/ 2578945 w 2583717"/>
              <a:gd name="connsiteY2" fmla="*/ 0 h 504783"/>
              <a:gd name="connsiteX3" fmla="*/ 2579805 w 2583717"/>
              <a:gd name="connsiteY3" fmla="*/ 433674 h 504783"/>
              <a:gd name="connsiteX4" fmla="*/ 672027 w 2583717"/>
              <a:gd name="connsiteY4" fmla="*/ 499878 h 504783"/>
              <a:gd name="connsiteX5" fmla="*/ 14335 w 2583717"/>
              <a:gd name="connsiteY5" fmla="*/ 435109 h 504783"/>
              <a:gd name="connsiteX0" fmla="*/ 9903 w 2579285"/>
              <a:gd name="connsiteY0" fmla="*/ 435109 h 494147"/>
              <a:gd name="connsiteX1" fmla="*/ 753604 w 2579285"/>
              <a:gd name="connsiteY1" fmla="*/ 81831 h 494147"/>
              <a:gd name="connsiteX2" fmla="*/ 2574513 w 2579285"/>
              <a:gd name="connsiteY2" fmla="*/ 0 h 494147"/>
              <a:gd name="connsiteX3" fmla="*/ 2575373 w 2579285"/>
              <a:gd name="connsiteY3" fmla="*/ 433674 h 494147"/>
              <a:gd name="connsiteX4" fmla="*/ 694186 w 2579285"/>
              <a:gd name="connsiteY4" fmla="*/ 436056 h 494147"/>
              <a:gd name="connsiteX5" fmla="*/ 9903 w 2579285"/>
              <a:gd name="connsiteY5" fmla="*/ 435109 h 494147"/>
              <a:gd name="connsiteX0" fmla="*/ 9903 w 2579285"/>
              <a:gd name="connsiteY0" fmla="*/ 435109 h 494147"/>
              <a:gd name="connsiteX1" fmla="*/ 753604 w 2579285"/>
              <a:gd name="connsiteY1" fmla="*/ 81831 h 494147"/>
              <a:gd name="connsiteX2" fmla="*/ 2574513 w 2579285"/>
              <a:gd name="connsiteY2" fmla="*/ 0 h 494147"/>
              <a:gd name="connsiteX3" fmla="*/ 2575373 w 2579285"/>
              <a:gd name="connsiteY3" fmla="*/ 433674 h 494147"/>
              <a:gd name="connsiteX4" fmla="*/ 694186 w 2579285"/>
              <a:gd name="connsiteY4" fmla="*/ 436056 h 494147"/>
              <a:gd name="connsiteX5" fmla="*/ 9903 w 2579285"/>
              <a:gd name="connsiteY5" fmla="*/ 435109 h 494147"/>
              <a:gd name="connsiteX0" fmla="*/ 0 w 2569382"/>
              <a:gd name="connsiteY0" fmla="*/ 435109 h 436056"/>
              <a:gd name="connsiteX1" fmla="*/ 743701 w 2569382"/>
              <a:gd name="connsiteY1" fmla="*/ 81831 h 436056"/>
              <a:gd name="connsiteX2" fmla="*/ 2564610 w 2569382"/>
              <a:gd name="connsiteY2" fmla="*/ 0 h 436056"/>
              <a:gd name="connsiteX3" fmla="*/ 2565470 w 2569382"/>
              <a:gd name="connsiteY3" fmla="*/ 433674 h 436056"/>
              <a:gd name="connsiteX4" fmla="*/ 684283 w 2569382"/>
              <a:gd name="connsiteY4" fmla="*/ 436056 h 436056"/>
              <a:gd name="connsiteX5" fmla="*/ 0 w 2569382"/>
              <a:gd name="connsiteY5" fmla="*/ 435109 h 436056"/>
              <a:gd name="connsiteX0" fmla="*/ 0 w 2569382"/>
              <a:gd name="connsiteY0" fmla="*/ 435109 h 436056"/>
              <a:gd name="connsiteX1" fmla="*/ 734003 w 2569382"/>
              <a:gd name="connsiteY1" fmla="*/ 109538 h 436056"/>
              <a:gd name="connsiteX2" fmla="*/ 2564610 w 2569382"/>
              <a:gd name="connsiteY2" fmla="*/ 0 h 436056"/>
              <a:gd name="connsiteX3" fmla="*/ 2565470 w 2569382"/>
              <a:gd name="connsiteY3" fmla="*/ 433674 h 436056"/>
              <a:gd name="connsiteX4" fmla="*/ 684283 w 2569382"/>
              <a:gd name="connsiteY4" fmla="*/ 436056 h 436056"/>
              <a:gd name="connsiteX5" fmla="*/ 0 w 2569382"/>
              <a:gd name="connsiteY5" fmla="*/ 435109 h 436056"/>
              <a:gd name="connsiteX0" fmla="*/ 0 w 2569382"/>
              <a:gd name="connsiteY0" fmla="*/ 435109 h 436056"/>
              <a:gd name="connsiteX1" fmla="*/ 640390 w 2569382"/>
              <a:gd name="connsiteY1" fmla="*/ 125339 h 436056"/>
              <a:gd name="connsiteX2" fmla="*/ 2564610 w 2569382"/>
              <a:gd name="connsiteY2" fmla="*/ 0 h 436056"/>
              <a:gd name="connsiteX3" fmla="*/ 2565470 w 2569382"/>
              <a:gd name="connsiteY3" fmla="*/ 433674 h 436056"/>
              <a:gd name="connsiteX4" fmla="*/ 684283 w 2569382"/>
              <a:gd name="connsiteY4" fmla="*/ 436056 h 436056"/>
              <a:gd name="connsiteX5" fmla="*/ 0 w 2569382"/>
              <a:gd name="connsiteY5" fmla="*/ 435109 h 436056"/>
              <a:gd name="connsiteX0" fmla="*/ 0 w 2569382"/>
              <a:gd name="connsiteY0" fmla="*/ 435109 h 436056"/>
              <a:gd name="connsiteX1" fmla="*/ 640390 w 2569382"/>
              <a:gd name="connsiteY1" fmla="*/ 125339 h 436056"/>
              <a:gd name="connsiteX2" fmla="*/ 2564610 w 2569382"/>
              <a:gd name="connsiteY2" fmla="*/ 0 h 436056"/>
              <a:gd name="connsiteX3" fmla="*/ 2565470 w 2569382"/>
              <a:gd name="connsiteY3" fmla="*/ 433674 h 436056"/>
              <a:gd name="connsiteX4" fmla="*/ 684283 w 2569382"/>
              <a:gd name="connsiteY4" fmla="*/ 436056 h 436056"/>
              <a:gd name="connsiteX5" fmla="*/ 0 w 2569382"/>
              <a:gd name="connsiteY5" fmla="*/ 435109 h 436056"/>
              <a:gd name="connsiteX0" fmla="*/ 0 w 2569382"/>
              <a:gd name="connsiteY0" fmla="*/ 435109 h 436056"/>
              <a:gd name="connsiteX1" fmla="*/ 640390 w 2569382"/>
              <a:gd name="connsiteY1" fmla="*/ 125339 h 436056"/>
              <a:gd name="connsiteX2" fmla="*/ 2564610 w 2569382"/>
              <a:gd name="connsiteY2" fmla="*/ 0 h 436056"/>
              <a:gd name="connsiteX3" fmla="*/ 2565470 w 2569382"/>
              <a:gd name="connsiteY3" fmla="*/ 433674 h 436056"/>
              <a:gd name="connsiteX4" fmla="*/ 684283 w 2569382"/>
              <a:gd name="connsiteY4" fmla="*/ 436056 h 436056"/>
              <a:gd name="connsiteX5" fmla="*/ 0 w 2569382"/>
              <a:gd name="connsiteY5" fmla="*/ 435109 h 436056"/>
              <a:gd name="connsiteX0" fmla="*/ 0 w 2569382"/>
              <a:gd name="connsiteY0" fmla="*/ 499053 h 500000"/>
              <a:gd name="connsiteX1" fmla="*/ 640390 w 2569382"/>
              <a:gd name="connsiteY1" fmla="*/ 189283 h 500000"/>
              <a:gd name="connsiteX2" fmla="*/ 1512097 w 2569382"/>
              <a:gd name="connsiteY2" fmla="*/ 113951 h 500000"/>
              <a:gd name="connsiteX3" fmla="*/ 2564610 w 2569382"/>
              <a:gd name="connsiteY3" fmla="*/ 63944 h 500000"/>
              <a:gd name="connsiteX4" fmla="*/ 2565470 w 2569382"/>
              <a:gd name="connsiteY4" fmla="*/ 497618 h 500000"/>
              <a:gd name="connsiteX5" fmla="*/ 684283 w 2569382"/>
              <a:gd name="connsiteY5" fmla="*/ 500000 h 500000"/>
              <a:gd name="connsiteX6" fmla="*/ 0 w 2569382"/>
              <a:gd name="connsiteY6" fmla="*/ 499053 h 500000"/>
              <a:gd name="connsiteX0" fmla="*/ 0 w 2569382"/>
              <a:gd name="connsiteY0" fmla="*/ 441630 h 442577"/>
              <a:gd name="connsiteX1" fmla="*/ 640390 w 2569382"/>
              <a:gd name="connsiteY1" fmla="*/ 131860 h 442577"/>
              <a:gd name="connsiteX2" fmla="*/ 1512097 w 2569382"/>
              <a:gd name="connsiteY2" fmla="*/ 56528 h 442577"/>
              <a:gd name="connsiteX3" fmla="*/ 2564610 w 2569382"/>
              <a:gd name="connsiteY3" fmla="*/ 6521 h 442577"/>
              <a:gd name="connsiteX4" fmla="*/ 2565470 w 2569382"/>
              <a:gd name="connsiteY4" fmla="*/ 440195 h 442577"/>
              <a:gd name="connsiteX5" fmla="*/ 684283 w 2569382"/>
              <a:gd name="connsiteY5" fmla="*/ 442577 h 442577"/>
              <a:gd name="connsiteX6" fmla="*/ 0 w 2569382"/>
              <a:gd name="connsiteY6" fmla="*/ 441630 h 442577"/>
              <a:gd name="connsiteX0" fmla="*/ 0 w 2569382"/>
              <a:gd name="connsiteY0" fmla="*/ 472884 h 473831"/>
              <a:gd name="connsiteX1" fmla="*/ 640390 w 2569382"/>
              <a:gd name="connsiteY1" fmla="*/ 163114 h 473831"/>
              <a:gd name="connsiteX2" fmla="*/ 1512097 w 2569382"/>
              <a:gd name="connsiteY2" fmla="*/ 87782 h 473831"/>
              <a:gd name="connsiteX3" fmla="*/ 2563891 w 2569382"/>
              <a:gd name="connsiteY3" fmla="*/ 6521 h 473831"/>
              <a:gd name="connsiteX4" fmla="*/ 2565470 w 2569382"/>
              <a:gd name="connsiteY4" fmla="*/ 471449 h 473831"/>
              <a:gd name="connsiteX5" fmla="*/ 684283 w 2569382"/>
              <a:gd name="connsiteY5" fmla="*/ 473831 h 473831"/>
              <a:gd name="connsiteX6" fmla="*/ 0 w 2569382"/>
              <a:gd name="connsiteY6" fmla="*/ 472884 h 473831"/>
              <a:gd name="connsiteX0" fmla="*/ 0 w 2569382"/>
              <a:gd name="connsiteY0" fmla="*/ 523988 h 524935"/>
              <a:gd name="connsiteX1" fmla="*/ 640390 w 2569382"/>
              <a:gd name="connsiteY1" fmla="*/ 214218 h 524935"/>
              <a:gd name="connsiteX2" fmla="*/ 1527079 w 2569382"/>
              <a:gd name="connsiteY2" fmla="*/ 26099 h 524935"/>
              <a:gd name="connsiteX3" fmla="*/ 2563891 w 2569382"/>
              <a:gd name="connsiteY3" fmla="*/ 57625 h 524935"/>
              <a:gd name="connsiteX4" fmla="*/ 2565470 w 2569382"/>
              <a:gd name="connsiteY4" fmla="*/ 522553 h 524935"/>
              <a:gd name="connsiteX5" fmla="*/ 684283 w 2569382"/>
              <a:gd name="connsiteY5" fmla="*/ 524935 h 524935"/>
              <a:gd name="connsiteX6" fmla="*/ 0 w 2569382"/>
              <a:gd name="connsiteY6" fmla="*/ 523988 h 524935"/>
              <a:gd name="connsiteX0" fmla="*/ 0 w 2569382"/>
              <a:gd name="connsiteY0" fmla="*/ 497521 h 498468"/>
              <a:gd name="connsiteX1" fmla="*/ 640390 w 2569382"/>
              <a:gd name="connsiteY1" fmla="*/ 187751 h 498468"/>
              <a:gd name="connsiteX2" fmla="*/ 1549205 w 2569382"/>
              <a:gd name="connsiteY2" fmla="*/ 26099 h 498468"/>
              <a:gd name="connsiteX3" fmla="*/ 2563891 w 2569382"/>
              <a:gd name="connsiteY3" fmla="*/ 31158 h 498468"/>
              <a:gd name="connsiteX4" fmla="*/ 2565470 w 2569382"/>
              <a:gd name="connsiteY4" fmla="*/ 496086 h 498468"/>
              <a:gd name="connsiteX5" fmla="*/ 684283 w 2569382"/>
              <a:gd name="connsiteY5" fmla="*/ 498468 h 498468"/>
              <a:gd name="connsiteX6" fmla="*/ 0 w 2569382"/>
              <a:gd name="connsiteY6" fmla="*/ 497521 h 498468"/>
              <a:gd name="connsiteX0" fmla="*/ 0 w 2569382"/>
              <a:gd name="connsiteY0" fmla="*/ 471422 h 472369"/>
              <a:gd name="connsiteX1" fmla="*/ 640390 w 2569382"/>
              <a:gd name="connsiteY1" fmla="*/ 161652 h 472369"/>
              <a:gd name="connsiteX2" fmla="*/ 1549205 w 2569382"/>
              <a:gd name="connsiteY2" fmla="*/ 0 h 472369"/>
              <a:gd name="connsiteX3" fmla="*/ 2563891 w 2569382"/>
              <a:gd name="connsiteY3" fmla="*/ 5059 h 472369"/>
              <a:gd name="connsiteX4" fmla="*/ 2565470 w 2569382"/>
              <a:gd name="connsiteY4" fmla="*/ 469987 h 472369"/>
              <a:gd name="connsiteX5" fmla="*/ 684283 w 2569382"/>
              <a:gd name="connsiteY5" fmla="*/ 472369 h 472369"/>
              <a:gd name="connsiteX6" fmla="*/ 0 w 2569382"/>
              <a:gd name="connsiteY6" fmla="*/ 471422 h 472369"/>
              <a:gd name="connsiteX0" fmla="*/ 0 w 2569382"/>
              <a:gd name="connsiteY0" fmla="*/ 466363 h 467310"/>
              <a:gd name="connsiteX1" fmla="*/ 640390 w 2569382"/>
              <a:gd name="connsiteY1" fmla="*/ 156593 h 467310"/>
              <a:gd name="connsiteX2" fmla="*/ 1532661 w 2569382"/>
              <a:gd name="connsiteY2" fmla="*/ 3672 h 467310"/>
              <a:gd name="connsiteX3" fmla="*/ 2563891 w 2569382"/>
              <a:gd name="connsiteY3" fmla="*/ 0 h 467310"/>
              <a:gd name="connsiteX4" fmla="*/ 2565470 w 2569382"/>
              <a:gd name="connsiteY4" fmla="*/ 464928 h 467310"/>
              <a:gd name="connsiteX5" fmla="*/ 684283 w 2569382"/>
              <a:gd name="connsiteY5" fmla="*/ 467310 h 467310"/>
              <a:gd name="connsiteX6" fmla="*/ 0 w 2569382"/>
              <a:gd name="connsiteY6" fmla="*/ 466363 h 467310"/>
              <a:gd name="connsiteX0" fmla="*/ 0 w 2569382"/>
              <a:gd name="connsiteY0" fmla="*/ 467453 h 468400"/>
              <a:gd name="connsiteX1" fmla="*/ 640390 w 2569382"/>
              <a:gd name="connsiteY1" fmla="*/ 157683 h 468400"/>
              <a:gd name="connsiteX2" fmla="*/ 1532661 w 2569382"/>
              <a:gd name="connsiteY2" fmla="*/ 0 h 468400"/>
              <a:gd name="connsiteX3" fmla="*/ 2563891 w 2569382"/>
              <a:gd name="connsiteY3" fmla="*/ 1090 h 468400"/>
              <a:gd name="connsiteX4" fmla="*/ 2565470 w 2569382"/>
              <a:gd name="connsiteY4" fmla="*/ 466018 h 468400"/>
              <a:gd name="connsiteX5" fmla="*/ 684283 w 2569382"/>
              <a:gd name="connsiteY5" fmla="*/ 468400 h 468400"/>
              <a:gd name="connsiteX6" fmla="*/ 0 w 2569382"/>
              <a:gd name="connsiteY6" fmla="*/ 467453 h 468400"/>
              <a:gd name="connsiteX0" fmla="*/ 0 w 2569382"/>
              <a:gd name="connsiteY0" fmla="*/ 467453 h 468400"/>
              <a:gd name="connsiteX1" fmla="*/ 640390 w 2569382"/>
              <a:gd name="connsiteY1" fmla="*/ 157683 h 468400"/>
              <a:gd name="connsiteX2" fmla="*/ 1532661 w 2569382"/>
              <a:gd name="connsiteY2" fmla="*/ 0 h 468400"/>
              <a:gd name="connsiteX3" fmla="*/ 2563891 w 2569382"/>
              <a:gd name="connsiteY3" fmla="*/ 1090 h 468400"/>
              <a:gd name="connsiteX4" fmla="*/ 2565470 w 2569382"/>
              <a:gd name="connsiteY4" fmla="*/ 466018 h 468400"/>
              <a:gd name="connsiteX5" fmla="*/ 684283 w 2569382"/>
              <a:gd name="connsiteY5" fmla="*/ 468400 h 468400"/>
              <a:gd name="connsiteX6" fmla="*/ 0 w 2569382"/>
              <a:gd name="connsiteY6" fmla="*/ 467453 h 468400"/>
              <a:gd name="connsiteX0" fmla="*/ 0 w 2569382"/>
              <a:gd name="connsiteY0" fmla="*/ 467453 h 468400"/>
              <a:gd name="connsiteX1" fmla="*/ 640390 w 2569382"/>
              <a:gd name="connsiteY1" fmla="*/ 157683 h 468400"/>
              <a:gd name="connsiteX2" fmla="*/ 1532661 w 2569382"/>
              <a:gd name="connsiteY2" fmla="*/ 0 h 468400"/>
              <a:gd name="connsiteX3" fmla="*/ 2563891 w 2569382"/>
              <a:gd name="connsiteY3" fmla="*/ 1090 h 468400"/>
              <a:gd name="connsiteX4" fmla="*/ 2565470 w 2569382"/>
              <a:gd name="connsiteY4" fmla="*/ 466018 h 468400"/>
              <a:gd name="connsiteX5" fmla="*/ 684283 w 2569382"/>
              <a:gd name="connsiteY5" fmla="*/ 468400 h 468400"/>
              <a:gd name="connsiteX6" fmla="*/ 0 w 2569382"/>
              <a:gd name="connsiteY6" fmla="*/ 467453 h 468400"/>
              <a:gd name="connsiteX0" fmla="*/ 0 w 2569382"/>
              <a:gd name="connsiteY0" fmla="*/ 467453 h 468400"/>
              <a:gd name="connsiteX1" fmla="*/ 640390 w 2569382"/>
              <a:gd name="connsiteY1" fmla="*/ 157683 h 468400"/>
              <a:gd name="connsiteX2" fmla="*/ 1532661 w 2569382"/>
              <a:gd name="connsiteY2" fmla="*/ 0 h 468400"/>
              <a:gd name="connsiteX3" fmla="*/ 2563891 w 2569382"/>
              <a:gd name="connsiteY3" fmla="*/ 1090 h 468400"/>
              <a:gd name="connsiteX4" fmla="*/ 2565470 w 2569382"/>
              <a:gd name="connsiteY4" fmla="*/ 466018 h 468400"/>
              <a:gd name="connsiteX5" fmla="*/ 684283 w 2569382"/>
              <a:gd name="connsiteY5" fmla="*/ 468400 h 468400"/>
              <a:gd name="connsiteX6" fmla="*/ 0 w 2569382"/>
              <a:gd name="connsiteY6" fmla="*/ 467453 h 468400"/>
              <a:gd name="connsiteX0" fmla="*/ 0 w 2569382"/>
              <a:gd name="connsiteY0" fmla="*/ 467453 h 468400"/>
              <a:gd name="connsiteX1" fmla="*/ 640390 w 2569382"/>
              <a:gd name="connsiteY1" fmla="*/ 157683 h 468400"/>
              <a:gd name="connsiteX2" fmla="*/ 1532661 w 2569382"/>
              <a:gd name="connsiteY2" fmla="*/ 0 h 468400"/>
              <a:gd name="connsiteX3" fmla="*/ 2563891 w 2569382"/>
              <a:gd name="connsiteY3" fmla="*/ 1090 h 468400"/>
              <a:gd name="connsiteX4" fmla="*/ 2565470 w 2569382"/>
              <a:gd name="connsiteY4" fmla="*/ 466018 h 468400"/>
              <a:gd name="connsiteX5" fmla="*/ 684283 w 2569382"/>
              <a:gd name="connsiteY5" fmla="*/ 468400 h 468400"/>
              <a:gd name="connsiteX6" fmla="*/ 0 w 2569382"/>
              <a:gd name="connsiteY6" fmla="*/ 467453 h 468400"/>
              <a:gd name="connsiteX0" fmla="*/ 0 w 2569382"/>
              <a:gd name="connsiteY0" fmla="*/ 467453 h 468400"/>
              <a:gd name="connsiteX1" fmla="*/ 640390 w 2569382"/>
              <a:gd name="connsiteY1" fmla="*/ 157683 h 468400"/>
              <a:gd name="connsiteX2" fmla="*/ 1532661 w 2569382"/>
              <a:gd name="connsiteY2" fmla="*/ 0 h 468400"/>
              <a:gd name="connsiteX3" fmla="*/ 2563891 w 2569382"/>
              <a:gd name="connsiteY3" fmla="*/ 1090 h 468400"/>
              <a:gd name="connsiteX4" fmla="*/ 2565470 w 2569382"/>
              <a:gd name="connsiteY4" fmla="*/ 466018 h 468400"/>
              <a:gd name="connsiteX5" fmla="*/ 684283 w 2569382"/>
              <a:gd name="connsiteY5" fmla="*/ 468400 h 468400"/>
              <a:gd name="connsiteX6" fmla="*/ 0 w 2569382"/>
              <a:gd name="connsiteY6" fmla="*/ 467453 h 468400"/>
              <a:gd name="connsiteX0" fmla="*/ 0 w 2569382"/>
              <a:gd name="connsiteY0" fmla="*/ 467453 h 468400"/>
              <a:gd name="connsiteX1" fmla="*/ 640390 w 2569382"/>
              <a:gd name="connsiteY1" fmla="*/ 157683 h 468400"/>
              <a:gd name="connsiteX2" fmla="*/ 1532661 w 2569382"/>
              <a:gd name="connsiteY2" fmla="*/ 0 h 468400"/>
              <a:gd name="connsiteX3" fmla="*/ 2563891 w 2569382"/>
              <a:gd name="connsiteY3" fmla="*/ 1090 h 468400"/>
              <a:gd name="connsiteX4" fmla="*/ 2565470 w 2569382"/>
              <a:gd name="connsiteY4" fmla="*/ 466018 h 468400"/>
              <a:gd name="connsiteX5" fmla="*/ 684283 w 2569382"/>
              <a:gd name="connsiteY5" fmla="*/ 468400 h 468400"/>
              <a:gd name="connsiteX6" fmla="*/ 0 w 2569382"/>
              <a:gd name="connsiteY6" fmla="*/ 467453 h 468400"/>
              <a:gd name="connsiteX0" fmla="*/ 0 w 2569382"/>
              <a:gd name="connsiteY0" fmla="*/ 467453 h 468400"/>
              <a:gd name="connsiteX1" fmla="*/ 640390 w 2569382"/>
              <a:gd name="connsiteY1" fmla="*/ 157683 h 468400"/>
              <a:gd name="connsiteX2" fmla="*/ 1532661 w 2569382"/>
              <a:gd name="connsiteY2" fmla="*/ 0 h 468400"/>
              <a:gd name="connsiteX3" fmla="*/ 2563891 w 2569382"/>
              <a:gd name="connsiteY3" fmla="*/ 1090 h 468400"/>
              <a:gd name="connsiteX4" fmla="*/ 2565470 w 2569382"/>
              <a:gd name="connsiteY4" fmla="*/ 466018 h 468400"/>
              <a:gd name="connsiteX5" fmla="*/ 684283 w 2569382"/>
              <a:gd name="connsiteY5" fmla="*/ 468400 h 468400"/>
              <a:gd name="connsiteX6" fmla="*/ 0 w 2569382"/>
              <a:gd name="connsiteY6" fmla="*/ 467453 h 468400"/>
              <a:gd name="connsiteX0" fmla="*/ 0 w 2569382"/>
              <a:gd name="connsiteY0" fmla="*/ 467453 h 468400"/>
              <a:gd name="connsiteX1" fmla="*/ 640390 w 2569382"/>
              <a:gd name="connsiteY1" fmla="*/ 157683 h 468400"/>
              <a:gd name="connsiteX2" fmla="*/ 1532661 w 2569382"/>
              <a:gd name="connsiteY2" fmla="*/ 0 h 468400"/>
              <a:gd name="connsiteX3" fmla="*/ 2563891 w 2569382"/>
              <a:gd name="connsiteY3" fmla="*/ 1090 h 468400"/>
              <a:gd name="connsiteX4" fmla="*/ 2565470 w 2569382"/>
              <a:gd name="connsiteY4" fmla="*/ 466018 h 468400"/>
              <a:gd name="connsiteX5" fmla="*/ 684283 w 2569382"/>
              <a:gd name="connsiteY5" fmla="*/ 468400 h 468400"/>
              <a:gd name="connsiteX6" fmla="*/ 0 w 2569382"/>
              <a:gd name="connsiteY6" fmla="*/ 467453 h 468400"/>
              <a:gd name="connsiteX0" fmla="*/ 0 w 2601862"/>
              <a:gd name="connsiteY0" fmla="*/ 467453 h 468400"/>
              <a:gd name="connsiteX1" fmla="*/ 640390 w 2601862"/>
              <a:gd name="connsiteY1" fmla="*/ 157683 h 468400"/>
              <a:gd name="connsiteX2" fmla="*/ 1532661 w 2601862"/>
              <a:gd name="connsiteY2" fmla="*/ 0 h 468400"/>
              <a:gd name="connsiteX3" fmla="*/ 2601272 w 2601862"/>
              <a:gd name="connsiteY3" fmla="*/ 296 h 468400"/>
              <a:gd name="connsiteX4" fmla="*/ 2565470 w 2601862"/>
              <a:gd name="connsiteY4" fmla="*/ 466018 h 468400"/>
              <a:gd name="connsiteX5" fmla="*/ 684283 w 2601862"/>
              <a:gd name="connsiteY5" fmla="*/ 468400 h 468400"/>
              <a:gd name="connsiteX6" fmla="*/ 0 w 2601862"/>
              <a:gd name="connsiteY6" fmla="*/ 467453 h 468400"/>
              <a:gd name="connsiteX0" fmla="*/ 0 w 2604382"/>
              <a:gd name="connsiteY0" fmla="*/ 467453 h 469650"/>
              <a:gd name="connsiteX1" fmla="*/ 640390 w 2604382"/>
              <a:gd name="connsiteY1" fmla="*/ 157683 h 469650"/>
              <a:gd name="connsiteX2" fmla="*/ 1532661 w 2604382"/>
              <a:gd name="connsiteY2" fmla="*/ 0 h 469650"/>
              <a:gd name="connsiteX3" fmla="*/ 2601272 w 2604382"/>
              <a:gd name="connsiteY3" fmla="*/ 296 h 469650"/>
              <a:gd name="connsiteX4" fmla="*/ 2600470 w 2604382"/>
              <a:gd name="connsiteY4" fmla="*/ 469441 h 469650"/>
              <a:gd name="connsiteX5" fmla="*/ 684283 w 2604382"/>
              <a:gd name="connsiteY5" fmla="*/ 468400 h 469650"/>
              <a:gd name="connsiteX6" fmla="*/ 0 w 2604382"/>
              <a:gd name="connsiteY6" fmla="*/ 467453 h 469650"/>
              <a:gd name="connsiteX0" fmla="*/ 0 w 2604382"/>
              <a:gd name="connsiteY0" fmla="*/ 470628 h 472825"/>
              <a:gd name="connsiteX1" fmla="*/ 640390 w 2604382"/>
              <a:gd name="connsiteY1" fmla="*/ 160858 h 472825"/>
              <a:gd name="connsiteX2" fmla="*/ 2088187 w 2604382"/>
              <a:gd name="connsiteY2" fmla="*/ 0 h 472825"/>
              <a:gd name="connsiteX3" fmla="*/ 2601272 w 2604382"/>
              <a:gd name="connsiteY3" fmla="*/ 3471 h 472825"/>
              <a:gd name="connsiteX4" fmla="*/ 2600470 w 2604382"/>
              <a:gd name="connsiteY4" fmla="*/ 472616 h 472825"/>
              <a:gd name="connsiteX5" fmla="*/ 684283 w 2604382"/>
              <a:gd name="connsiteY5" fmla="*/ 471575 h 472825"/>
              <a:gd name="connsiteX6" fmla="*/ 0 w 2604382"/>
              <a:gd name="connsiteY6" fmla="*/ 470628 h 472825"/>
              <a:gd name="connsiteX0" fmla="*/ 0 w 2604382"/>
              <a:gd name="connsiteY0" fmla="*/ 470628 h 472825"/>
              <a:gd name="connsiteX1" fmla="*/ 640390 w 2604382"/>
              <a:gd name="connsiteY1" fmla="*/ 160858 h 472825"/>
              <a:gd name="connsiteX2" fmla="*/ 2088187 w 2604382"/>
              <a:gd name="connsiteY2" fmla="*/ 0 h 472825"/>
              <a:gd name="connsiteX3" fmla="*/ 2601272 w 2604382"/>
              <a:gd name="connsiteY3" fmla="*/ 3471 h 472825"/>
              <a:gd name="connsiteX4" fmla="*/ 2600470 w 2604382"/>
              <a:gd name="connsiteY4" fmla="*/ 472616 h 472825"/>
              <a:gd name="connsiteX5" fmla="*/ 684283 w 2604382"/>
              <a:gd name="connsiteY5" fmla="*/ 471575 h 472825"/>
              <a:gd name="connsiteX6" fmla="*/ 0 w 2604382"/>
              <a:gd name="connsiteY6" fmla="*/ 470628 h 472825"/>
              <a:gd name="connsiteX0" fmla="*/ 0 w 2604382"/>
              <a:gd name="connsiteY0" fmla="*/ 470628 h 472825"/>
              <a:gd name="connsiteX1" fmla="*/ 640390 w 2604382"/>
              <a:gd name="connsiteY1" fmla="*/ 160858 h 472825"/>
              <a:gd name="connsiteX2" fmla="*/ 2088187 w 2604382"/>
              <a:gd name="connsiteY2" fmla="*/ 0 h 472825"/>
              <a:gd name="connsiteX3" fmla="*/ 2601272 w 2604382"/>
              <a:gd name="connsiteY3" fmla="*/ 3471 h 472825"/>
              <a:gd name="connsiteX4" fmla="*/ 2600470 w 2604382"/>
              <a:gd name="connsiteY4" fmla="*/ 472616 h 472825"/>
              <a:gd name="connsiteX5" fmla="*/ 684283 w 2604382"/>
              <a:gd name="connsiteY5" fmla="*/ 471575 h 472825"/>
              <a:gd name="connsiteX6" fmla="*/ 0 w 2604382"/>
              <a:gd name="connsiteY6" fmla="*/ 470628 h 472825"/>
              <a:gd name="connsiteX0" fmla="*/ 0 w 2604382"/>
              <a:gd name="connsiteY0" fmla="*/ 470628 h 472825"/>
              <a:gd name="connsiteX1" fmla="*/ 640390 w 2604382"/>
              <a:gd name="connsiteY1" fmla="*/ 160858 h 472825"/>
              <a:gd name="connsiteX2" fmla="*/ 2088187 w 2604382"/>
              <a:gd name="connsiteY2" fmla="*/ 0 h 472825"/>
              <a:gd name="connsiteX3" fmla="*/ 2601272 w 2604382"/>
              <a:gd name="connsiteY3" fmla="*/ 3471 h 472825"/>
              <a:gd name="connsiteX4" fmla="*/ 2600470 w 2604382"/>
              <a:gd name="connsiteY4" fmla="*/ 472616 h 472825"/>
              <a:gd name="connsiteX5" fmla="*/ 684283 w 2604382"/>
              <a:gd name="connsiteY5" fmla="*/ 471575 h 472825"/>
              <a:gd name="connsiteX6" fmla="*/ 0 w 2604382"/>
              <a:gd name="connsiteY6" fmla="*/ 470628 h 472825"/>
              <a:gd name="connsiteX0" fmla="*/ 0 w 2604382"/>
              <a:gd name="connsiteY0" fmla="*/ 470628 h 472825"/>
              <a:gd name="connsiteX1" fmla="*/ 640390 w 2604382"/>
              <a:gd name="connsiteY1" fmla="*/ 160858 h 472825"/>
              <a:gd name="connsiteX2" fmla="*/ 2088187 w 2604382"/>
              <a:gd name="connsiteY2" fmla="*/ 0 h 472825"/>
              <a:gd name="connsiteX3" fmla="*/ 2601272 w 2604382"/>
              <a:gd name="connsiteY3" fmla="*/ 3471 h 472825"/>
              <a:gd name="connsiteX4" fmla="*/ 2600470 w 2604382"/>
              <a:gd name="connsiteY4" fmla="*/ 472616 h 472825"/>
              <a:gd name="connsiteX5" fmla="*/ 684283 w 2604382"/>
              <a:gd name="connsiteY5" fmla="*/ 471575 h 472825"/>
              <a:gd name="connsiteX6" fmla="*/ 0 w 2604382"/>
              <a:gd name="connsiteY6" fmla="*/ 470628 h 472825"/>
              <a:gd name="connsiteX0" fmla="*/ 0 w 2604382"/>
              <a:gd name="connsiteY0" fmla="*/ 470628 h 472825"/>
              <a:gd name="connsiteX1" fmla="*/ 1123097 w 2604382"/>
              <a:gd name="connsiteY1" fmla="*/ 79646 h 472825"/>
              <a:gd name="connsiteX2" fmla="*/ 2088187 w 2604382"/>
              <a:gd name="connsiteY2" fmla="*/ 0 h 472825"/>
              <a:gd name="connsiteX3" fmla="*/ 2601272 w 2604382"/>
              <a:gd name="connsiteY3" fmla="*/ 3471 h 472825"/>
              <a:gd name="connsiteX4" fmla="*/ 2600470 w 2604382"/>
              <a:gd name="connsiteY4" fmla="*/ 472616 h 472825"/>
              <a:gd name="connsiteX5" fmla="*/ 684283 w 2604382"/>
              <a:gd name="connsiteY5" fmla="*/ 471575 h 472825"/>
              <a:gd name="connsiteX6" fmla="*/ 0 w 2604382"/>
              <a:gd name="connsiteY6" fmla="*/ 470628 h 47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4382" h="472825">
                <a:moveTo>
                  <a:pt x="0" y="470628"/>
                </a:moveTo>
                <a:cubicBezTo>
                  <a:pt x="179741" y="270328"/>
                  <a:pt x="706626" y="162061"/>
                  <a:pt x="1123097" y="79646"/>
                </a:cubicBezTo>
                <a:cubicBezTo>
                  <a:pt x="1623136" y="5986"/>
                  <a:pt x="1457150" y="49515"/>
                  <a:pt x="2088187" y="0"/>
                </a:cubicBezTo>
                <a:lnTo>
                  <a:pt x="2601272" y="3471"/>
                </a:lnTo>
                <a:cubicBezTo>
                  <a:pt x="2601862" y="275556"/>
                  <a:pt x="2604382" y="472825"/>
                  <a:pt x="2600470" y="472616"/>
                </a:cubicBezTo>
                <a:lnTo>
                  <a:pt x="684283" y="471575"/>
                </a:lnTo>
                <a:lnTo>
                  <a:pt x="0" y="470628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円/楕円 24"/>
          <p:cNvSpPr>
            <a:spLocks noChangeAspect="1"/>
          </p:cNvSpPr>
          <p:nvPr/>
        </p:nvSpPr>
        <p:spPr>
          <a:xfrm>
            <a:off x="5292082" y="2625161"/>
            <a:ext cx="576064" cy="511619"/>
          </a:xfrm>
          <a:prstGeom prst="ellipse">
            <a:avLst/>
          </a:prstGeom>
          <a:noFill/>
          <a:ln w="44450"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141984"/>
            <a:ext cx="35528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正方形/長方形 26"/>
          <p:cNvSpPr/>
          <p:nvPr/>
        </p:nvSpPr>
        <p:spPr>
          <a:xfrm>
            <a:off x="116986" y="472484"/>
            <a:ext cx="49500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kern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凸部の構造（③傾斜部の形状）</a:t>
            </a:r>
          </a:p>
        </p:txBody>
      </p:sp>
    </p:spTree>
    <p:extLst>
      <p:ext uri="{BB962C8B-B14F-4D97-AF65-F5344CB8AC3E}">
        <p14:creationId xmlns:p14="http://schemas.microsoft.com/office/powerpoint/2010/main" val="142954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参考</a:t>
            </a:r>
            <a:r>
              <a:rPr kumimoji="1" lang="ja-JP" altLang="en-US" dirty="0" smtClean="0"/>
              <a:t>．ハンプ設置に関する技術基準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7506" y="2774178"/>
            <a:ext cx="87129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車両との接触</a:t>
            </a:r>
            <a:endParaRPr lang="en-US" altLang="ja-JP" dirty="0" smtClean="0">
              <a:solidFill>
                <a:sysClr val="windowText" lastClr="000000"/>
              </a:solidFill>
              <a:uFill>
                <a:solidFill>
                  <a:srgbClr val="FF0000"/>
                </a:solidFill>
              </a:uFill>
            </a:endParaRPr>
          </a:p>
          <a:p>
            <a:pPr marL="342900" indent="-79375" algn="just"/>
            <a:r>
              <a:rPr lang="en-US" altLang="ja-JP" dirty="0" smtClean="0">
                <a:uFill>
                  <a:solidFill>
                    <a:srgbClr val="FF0000"/>
                  </a:solidFill>
                </a:uFill>
              </a:rPr>
              <a:t>2m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未満では、路面と車体の間隔が小さくなる。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342900" indent="-79375" algn="just"/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運用実態</a:t>
            </a:r>
            <a:endParaRPr lang="en-US" altLang="ja-JP" dirty="0" smtClean="0">
              <a:solidFill>
                <a:sysClr val="windowText" lastClr="000000"/>
              </a:solidFill>
              <a:uFill>
                <a:solidFill>
                  <a:srgbClr val="FF0000"/>
                </a:solidFill>
              </a:uFill>
            </a:endParaRPr>
          </a:p>
          <a:p>
            <a:pPr marL="268288" indent="-6350" algn="just"/>
            <a:r>
              <a:rPr lang="ja-JP" altLang="en-US" dirty="0" smtClean="0">
                <a:solidFill>
                  <a:sysClr val="windowText" lastClr="000000"/>
                </a:solidFill>
              </a:rPr>
              <a:t>近年は、弓形（平坦部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0m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）または台形で運用されてきた。</a:t>
            </a:r>
            <a:endParaRPr lang="en-US" altLang="ja-JP" dirty="0" smtClean="0">
              <a:solidFill>
                <a:sysClr val="windowText" lastClr="000000"/>
              </a:solidFill>
            </a:endParaRPr>
          </a:p>
          <a:p>
            <a:pPr marL="342900" indent="-79375" algn="just"/>
            <a:endParaRPr lang="ja-JP" altLang="en-US" dirty="0" smtClean="0">
              <a:solidFill>
                <a:sysClr val="windowText" lastClr="00000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速度抑制効果</a:t>
            </a:r>
            <a:endParaRPr lang="en-US" altLang="ja-JP" dirty="0" smtClean="0">
              <a:solidFill>
                <a:sysClr val="windowText" lastClr="000000"/>
              </a:solidFill>
              <a:uFill>
                <a:solidFill>
                  <a:srgbClr val="FF0000"/>
                </a:solidFill>
              </a:uFill>
            </a:endParaRPr>
          </a:p>
          <a:p>
            <a:pPr marL="268288" indent="-6350" algn="just"/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いずれの長さでも、速度抑制効果が確認されている（高さ</a:t>
            </a:r>
            <a:r>
              <a:rPr lang="en-US" altLang="ja-JP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10cm</a:t>
            </a:r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の場合）。</a:t>
            </a:r>
            <a:endParaRPr lang="en-US" altLang="ja-JP" dirty="0" smtClean="0">
              <a:solidFill>
                <a:sysClr val="windowText" lastClr="000000"/>
              </a:solidFill>
              <a:uFill>
                <a:solidFill>
                  <a:srgbClr val="FF0000"/>
                </a:solidFill>
              </a:uFill>
            </a:endParaRPr>
          </a:p>
          <a:p>
            <a:pPr marL="268288" indent="-6350" algn="just"/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（</a:t>
            </a:r>
            <a:r>
              <a:rPr lang="en-US" altLang="ja-JP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4m</a:t>
            </a:r>
            <a:r>
              <a:rPr lang="ja-JP" altLang="en-US" dirty="0" smtClean="0">
                <a:solidFill>
                  <a:sysClr val="windowText" lastClr="000000"/>
                </a:solidFill>
                <a:uFill>
                  <a:solidFill>
                    <a:srgbClr val="FF0000"/>
                  </a:solidFill>
                </a:uFill>
              </a:rPr>
              <a:t>以下では、長さが短いほど、効果が高い）</a:t>
            </a:r>
            <a:r>
              <a:rPr lang="en-US" altLang="ja-JP" dirty="0" smtClean="0">
                <a:uFill>
                  <a:solidFill>
                    <a:srgbClr val="FF0000"/>
                  </a:solidFill>
                </a:uFill>
              </a:rPr>
              <a:t> </a:t>
            </a:r>
            <a:endParaRPr lang="en-US" altLang="ja-JP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07506" y="940818"/>
            <a:ext cx="8919494" cy="40011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Font typeface="ＭＳ Ｐゴシック" panose="020B0600070205080204" pitchFamily="50" charset="-128"/>
            </a:pPr>
            <a:r>
              <a:rPr lang="ja-JP" altLang="en-US" sz="2000" dirty="0" smtClean="0"/>
              <a:t>◎</a:t>
            </a:r>
            <a:r>
              <a:rPr lang="ja-JP" altLang="en-US" sz="2000" u="heavy" dirty="0" smtClean="0"/>
              <a:t>２メートル以上</a:t>
            </a:r>
            <a:r>
              <a:rPr lang="ja-JP" altLang="en-US" sz="2000" dirty="0" smtClean="0"/>
              <a:t>を標準とする。</a:t>
            </a:r>
            <a:endParaRPr lang="en-US" altLang="ja-JP" sz="2000" dirty="0" smtClean="0"/>
          </a:p>
        </p:txBody>
      </p:sp>
      <p:grpSp>
        <p:nvGrpSpPr>
          <p:cNvPr id="24" name="グループ化 13"/>
          <p:cNvGrpSpPr>
            <a:grpSpLocks noChangeAspect="1"/>
          </p:cNvGrpSpPr>
          <p:nvPr/>
        </p:nvGrpSpPr>
        <p:grpSpPr>
          <a:xfrm>
            <a:off x="755576" y="1390847"/>
            <a:ext cx="3899862" cy="1081238"/>
            <a:chOff x="748210" y="5517232"/>
            <a:chExt cx="2163122" cy="599729"/>
          </a:xfrm>
        </p:grpSpPr>
        <p:pic>
          <p:nvPicPr>
            <p:cNvPr id="28" name="図 27"/>
            <p:cNvPicPr>
              <a:picLocks noChangeAspect="1"/>
            </p:cNvPicPr>
            <p:nvPr/>
          </p:nvPicPr>
          <p:blipFill rotWithShape="1">
            <a:blip r:embed="rId3" cstate="print"/>
            <a:srcRect l="16360" t="8246" r="15863" b="73860"/>
            <a:stretch/>
          </p:blipFill>
          <p:spPr>
            <a:xfrm>
              <a:off x="755576" y="5517232"/>
              <a:ext cx="2088232" cy="599729"/>
            </a:xfrm>
            <a:prstGeom prst="rect">
              <a:avLst/>
            </a:prstGeom>
          </p:spPr>
        </p:pic>
        <p:grpSp>
          <p:nvGrpSpPr>
            <p:cNvPr id="29" name="グループ化 206"/>
            <p:cNvGrpSpPr>
              <a:grpSpLocks noChangeAspect="1"/>
            </p:cNvGrpSpPr>
            <p:nvPr/>
          </p:nvGrpSpPr>
          <p:grpSpPr bwMode="auto">
            <a:xfrm>
              <a:off x="748210" y="5939536"/>
              <a:ext cx="2163122" cy="101305"/>
              <a:chOff x="1691680" y="4025310"/>
              <a:chExt cx="5466443" cy="189477"/>
            </a:xfrm>
          </p:grpSpPr>
          <p:cxnSp>
            <p:nvCxnSpPr>
              <p:cNvPr id="30" name="直線コネクタ 29"/>
              <p:cNvCxnSpPr/>
              <p:nvPr/>
            </p:nvCxnSpPr>
            <p:spPr bwMode="auto">
              <a:xfrm flipV="1">
                <a:off x="1691680" y="4200232"/>
                <a:ext cx="5466443" cy="14555"/>
              </a:xfrm>
              <a:prstGeom prst="line">
                <a:avLst/>
              </a:prstGeom>
              <a:ln w="539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フリーフォーム 30"/>
              <p:cNvSpPr/>
              <p:nvPr/>
            </p:nvSpPr>
            <p:spPr bwMode="auto">
              <a:xfrm flipH="1">
                <a:off x="2267020" y="4025310"/>
                <a:ext cx="4720443" cy="145258"/>
              </a:xfrm>
              <a:custGeom>
                <a:avLst/>
                <a:gdLst>
                  <a:gd name="connsiteX0" fmla="*/ 0 w 1677122"/>
                  <a:gd name="connsiteY0" fmla="*/ 69338 h 69338"/>
                  <a:gd name="connsiteX1" fmla="*/ 1677122 w 1677122"/>
                  <a:gd name="connsiteY1" fmla="*/ 69338 h 69338"/>
                  <a:gd name="connsiteX2" fmla="*/ 1118082 w 1677122"/>
                  <a:gd name="connsiteY2" fmla="*/ 0 h 69338"/>
                  <a:gd name="connsiteX3" fmla="*/ 550374 w 1677122"/>
                  <a:gd name="connsiteY3" fmla="*/ 0 h 69338"/>
                  <a:gd name="connsiteX4" fmla="*/ 0 w 1677122"/>
                  <a:gd name="connsiteY4" fmla="*/ 69338 h 69338"/>
                  <a:gd name="connsiteX0" fmla="*/ 0 w 1677122"/>
                  <a:gd name="connsiteY0" fmla="*/ 69338 h 69338"/>
                  <a:gd name="connsiteX1" fmla="*/ 1677122 w 1677122"/>
                  <a:gd name="connsiteY1" fmla="*/ 69338 h 69338"/>
                  <a:gd name="connsiteX2" fmla="*/ 1118082 w 1677122"/>
                  <a:gd name="connsiteY2" fmla="*/ 0 h 69338"/>
                  <a:gd name="connsiteX3" fmla="*/ 415452 w 1677122"/>
                  <a:gd name="connsiteY3" fmla="*/ 0 h 69338"/>
                  <a:gd name="connsiteX4" fmla="*/ 0 w 1677122"/>
                  <a:gd name="connsiteY4" fmla="*/ 69338 h 69338"/>
                  <a:gd name="connsiteX0" fmla="*/ 0 w 1677122"/>
                  <a:gd name="connsiteY0" fmla="*/ 70009 h 70009"/>
                  <a:gd name="connsiteX1" fmla="*/ 1677122 w 1677122"/>
                  <a:gd name="connsiteY1" fmla="*/ 70009 h 70009"/>
                  <a:gd name="connsiteX2" fmla="*/ 1261616 w 1677122"/>
                  <a:gd name="connsiteY2" fmla="*/ 0 h 70009"/>
                  <a:gd name="connsiteX3" fmla="*/ 415452 w 1677122"/>
                  <a:gd name="connsiteY3" fmla="*/ 671 h 70009"/>
                  <a:gd name="connsiteX4" fmla="*/ 0 w 1677122"/>
                  <a:gd name="connsiteY4" fmla="*/ 70009 h 70009"/>
                  <a:gd name="connsiteX0" fmla="*/ 0 w 1677122"/>
                  <a:gd name="connsiteY0" fmla="*/ 70009 h 70009"/>
                  <a:gd name="connsiteX1" fmla="*/ 1677122 w 1677122"/>
                  <a:gd name="connsiteY1" fmla="*/ 70009 h 70009"/>
                  <a:gd name="connsiteX2" fmla="*/ 1261616 w 1677122"/>
                  <a:gd name="connsiteY2" fmla="*/ 0 h 70009"/>
                  <a:gd name="connsiteX3" fmla="*/ 415452 w 1677122"/>
                  <a:gd name="connsiteY3" fmla="*/ 671 h 70009"/>
                  <a:gd name="connsiteX4" fmla="*/ 105260 w 1677122"/>
                  <a:gd name="connsiteY4" fmla="*/ 60750 h 70009"/>
                  <a:gd name="connsiteX5" fmla="*/ 0 w 1677122"/>
                  <a:gd name="connsiteY5" fmla="*/ 70009 h 70009"/>
                  <a:gd name="connsiteX0" fmla="*/ 0 w 1677122"/>
                  <a:gd name="connsiteY0" fmla="*/ 70009 h 70009"/>
                  <a:gd name="connsiteX1" fmla="*/ 1677122 w 1677122"/>
                  <a:gd name="connsiteY1" fmla="*/ 70009 h 70009"/>
                  <a:gd name="connsiteX2" fmla="*/ 1571276 w 1677122"/>
                  <a:gd name="connsiteY2" fmla="*/ 60750 h 70009"/>
                  <a:gd name="connsiteX3" fmla="*/ 1261616 w 1677122"/>
                  <a:gd name="connsiteY3" fmla="*/ 0 h 70009"/>
                  <a:gd name="connsiteX4" fmla="*/ 415452 w 1677122"/>
                  <a:gd name="connsiteY4" fmla="*/ 671 h 70009"/>
                  <a:gd name="connsiteX5" fmla="*/ 105260 w 1677122"/>
                  <a:gd name="connsiteY5" fmla="*/ 60750 h 70009"/>
                  <a:gd name="connsiteX6" fmla="*/ 0 w 1677122"/>
                  <a:gd name="connsiteY6" fmla="*/ 70009 h 70009"/>
                  <a:gd name="connsiteX0" fmla="*/ 0 w 1677122"/>
                  <a:gd name="connsiteY0" fmla="*/ 70009 h 70009"/>
                  <a:gd name="connsiteX1" fmla="*/ 1677122 w 1677122"/>
                  <a:gd name="connsiteY1" fmla="*/ 70009 h 70009"/>
                  <a:gd name="connsiteX2" fmla="*/ 1571276 w 1677122"/>
                  <a:gd name="connsiteY2" fmla="*/ 60750 h 70009"/>
                  <a:gd name="connsiteX3" fmla="*/ 1261616 w 1677122"/>
                  <a:gd name="connsiteY3" fmla="*/ 0 h 70009"/>
                  <a:gd name="connsiteX4" fmla="*/ 415452 w 1677122"/>
                  <a:gd name="connsiteY4" fmla="*/ 671 h 70009"/>
                  <a:gd name="connsiteX5" fmla="*/ 328094 w 1677122"/>
                  <a:gd name="connsiteY5" fmla="*/ 16315 h 70009"/>
                  <a:gd name="connsiteX6" fmla="*/ 105260 w 1677122"/>
                  <a:gd name="connsiteY6" fmla="*/ 60750 h 70009"/>
                  <a:gd name="connsiteX7" fmla="*/ 0 w 1677122"/>
                  <a:gd name="connsiteY7" fmla="*/ 70009 h 70009"/>
                  <a:gd name="connsiteX0" fmla="*/ 0 w 1677122"/>
                  <a:gd name="connsiteY0" fmla="*/ 70009 h 70009"/>
                  <a:gd name="connsiteX1" fmla="*/ 1677122 w 1677122"/>
                  <a:gd name="connsiteY1" fmla="*/ 70009 h 70009"/>
                  <a:gd name="connsiteX2" fmla="*/ 1571276 w 1677122"/>
                  <a:gd name="connsiteY2" fmla="*/ 60750 h 70009"/>
                  <a:gd name="connsiteX3" fmla="*/ 1261616 w 1677122"/>
                  <a:gd name="connsiteY3" fmla="*/ 0 h 70009"/>
                  <a:gd name="connsiteX4" fmla="*/ 581991 w 1677122"/>
                  <a:gd name="connsiteY4" fmla="*/ 22 h 70009"/>
                  <a:gd name="connsiteX5" fmla="*/ 328094 w 1677122"/>
                  <a:gd name="connsiteY5" fmla="*/ 16315 h 70009"/>
                  <a:gd name="connsiteX6" fmla="*/ 105260 w 1677122"/>
                  <a:gd name="connsiteY6" fmla="*/ 60750 h 70009"/>
                  <a:gd name="connsiteX7" fmla="*/ 0 w 1677122"/>
                  <a:gd name="connsiteY7" fmla="*/ 70009 h 70009"/>
                  <a:gd name="connsiteX0" fmla="*/ 0 w 1677122"/>
                  <a:gd name="connsiteY0" fmla="*/ 70009 h 70009"/>
                  <a:gd name="connsiteX1" fmla="*/ 1677122 w 1677122"/>
                  <a:gd name="connsiteY1" fmla="*/ 70009 h 70009"/>
                  <a:gd name="connsiteX2" fmla="*/ 1571276 w 1677122"/>
                  <a:gd name="connsiteY2" fmla="*/ 60750 h 70009"/>
                  <a:gd name="connsiteX3" fmla="*/ 1261616 w 1677122"/>
                  <a:gd name="connsiteY3" fmla="*/ 0 h 70009"/>
                  <a:gd name="connsiteX4" fmla="*/ 581991 w 1677122"/>
                  <a:gd name="connsiteY4" fmla="*/ 22 h 70009"/>
                  <a:gd name="connsiteX5" fmla="*/ 328094 w 1677122"/>
                  <a:gd name="connsiteY5" fmla="*/ 16315 h 70009"/>
                  <a:gd name="connsiteX6" fmla="*/ 105260 w 1677122"/>
                  <a:gd name="connsiteY6" fmla="*/ 60750 h 70009"/>
                  <a:gd name="connsiteX7" fmla="*/ 0 w 1677122"/>
                  <a:gd name="connsiteY7" fmla="*/ 70009 h 70009"/>
                  <a:gd name="connsiteX0" fmla="*/ 0 w 1677122"/>
                  <a:gd name="connsiteY0" fmla="*/ 70333 h 70333"/>
                  <a:gd name="connsiteX1" fmla="*/ 1677122 w 1677122"/>
                  <a:gd name="connsiteY1" fmla="*/ 70333 h 70333"/>
                  <a:gd name="connsiteX2" fmla="*/ 1571276 w 1677122"/>
                  <a:gd name="connsiteY2" fmla="*/ 61074 h 70333"/>
                  <a:gd name="connsiteX3" fmla="*/ 1137298 w 1677122"/>
                  <a:gd name="connsiteY3" fmla="*/ 0 h 70333"/>
                  <a:gd name="connsiteX4" fmla="*/ 581991 w 1677122"/>
                  <a:gd name="connsiteY4" fmla="*/ 346 h 70333"/>
                  <a:gd name="connsiteX5" fmla="*/ 328094 w 1677122"/>
                  <a:gd name="connsiteY5" fmla="*/ 16639 h 70333"/>
                  <a:gd name="connsiteX6" fmla="*/ 105260 w 1677122"/>
                  <a:gd name="connsiteY6" fmla="*/ 61074 h 70333"/>
                  <a:gd name="connsiteX7" fmla="*/ 0 w 1677122"/>
                  <a:gd name="connsiteY7" fmla="*/ 70333 h 70333"/>
                  <a:gd name="connsiteX0" fmla="*/ 0 w 1677122"/>
                  <a:gd name="connsiteY0" fmla="*/ 70333 h 70333"/>
                  <a:gd name="connsiteX1" fmla="*/ 1677122 w 1677122"/>
                  <a:gd name="connsiteY1" fmla="*/ 70333 h 70333"/>
                  <a:gd name="connsiteX2" fmla="*/ 1571276 w 1677122"/>
                  <a:gd name="connsiteY2" fmla="*/ 61074 h 70333"/>
                  <a:gd name="connsiteX3" fmla="*/ 1137298 w 1677122"/>
                  <a:gd name="connsiteY3" fmla="*/ 0 h 70333"/>
                  <a:gd name="connsiteX4" fmla="*/ 581991 w 1677122"/>
                  <a:gd name="connsiteY4" fmla="*/ 346 h 70333"/>
                  <a:gd name="connsiteX5" fmla="*/ 328094 w 1677122"/>
                  <a:gd name="connsiteY5" fmla="*/ 16639 h 70333"/>
                  <a:gd name="connsiteX6" fmla="*/ 105260 w 1677122"/>
                  <a:gd name="connsiteY6" fmla="*/ 61074 h 70333"/>
                  <a:gd name="connsiteX7" fmla="*/ 0 w 1677122"/>
                  <a:gd name="connsiteY7" fmla="*/ 70333 h 70333"/>
                  <a:gd name="connsiteX0" fmla="*/ 0 w 1677122"/>
                  <a:gd name="connsiteY0" fmla="*/ 70333 h 70333"/>
                  <a:gd name="connsiteX1" fmla="*/ 1677122 w 1677122"/>
                  <a:gd name="connsiteY1" fmla="*/ 70333 h 70333"/>
                  <a:gd name="connsiteX2" fmla="*/ 1571276 w 1677122"/>
                  <a:gd name="connsiteY2" fmla="*/ 61074 h 70333"/>
                  <a:gd name="connsiteX3" fmla="*/ 1335030 w 1677122"/>
                  <a:gd name="connsiteY3" fmla="*/ 14419 h 70333"/>
                  <a:gd name="connsiteX4" fmla="*/ 1137298 w 1677122"/>
                  <a:gd name="connsiteY4" fmla="*/ 0 h 70333"/>
                  <a:gd name="connsiteX5" fmla="*/ 581991 w 1677122"/>
                  <a:gd name="connsiteY5" fmla="*/ 346 h 70333"/>
                  <a:gd name="connsiteX6" fmla="*/ 328094 w 1677122"/>
                  <a:gd name="connsiteY6" fmla="*/ 16639 h 70333"/>
                  <a:gd name="connsiteX7" fmla="*/ 105260 w 1677122"/>
                  <a:gd name="connsiteY7" fmla="*/ 61074 h 70333"/>
                  <a:gd name="connsiteX8" fmla="*/ 0 w 1677122"/>
                  <a:gd name="connsiteY8" fmla="*/ 70333 h 7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77122" h="70333">
                    <a:moveTo>
                      <a:pt x="0" y="70333"/>
                    </a:moveTo>
                    <a:lnTo>
                      <a:pt x="1677122" y="70333"/>
                    </a:lnTo>
                    <a:cubicBezTo>
                      <a:pt x="1650440" y="65949"/>
                      <a:pt x="1597958" y="65458"/>
                      <a:pt x="1571276" y="61074"/>
                    </a:cubicBezTo>
                    <a:cubicBezTo>
                      <a:pt x="1511524" y="52079"/>
                      <a:pt x="1407360" y="24598"/>
                      <a:pt x="1335030" y="14419"/>
                    </a:cubicBezTo>
                    <a:cubicBezTo>
                      <a:pt x="1262700" y="4240"/>
                      <a:pt x="1260068" y="2670"/>
                      <a:pt x="1137298" y="0"/>
                    </a:cubicBezTo>
                    <a:lnTo>
                      <a:pt x="581991" y="346"/>
                    </a:lnTo>
                    <a:cubicBezTo>
                      <a:pt x="435396" y="1281"/>
                      <a:pt x="379793" y="6626"/>
                      <a:pt x="328094" y="16639"/>
                    </a:cubicBezTo>
                    <a:cubicBezTo>
                      <a:pt x="276395" y="26652"/>
                      <a:pt x="168934" y="50341"/>
                      <a:pt x="105260" y="61074"/>
                    </a:cubicBezTo>
                    <a:lnTo>
                      <a:pt x="0" y="70333"/>
                    </a:lnTo>
                    <a:close/>
                  </a:path>
                </a:pathLst>
              </a:custGeom>
              <a:solidFill>
                <a:srgbClr val="C00000"/>
              </a:solidFill>
              <a:ln w="31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ja-JP" altLang="en-US" dirty="0"/>
              </a:p>
            </p:txBody>
          </p:sp>
        </p:grpSp>
      </p:grpSp>
      <p:sp>
        <p:nvSpPr>
          <p:cNvPr id="32" name="テキスト ボックス 31"/>
          <p:cNvSpPr txBox="1"/>
          <p:nvPr/>
        </p:nvSpPr>
        <p:spPr>
          <a:xfrm>
            <a:off x="5940154" y="2472085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ja-JP" altLang="en-US" sz="1600" dirty="0" smtClean="0">
                <a:solidFill>
                  <a:sysClr val="windowText" lastClr="000000"/>
                </a:solidFill>
              </a:rPr>
              <a:t>（０ｍの場合）</a:t>
            </a:r>
            <a:endParaRPr lang="ja-JP" altLang="en-US" sz="1600" dirty="0">
              <a:solidFill>
                <a:sysClr val="windowText" lastClr="000000"/>
              </a:solidFill>
            </a:endParaRPr>
          </a:p>
        </p:txBody>
      </p:sp>
      <p:cxnSp>
        <p:nvCxnSpPr>
          <p:cNvPr id="33" name="直線コネクタ 32"/>
          <p:cNvCxnSpPr/>
          <p:nvPr/>
        </p:nvCxnSpPr>
        <p:spPr>
          <a:xfrm>
            <a:off x="2267744" y="2463790"/>
            <a:ext cx="0" cy="36004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3563888" y="2463790"/>
            <a:ext cx="0" cy="36004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 flipH="1">
            <a:off x="2267744" y="2607806"/>
            <a:ext cx="1296144" cy="0"/>
          </a:xfrm>
          <a:prstGeom prst="line">
            <a:avLst/>
          </a:prstGeom>
          <a:ln w="6350">
            <a:solidFill>
              <a:schemeClr val="tx1"/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 bwMode="auto">
          <a:xfrm>
            <a:off x="2267746" y="2583125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defRPr/>
            </a:pPr>
            <a:r>
              <a:rPr lang="ja-JP" altLang="en-US" sz="20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２ｍ以上</a:t>
            </a:r>
            <a:endParaRPr lang="ja-JP" altLang="en-US" sz="2000" dirty="0">
              <a:solidFill>
                <a:sysClr val="windowText" lastClr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7506" y="5404216"/>
            <a:ext cx="8712966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6700" indent="-266700"/>
            <a:r>
              <a:rPr lang="ja-JP" altLang="en-US" sz="2000" dirty="0" smtClean="0">
                <a:uFill>
                  <a:solidFill>
                    <a:srgbClr val="FF0000"/>
                  </a:solidFill>
                </a:uFill>
              </a:rPr>
              <a:t>○単路に設置する場合は、</a:t>
            </a:r>
            <a:r>
              <a:rPr lang="en-US" altLang="ja-JP" sz="2000" dirty="0" smtClean="0">
                <a:uFill>
                  <a:solidFill>
                    <a:srgbClr val="FF0000"/>
                  </a:solidFill>
                </a:uFill>
              </a:rPr>
              <a:t>2m</a:t>
            </a:r>
            <a:r>
              <a:rPr lang="ja-JP" altLang="en-US" sz="2000" dirty="0" smtClean="0">
                <a:uFill>
                  <a:solidFill>
                    <a:srgbClr val="FF0000"/>
                  </a:solidFill>
                </a:uFill>
              </a:rPr>
              <a:t>を標準とする。</a:t>
            </a:r>
            <a:endParaRPr lang="en-US" altLang="ja-JP" sz="2000" dirty="0" smtClean="0">
              <a:uFill>
                <a:solidFill>
                  <a:srgbClr val="FF0000"/>
                </a:solidFill>
              </a:uFill>
            </a:endParaRPr>
          </a:p>
          <a:p>
            <a:pPr marL="266700" indent="-266700"/>
            <a:r>
              <a:rPr lang="ja-JP" altLang="en-US" sz="2000" dirty="0" smtClean="0">
                <a:uFill>
                  <a:solidFill>
                    <a:srgbClr val="FF0000"/>
                  </a:solidFill>
                </a:uFill>
              </a:rPr>
              <a:t>○横断歩道部に設置する場合は、横断歩道の幅を標準とする。</a:t>
            </a:r>
            <a:endParaRPr lang="en-US" altLang="ja-JP" sz="2000" dirty="0" smtClean="0">
              <a:uFill>
                <a:solidFill>
                  <a:srgbClr val="FF0000"/>
                </a:solidFill>
              </a:uFill>
            </a:endParaRPr>
          </a:p>
          <a:p>
            <a:pPr marL="266700" indent="-266700"/>
            <a:r>
              <a:rPr lang="ja-JP" altLang="en-US" sz="2000" dirty="0" smtClean="0">
                <a:uFill>
                  <a:solidFill>
                    <a:srgbClr val="FF0000"/>
                  </a:solidFill>
                </a:uFill>
              </a:rPr>
              <a:t>○交差点内に設置する場合は、交差する道路の道路幅員に合わせることを標準とする。</a:t>
            </a:r>
            <a:endParaRPr lang="ja-JP" altLang="en-US" sz="2000" dirty="0">
              <a:solidFill>
                <a:sysClr val="windowText" lastClr="000000"/>
              </a:solidFill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107506" y="479153"/>
            <a:ext cx="42287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2400" kern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凸部の構造（④平坦部の長さ）</a:t>
            </a:r>
          </a:p>
        </p:txBody>
      </p:sp>
      <p:grpSp>
        <p:nvGrpSpPr>
          <p:cNvPr id="39" name="グループ化 27"/>
          <p:cNvGrpSpPr/>
          <p:nvPr/>
        </p:nvGrpSpPr>
        <p:grpSpPr>
          <a:xfrm>
            <a:off x="5127322" y="1535981"/>
            <a:ext cx="4413232" cy="1027186"/>
            <a:chOff x="4860032" y="1321694"/>
            <a:chExt cx="4981207" cy="1159383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348018">
              <a:off x="5825499" y="1321694"/>
              <a:ext cx="4015740" cy="1159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41" name="直線コネクタ 40"/>
            <p:cNvCxnSpPr/>
            <p:nvPr/>
          </p:nvCxnSpPr>
          <p:spPr bwMode="auto">
            <a:xfrm flipV="1">
              <a:off x="4860032" y="2218882"/>
              <a:ext cx="3899857" cy="0"/>
            </a:xfrm>
            <a:prstGeom prst="line">
              <a:avLst/>
            </a:prstGeom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フリーフォーム 41"/>
            <p:cNvSpPr/>
            <p:nvPr/>
          </p:nvSpPr>
          <p:spPr bwMode="auto">
            <a:xfrm flipH="1">
              <a:off x="5796136" y="2060848"/>
              <a:ext cx="2276824" cy="122972"/>
            </a:xfrm>
            <a:custGeom>
              <a:avLst/>
              <a:gdLst>
                <a:gd name="connsiteX0" fmla="*/ 0 w 1677122"/>
                <a:gd name="connsiteY0" fmla="*/ 69338 h 69338"/>
                <a:gd name="connsiteX1" fmla="*/ 1677122 w 1677122"/>
                <a:gd name="connsiteY1" fmla="*/ 69338 h 69338"/>
                <a:gd name="connsiteX2" fmla="*/ 1118082 w 1677122"/>
                <a:gd name="connsiteY2" fmla="*/ 0 h 69338"/>
                <a:gd name="connsiteX3" fmla="*/ 550374 w 1677122"/>
                <a:gd name="connsiteY3" fmla="*/ 0 h 69338"/>
                <a:gd name="connsiteX4" fmla="*/ 0 w 1677122"/>
                <a:gd name="connsiteY4" fmla="*/ 69338 h 69338"/>
                <a:gd name="connsiteX0" fmla="*/ 0 w 1677122"/>
                <a:gd name="connsiteY0" fmla="*/ 69338 h 69338"/>
                <a:gd name="connsiteX1" fmla="*/ 1677122 w 1677122"/>
                <a:gd name="connsiteY1" fmla="*/ 69338 h 69338"/>
                <a:gd name="connsiteX2" fmla="*/ 1118082 w 1677122"/>
                <a:gd name="connsiteY2" fmla="*/ 0 h 69338"/>
                <a:gd name="connsiteX3" fmla="*/ 415452 w 1677122"/>
                <a:gd name="connsiteY3" fmla="*/ 0 h 69338"/>
                <a:gd name="connsiteX4" fmla="*/ 0 w 1677122"/>
                <a:gd name="connsiteY4" fmla="*/ 69338 h 69338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261616 w 1677122"/>
                <a:gd name="connsiteY2" fmla="*/ 0 h 70009"/>
                <a:gd name="connsiteX3" fmla="*/ 415452 w 1677122"/>
                <a:gd name="connsiteY3" fmla="*/ 671 h 70009"/>
                <a:gd name="connsiteX4" fmla="*/ 0 w 1677122"/>
                <a:gd name="connsiteY4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261616 w 1677122"/>
                <a:gd name="connsiteY2" fmla="*/ 0 h 70009"/>
                <a:gd name="connsiteX3" fmla="*/ 415452 w 1677122"/>
                <a:gd name="connsiteY3" fmla="*/ 671 h 70009"/>
                <a:gd name="connsiteX4" fmla="*/ 105260 w 1677122"/>
                <a:gd name="connsiteY4" fmla="*/ 60750 h 70009"/>
                <a:gd name="connsiteX5" fmla="*/ 0 w 1677122"/>
                <a:gd name="connsiteY5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571276 w 1677122"/>
                <a:gd name="connsiteY2" fmla="*/ 60750 h 70009"/>
                <a:gd name="connsiteX3" fmla="*/ 1261616 w 1677122"/>
                <a:gd name="connsiteY3" fmla="*/ 0 h 70009"/>
                <a:gd name="connsiteX4" fmla="*/ 415452 w 1677122"/>
                <a:gd name="connsiteY4" fmla="*/ 671 h 70009"/>
                <a:gd name="connsiteX5" fmla="*/ 105260 w 1677122"/>
                <a:gd name="connsiteY5" fmla="*/ 60750 h 70009"/>
                <a:gd name="connsiteX6" fmla="*/ 0 w 1677122"/>
                <a:gd name="connsiteY6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571276 w 1677122"/>
                <a:gd name="connsiteY2" fmla="*/ 60750 h 70009"/>
                <a:gd name="connsiteX3" fmla="*/ 1261616 w 1677122"/>
                <a:gd name="connsiteY3" fmla="*/ 0 h 70009"/>
                <a:gd name="connsiteX4" fmla="*/ 415452 w 1677122"/>
                <a:gd name="connsiteY4" fmla="*/ 671 h 70009"/>
                <a:gd name="connsiteX5" fmla="*/ 328094 w 1677122"/>
                <a:gd name="connsiteY5" fmla="*/ 16315 h 70009"/>
                <a:gd name="connsiteX6" fmla="*/ 105260 w 1677122"/>
                <a:gd name="connsiteY6" fmla="*/ 60750 h 70009"/>
                <a:gd name="connsiteX7" fmla="*/ 0 w 1677122"/>
                <a:gd name="connsiteY7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571276 w 1677122"/>
                <a:gd name="connsiteY2" fmla="*/ 60750 h 70009"/>
                <a:gd name="connsiteX3" fmla="*/ 1261616 w 1677122"/>
                <a:gd name="connsiteY3" fmla="*/ 0 h 70009"/>
                <a:gd name="connsiteX4" fmla="*/ 581991 w 1677122"/>
                <a:gd name="connsiteY4" fmla="*/ 22 h 70009"/>
                <a:gd name="connsiteX5" fmla="*/ 328094 w 1677122"/>
                <a:gd name="connsiteY5" fmla="*/ 16315 h 70009"/>
                <a:gd name="connsiteX6" fmla="*/ 105260 w 1677122"/>
                <a:gd name="connsiteY6" fmla="*/ 60750 h 70009"/>
                <a:gd name="connsiteX7" fmla="*/ 0 w 1677122"/>
                <a:gd name="connsiteY7" fmla="*/ 70009 h 70009"/>
                <a:gd name="connsiteX0" fmla="*/ 0 w 1677122"/>
                <a:gd name="connsiteY0" fmla="*/ 70009 h 70009"/>
                <a:gd name="connsiteX1" fmla="*/ 1677122 w 1677122"/>
                <a:gd name="connsiteY1" fmla="*/ 70009 h 70009"/>
                <a:gd name="connsiteX2" fmla="*/ 1571276 w 1677122"/>
                <a:gd name="connsiteY2" fmla="*/ 60750 h 70009"/>
                <a:gd name="connsiteX3" fmla="*/ 1261616 w 1677122"/>
                <a:gd name="connsiteY3" fmla="*/ 0 h 70009"/>
                <a:gd name="connsiteX4" fmla="*/ 581991 w 1677122"/>
                <a:gd name="connsiteY4" fmla="*/ 22 h 70009"/>
                <a:gd name="connsiteX5" fmla="*/ 328094 w 1677122"/>
                <a:gd name="connsiteY5" fmla="*/ 16315 h 70009"/>
                <a:gd name="connsiteX6" fmla="*/ 105260 w 1677122"/>
                <a:gd name="connsiteY6" fmla="*/ 60750 h 70009"/>
                <a:gd name="connsiteX7" fmla="*/ 0 w 1677122"/>
                <a:gd name="connsiteY7" fmla="*/ 70009 h 70009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137298 w 1677122"/>
                <a:gd name="connsiteY3" fmla="*/ 0 h 70333"/>
                <a:gd name="connsiteX4" fmla="*/ 581991 w 1677122"/>
                <a:gd name="connsiteY4" fmla="*/ 346 h 70333"/>
                <a:gd name="connsiteX5" fmla="*/ 328094 w 1677122"/>
                <a:gd name="connsiteY5" fmla="*/ 16639 h 70333"/>
                <a:gd name="connsiteX6" fmla="*/ 105260 w 1677122"/>
                <a:gd name="connsiteY6" fmla="*/ 61074 h 70333"/>
                <a:gd name="connsiteX7" fmla="*/ 0 w 1677122"/>
                <a:gd name="connsiteY7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137298 w 1677122"/>
                <a:gd name="connsiteY3" fmla="*/ 0 h 70333"/>
                <a:gd name="connsiteX4" fmla="*/ 581991 w 1677122"/>
                <a:gd name="connsiteY4" fmla="*/ 346 h 70333"/>
                <a:gd name="connsiteX5" fmla="*/ 328094 w 1677122"/>
                <a:gd name="connsiteY5" fmla="*/ 16639 h 70333"/>
                <a:gd name="connsiteX6" fmla="*/ 105260 w 1677122"/>
                <a:gd name="connsiteY6" fmla="*/ 61074 h 70333"/>
                <a:gd name="connsiteX7" fmla="*/ 0 w 1677122"/>
                <a:gd name="connsiteY7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335030 w 1677122"/>
                <a:gd name="connsiteY3" fmla="*/ 14419 h 70333"/>
                <a:gd name="connsiteX4" fmla="*/ 1137298 w 1677122"/>
                <a:gd name="connsiteY4" fmla="*/ 0 h 70333"/>
                <a:gd name="connsiteX5" fmla="*/ 581991 w 1677122"/>
                <a:gd name="connsiteY5" fmla="*/ 346 h 70333"/>
                <a:gd name="connsiteX6" fmla="*/ 328094 w 1677122"/>
                <a:gd name="connsiteY6" fmla="*/ 16639 h 70333"/>
                <a:gd name="connsiteX7" fmla="*/ 105260 w 1677122"/>
                <a:gd name="connsiteY7" fmla="*/ 61074 h 70333"/>
                <a:gd name="connsiteX8" fmla="*/ 0 w 1677122"/>
                <a:gd name="connsiteY8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335030 w 1677122"/>
                <a:gd name="connsiteY3" fmla="*/ 14419 h 70333"/>
                <a:gd name="connsiteX4" fmla="*/ 878492 w 1677122"/>
                <a:gd name="connsiteY4" fmla="*/ 0 h 70333"/>
                <a:gd name="connsiteX5" fmla="*/ 581991 w 1677122"/>
                <a:gd name="connsiteY5" fmla="*/ 346 h 70333"/>
                <a:gd name="connsiteX6" fmla="*/ 328094 w 1677122"/>
                <a:gd name="connsiteY6" fmla="*/ 16639 h 70333"/>
                <a:gd name="connsiteX7" fmla="*/ 105260 w 1677122"/>
                <a:gd name="connsiteY7" fmla="*/ 61074 h 70333"/>
                <a:gd name="connsiteX8" fmla="*/ 0 w 1677122"/>
                <a:gd name="connsiteY8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335030 w 1677122"/>
                <a:gd name="connsiteY3" fmla="*/ 14419 h 70333"/>
                <a:gd name="connsiteX4" fmla="*/ 878492 w 1677122"/>
                <a:gd name="connsiteY4" fmla="*/ 0 h 70333"/>
                <a:gd name="connsiteX5" fmla="*/ 878492 w 1677122"/>
                <a:gd name="connsiteY5" fmla="*/ 0 h 70333"/>
                <a:gd name="connsiteX6" fmla="*/ 328094 w 1677122"/>
                <a:gd name="connsiteY6" fmla="*/ 16639 h 70333"/>
                <a:gd name="connsiteX7" fmla="*/ 105260 w 1677122"/>
                <a:gd name="connsiteY7" fmla="*/ 61074 h 70333"/>
                <a:gd name="connsiteX8" fmla="*/ 0 w 1677122"/>
                <a:gd name="connsiteY8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237175 w 1677122"/>
                <a:gd name="connsiteY3" fmla="*/ 36151 h 70333"/>
                <a:gd name="connsiteX4" fmla="*/ 878492 w 1677122"/>
                <a:gd name="connsiteY4" fmla="*/ 0 h 70333"/>
                <a:gd name="connsiteX5" fmla="*/ 878492 w 1677122"/>
                <a:gd name="connsiteY5" fmla="*/ 0 h 70333"/>
                <a:gd name="connsiteX6" fmla="*/ 328094 w 1677122"/>
                <a:gd name="connsiteY6" fmla="*/ 16639 h 70333"/>
                <a:gd name="connsiteX7" fmla="*/ 105260 w 1677122"/>
                <a:gd name="connsiteY7" fmla="*/ 61074 h 70333"/>
                <a:gd name="connsiteX8" fmla="*/ 0 w 1677122"/>
                <a:gd name="connsiteY8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571276 w 1677122"/>
                <a:gd name="connsiteY2" fmla="*/ 61074 h 70333"/>
                <a:gd name="connsiteX3" fmla="*/ 1237175 w 1677122"/>
                <a:gd name="connsiteY3" fmla="*/ 36151 h 70333"/>
                <a:gd name="connsiteX4" fmla="*/ 878492 w 1677122"/>
                <a:gd name="connsiteY4" fmla="*/ 0 h 70333"/>
                <a:gd name="connsiteX5" fmla="*/ 878492 w 1677122"/>
                <a:gd name="connsiteY5" fmla="*/ 0 h 70333"/>
                <a:gd name="connsiteX6" fmla="*/ 455026 w 1677122"/>
                <a:gd name="connsiteY6" fmla="*/ 36471 h 70333"/>
                <a:gd name="connsiteX7" fmla="*/ 105260 w 1677122"/>
                <a:gd name="connsiteY7" fmla="*/ 61074 h 70333"/>
                <a:gd name="connsiteX8" fmla="*/ 0 w 1677122"/>
                <a:gd name="connsiteY8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437533 w 1677122"/>
                <a:gd name="connsiteY2" fmla="*/ 58587 h 70333"/>
                <a:gd name="connsiteX3" fmla="*/ 1237175 w 1677122"/>
                <a:gd name="connsiteY3" fmla="*/ 36151 h 70333"/>
                <a:gd name="connsiteX4" fmla="*/ 878492 w 1677122"/>
                <a:gd name="connsiteY4" fmla="*/ 0 h 70333"/>
                <a:gd name="connsiteX5" fmla="*/ 878492 w 1677122"/>
                <a:gd name="connsiteY5" fmla="*/ 0 h 70333"/>
                <a:gd name="connsiteX6" fmla="*/ 455026 w 1677122"/>
                <a:gd name="connsiteY6" fmla="*/ 36471 h 70333"/>
                <a:gd name="connsiteX7" fmla="*/ 105260 w 1677122"/>
                <a:gd name="connsiteY7" fmla="*/ 61074 h 70333"/>
                <a:gd name="connsiteX8" fmla="*/ 0 w 1677122"/>
                <a:gd name="connsiteY8" fmla="*/ 70333 h 70333"/>
                <a:gd name="connsiteX0" fmla="*/ 0 w 1677122"/>
                <a:gd name="connsiteY0" fmla="*/ 70333 h 70333"/>
                <a:gd name="connsiteX1" fmla="*/ 1677122 w 1677122"/>
                <a:gd name="connsiteY1" fmla="*/ 70333 h 70333"/>
                <a:gd name="connsiteX2" fmla="*/ 1437533 w 1677122"/>
                <a:gd name="connsiteY2" fmla="*/ 58587 h 70333"/>
                <a:gd name="connsiteX3" fmla="*/ 1237175 w 1677122"/>
                <a:gd name="connsiteY3" fmla="*/ 36151 h 70333"/>
                <a:gd name="connsiteX4" fmla="*/ 878492 w 1677122"/>
                <a:gd name="connsiteY4" fmla="*/ 0 h 70333"/>
                <a:gd name="connsiteX5" fmla="*/ 878492 w 1677122"/>
                <a:gd name="connsiteY5" fmla="*/ 0 h 70333"/>
                <a:gd name="connsiteX6" fmla="*/ 455026 w 1677122"/>
                <a:gd name="connsiteY6" fmla="*/ 36471 h 70333"/>
                <a:gd name="connsiteX7" fmla="*/ 239589 w 1677122"/>
                <a:gd name="connsiteY7" fmla="*/ 58587 h 70333"/>
                <a:gd name="connsiteX8" fmla="*/ 0 w 1677122"/>
                <a:gd name="connsiteY8" fmla="*/ 70333 h 7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7122" h="70333">
                  <a:moveTo>
                    <a:pt x="0" y="70333"/>
                  </a:moveTo>
                  <a:lnTo>
                    <a:pt x="1677122" y="70333"/>
                  </a:lnTo>
                  <a:cubicBezTo>
                    <a:pt x="1650440" y="65949"/>
                    <a:pt x="1464215" y="62971"/>
                    <a:pt x="1437533" y="58587"/>
                  </a:cubicBezTo>
                  <a:cubicBezTo>
                    <a:pt x="1377781" y="49592"/>
                    <a:pt x="1330348" y="45915"/>
                    <a:pt x="1237175" y="36151"/>
                  </a:cubicBezTo>
                  <a:cubicBezTo>
                    <a:pt x="1144002" y="26387"/>
                    <a:pt x="1001262" y="2670"/>
                    <a:pt x="878492" y="0"/>
                  </a:cubicBezTo>
                  <a:lnTo>
                    <a:pt x="878492" y="0"/>
                  </a:lnTo>
                  <a:cubicBezTo>
                    <a:pt x="731897" y="935"/>
                    <a:pt x="561510" y="26707"/>
                    <a:pt x="455026" y="36471"/>
                  </a:cubicBezTo>
                  <a:cubicBezTo>
                    <a:pt x="348542" y="46235"/>
                    <a:pt x="303263" y="47854"/>
                    <a:pt x="239589" y="58587"/>
                  </a:cubicBezTo>
                  <a:lnTo>
                    <a:pt x="0" y="70333"/>
                  </a:lnTo>
                  <a:close/>
                </a:path>
              </a:pathLst>
            </a:custGeom>
            <a:solidFill>
              <a:srgbClr val="C00000"/>
            </a:solidFill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46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参考</a:t>
            </a:r>
            <a:r>
              <a:rPr kumimoji="1" lang="ja-JP" altLang="en-US" dirty="0" smtClean="0"/>
              <a:t>．ハンプ設置に関する技術基準</a:t>
            </a:r>
            <a:endParaRPr kumimoji="1" lang="ja-JP" altLang="en-US" dirty="0"/>
          </a:p>
        </p:txBody>
      </p:sp>
      <p:sp>
        <p:nvSpPr>
          <p:cNvPr id="25" name="テキスト ボックス 16"/>
          <p:cNvSpPr txBox="1">
            <a:spLocks noChangeArrowheads="1"/>
          </p:cNvSpPr>
          <p:nvPr/>
        </p:nvSpPr>
        <p:spPr bwMode="auto">
          <a:xfrm>
            <a:off x="-2507" y="445496"/>
            <a:ext cx="43945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 dirty="0" smtClean="0"/>
              <a:t>■交差点手前のハンプ</a:t>
            </a:r>
            <a:endParaRPr lang="en-US" altLang="ja-JP" sz="1600" dirty="0" smtClean="0"/>
          </a:p>
        </p:txBody>
      </p:sp>
      <p:sp>
        <p:nvSpPr>
          <p:cNvPr id="26" name="テキスト ボックス 16"/>
          <p:cNvSpPr txBox="1">
            <a:spLocks noChangeArrowheads="1"/>
          </p:cNvSpPr>
          <p:nvPr/>
        </p:nvSpPr>
        <p:spPr bwMode="auto">
          <a:xfrm>
            <a:off x="4580346" y="445496"/>
            <a:ext cx="43945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 dirty="0" smtClean="0"/>
              <a:t>■ハンプによるスムース横断歩道</a:t>
            </a:r>
            <a:endParaRPr lang="en-US" altLang="ja-JP" sz="1600" dirty="0" smtClean="0"/>
          </a:p>
        </p:txBody>
      </p:sp>
      <p:pic>
        <p:nvPicPr>
          <p:cNvPr id="43" name="図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2000" y="756785"/>
            <a:ext cx="3630873" cy="2687510"/>
          </a:xfrm>
          <a:prstGeom prst="rect">
            <a:avLst/>
          </a:prstGeom>
        </p:spPr>
      </p:pic>
      <p:sp>
        <p:nvSpPr>
          <p:cNvPr id="46" name="テキスト ボックス 16"/>
          <p:cNvSpPr txBox="1">
            <a:spLocks noChangeArrowheads="1"/>
          </p:cNvSpPr>
          <p:nvPr/>
        </p:nvSpPr>
        <p:spPr bwMode="auto">
          <a:xfrm>
            <a:off x="4860869" y="3405772"/>
            <a:ext cx="36072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ja-JP" altLang="en-US" sz="1000" dirty="0" smtClean="0"/>
              <a:t>愛知県名古屋市中川区（</a:t>
            </a:r>
            <a:r>
              <a:rPr lang="ja-JP" altLang="en-US" sz="1000" dirty="0"/>
              <a:t>出典：第</a:t>
            </a:r>
            <a:r>
              <a:rPr lang="en-US" altLang="ja-JP" sz="1000" dirty="0"/>
              <a:t>96</a:t>
            </a:r>
            <a:r>
              <a:rPr lang="ja-JP" altLang="en-US" sz="1000" dirty="0"/>
              <a:t>回交通工学講習会</a:t>
            </a:r>
            <a:r>
              <a:rPr lang="ja-JP" altLang="en-US" sz="1000" dirty="0" smtClean="0"/>
              <a:t>資料）</a:t>
            </a:r>
            <a:endParaRPr lang="en-US" altLang="ja-JP" sz="1000" dirty="0" smtClean="0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"/>
          <a:stretch/>
        </p:blipFill>
        <p:spPr>
          <a:xfrm>
            <a:off x="4845701" y="3895810"/>
            <a:ext cx="3636000" cy="2678972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19305" r="10104" b="5543"/>
          <a:stretch/>
        </p:blipFill>
        <p:spPr>
          <a:xfrm>
            <a:off x="327063" y="776582"/>
            <a:ext cx="3607200" cy="2681093"/>
          </a:xfrm>
          <a:prstGeom prst="rect">
            <a:avLst/>
          </a:prstGeom>
        </p:spPr>
      </p:pic>
      <p:sp>
        <p:nvSpPr>
          <p:cNvPr id="18" name="テキスト ボックス 16"/>
          <p:cNvSpPr txBox="1">
            <a:spLocks noChangeArrowheads="1"/>
          </p:cNvSpPr>
          <p:nvPr/>
        </p:nvSpPr>
        <p:spPr bwMode="auto">
          <a:xfrm>
            <a:off x="327062" y="3405772"/>
            <a:ext cx="36072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ja-JP" altLang="en-US" sz="1000" dirty="0" smtClean="0"/>
              <a:t>愛知県一宮市萩原小学校北部地区</a:t>
            </a:r>
            <a:endParaRPr lang="en-US" altLang="ja-JP" sz="1000" dirty="0" smtClean="0"/>
          </a:p>
        </p:txBody>
      </p:sp>
      <p:sp>
        <p:nvSpPr>
          <p:cNvPr id="19" name="テキスト ボックス 16"/>
          <p:cNvSpPr txBox="1">
            <a:spLocks noChangeArrowheads="1"/>
          </p:cNvSpPr>
          <p:nvPr/>
        </p:nvSpPr>
        <p:spPr bwMode="auto">
          <a:xfrm>
            <a:off x="4875764" y="6548917"/>
            <a:ext cx="36072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ja-JP" altLang="en-US" sz="1000" dirty="0"/>
              <a:t>愛知県</a:t>
            </a:r>
            <a:r>
              <a:rPr lang="ja-JP" altLang="en-US" sz="1000" dirty="0" smtClean="0"/>
              <a:t>一宮市丹陽西小学校多加木地区</a:t>
            </a:r>
            <a:endParaRPr lang="en-US" altLang="ja-JP" sz="1000" dirty="0" smtClean="0"/>
          </a:p>
        </p:txBody>
      </p:sp>
      <p:sp>
        <p:nvSpPr>
          <p:cNvPr id="20" name="テキスト ボックス 16"/>
          <p:cNvSpPr txBox="1">
            <a:spLocks noChangeArrowheads="1"/>
          </p:cNvSpPr>
          <p:nvPr/>
        </p:nvSpPr>
        <p:spPr bwMode="auto">
          <a:xfrm>
            <a:off x="-2507" y="3575022"/>
            <a:ext cx="43945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 dirty="0" smtClean="0"/>
              <a:t>■ハンプ社会実験</a:t>
            </a:r>
            <a:endParaRPr lang="en-US" altLang="ja-JP" sz="1600" dirty="0" smtClean="0"/>
          </a:p>
        </p:txBody>
      </p:sp>
      <p:sp>
        <p:nvSpPr>
          <p:cNvPr id="21" name="テキスト ボックス 16"/>
          <p:cNvSpPr txBox="1">
            <a:spLocks noChangeArrowheads="1"/>
          </p:cNvSpPr>
          <p:nvPr/>
        </p:nvSpPr>
        <p:spPr bwMode="auto">
          <a:xfrm>
            <a:off x="327062" y="6548917"/>
            <a:ext cx="36072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ja-JP" altLang="en-US" sz="1000" dirty="0" smtClean="0"/>
              <a:t>沖縄県浦添市（</a:t>
            </a:r>
            <a:r>
              <a:rPr lang="ja-JP" altLang="en-US" sz="1000" dirty="0"/>
              <a:t>出典：第</a:t>
            </a:r>
            <a:r>
              <a:rPr lang="en-US" altLang="ja-JP" sz="1000" dirty="0"/>
              <a:t>96</a:t>
            </a:r>
            <a:r>
              <a:rPr lang="ja-JP" altLang="en-US" sz="1000" dirty="0"/>
              <a:t>回交通工学講習会資料）</a:t>
            </a:r>
            <a:endParaRPr lang="en-US" altLang="ja-JP" sz="1000" dirty="0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050" y="3910899"/>
            <a:ext cx="3620273" cy="2668191"/>
          </a:xfrm>
          <a:prstGeom prst="rect">
            <a:avLst/>
          </a:prstGeom>
        </p:spPr>
      </p:pic>
      <p:sp>
        <p:nvSpPr>
          <p:cNvPr id="23" name="テキスト ボックス 16"/>
          <p:cNvSpPr txBox="1">
            <a:spLocks noChangeArrowheads="1"/>
          </p:cNvSpPr>
          <p:nvPr/>
        </p:nvSpPr>
        <p:spPr bwMode="auto">
          <a:xfrm>
            <a:off x="4580346" y="3575022"/>
            <a:ext cx="43945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 dirty="0" smtClean="0"/>
              <a:t>■交差点ハンプ</a:t>
            </a:r>
            <a:endParaRPr lang="en-US" altLang="ja-JP" sz="1600" dirty="0" smtClean="0"/>
          </a:p>
        </p:txBody>
      </p:sp>
    </p:spTree>
    <p:extLst>
      <p:ext uri="{BB962C8B-B14F-4D97-AF65-F5344CB8AC3E}">
        <p14:creationId xmlns:p14="http://schemas.microsoft.com/office/powerpoint/2010/main" val="252468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参考</a:t>
            </a:r>
            <a:r>
              <a:rPr kumimoji="1" lang="ja-JP" altLang="en-US" dirty="0" smtClean="0"/>
              <a:t>．ハンプ設置による効果</a:t>
            </a:r>
            <a:endParaRPr kumimoji="1" lang="ja-JP" altLang="en-US" dirty="0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/>
          <a:srcRect l="1800"/>
          <a:stretch/>
        </p:blipFill>
        <p:spPr>
          <a:xfrm>
            <a:off x="272700" y="630163"/>
            <a:ext cx="8512035" cy="5401187"/>
          </a:xfrm>
          <a:prstGeom prst="rect">
            <a:avLst/>
          </a:prstGeom>
        </p:spPr>
      </p:pic>
      <p:sp>
        <p:nvSpPr>
          <p:cNvPr id="17" name="テキスト ボックス 16"/>
          <p:cNvSpPr txBox="1">
            <a:spLocks noChangeArrowheads="1"/>
          </p:cNvSpPr>
          <p:nvPr/>
        </p:nvSpPr>
        <p:spPr bwMode="auto">
          <a:xfrm>
            <a:off x="1239249" y="5993999"/>
            <a:ext cx="77209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ja-JP" altLang="en-US" sz="1000" dirty="0"/>
              <a:t>出典：第</a:t>
            </a:r>
            <a:r>
              <a:rPr lang="en-US" altLang="ja-JP" sz="1000" dirty="0"/>
              <a:t>1</a:t>
            </a:r>
            <a:r>
              <a:rPr lang="ja-JP" altLang="en-US" sz="1000" dirty="0"/>
              <a:t>回　生活道路における物理的デバイス等検討委員会　配付</a:t>
            </a:r>
            <a:r>
              <a:rPr lang="ja-JP" altLang="en-US" sz="1000" dirty="0" smtClean="0"/>
              <a:t>資料（国土交通省）</a:t>
            </a:r>
            <a:r>
              <a:rPr lang="en-US" altLang="ja-JP" sz="1000" dirty="0"/>
              <a:t>	</a:t>
            </a:r>
            <a:endParaRPr lang="en-US" altLang="ja-JP" sz="1000" dirty="0" smtClean="0"/>
          </a:p>
          <a:p>
            <a:pPr algn="r">
              <a:spcBef>
                <a:spcPct val="0"/>
              </a:spcBef>
              <a:buFontTx/>
              <a:buNone/>
            </a:pPr>
            <a:r>
              <a:rPr lang="ja-JP" altLang="en-US" sz="1000" dirty="0"/>
              <a:t>（</a:t>
            </a:r>
            <a:r>
              <a:rPr lang="ja-JP" altLang="en-US" sz="1000" dirty="0" smtClean="0"/>
              <a:t>大橋</a:t>
            </a:r>
            <a:r>
              <a:rPr lang="ja-JP" altLang="en-US" sz="1000" dirty="0"/>
              <a:t>幸子、鬼塚大輔、木村泰：速度調査と意識調査からハンプ設置に関する走行状況の</a:t>
            </a:r>
            <a:r>
              <a:rPr lang="ja-JP" altLang="en-US" sz="1000" dirty="0" smtClean="0"/>
              <a:t>把握）</a:t>
            </a:r>
            <a:endParaRPr lang="ja-JP" altLang="en-US" sz="1000" dirty="0"/>
          </a:p>
          <a:p>
            <a:pPr algn="r">
              <a:spcBef>
                <a:spcPct val="0"/>
              </a:spcBef>
              <a:buFontTx/>
              <a:buNone/>
            </a:pPr>
            <a:r>
              <a:rPr lang="ja-JP" altLang="en-US" sz="1000" dirty="0"/>
              <a:t>第</a:t>
            </a:r>
            <a:r>
              <a:rPr lang="en-US" altLang="ja-JP" sz="1000" dirty="0"/>
              <a:t>34</a:t>
            </a:r>
            <a:r>
              <a:rPr lang="ja-JP" altLang="en-US" sz="1000" dirty="0"/>
              <a:t>回交通工学研究発表会論文集、</a:t>
            </a:r>
            <a:r>
              <a:rPr lang="en-US" altLang="ja-JP" sz="1000" dirty="0"/>
              <a:t>2014.8</a:t>
            </a:r>
            <a:endParaRPr lang="en-US" altLang="ja-JP" sz="1000" dirty="0" smtClean="0"/>
          </a:p>
        </p:txBody>
      </p:sp>
    </p:spTree>
    <p:extLst>
      <p:ext uri="{BB962C8B-B14F-4D97-AF65-F5344CB8AC3E}">
        <p14:creationId xmlns:p14="http://schemas.microsoft.com/office/powerpoint/2010/main" val="19484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CC535-E5EB-4C87-8318-061A9D8B6F79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参考</a:t>
            </a:r>
            <a:r>
              <a:rPr kumimoji="1" lang="ja-JP" altLang="en-US" dirty="0" smtClean="0"/>
              <a:t>．ハンプ設置による効果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>
            <a:spLocks noChangeArrowheads="1"/>
          </p:cNvSpPr>
          <p:nvPr/>
        </p:nvSpPr>
        <p:spPr bwMode="auto">
          <a:xfrm>
            <a:off x="5175052" y="6415164"/>
            <a:ext cx="364499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ja-JP" altLang="en-US" sz="1000" dirty="0" smtClean="0"/>
              <a:t>出典：第</a:t>
            </a:r>
            <a:r>
              <a:rPr lang="en-US" altLang="ja-JP" sz="1000" dirty="0" smtClean="0"/>
              <a:t>96</a:t>
            </a:r>
            <a:r>
              <a:rPr lang="ja-JP" altLang="en-US" sz="1000" dirty="0" smtClean="0"/>
              <a:t>回交通工学講習会資料</a:t>
            </a:r>
            <a:endParaRPr lang="en-US" altLang="ja-JP" sz="1000" dirty="0" smtClean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98" y="1554836"/>
            <a:ext cx="4692024" cy="3846877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4306" y="3478275"/>
            <a:ext cx="4211119" cy="273353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4307" y="547810"/>
            <a:ext cx="4186491" cy="268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0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44450">
          <a:solidFill>
            <a:srgbClr val="FF0000">
              <a:alpha val="50000"/>
            </a:srgbClr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7285</TotalTime>
  <Words>988</Words>
  <Application>Microsoft Office PowerPoint</Application>
  <PresentationFormat>画面に合わせる (4:3)</PresentationFormat>
  <Paragraphs>110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8" baseType="lpstr">
      <vt:lpstr>HGP創英角ｺﾞｼｯｸUB</vt:lpstr>
      <vt:lpstr>Meiryo UI</vt:lpstr>
      <vt:lpstr>ＭＳ Ｐゴシック</vt:lpstr>
      <vt:lpstr>Arial</vt:lpstr>
      <vt:lpstr>Calibri</vt:lpstr>
      <vt:lpstr>Calibri Light</vt:lpstr>
      <vt:lpstr>Wingdings</vt:lpstr>
      <vt:lpstr>Office テーマ</vt:lpstr>
      <vt:lpstr>第○回　○○○○地区 生活道路交通安全対策　地域協議会</vt:lpstr>
      <vt:lpstr>参考．ハンプ設置に関する技術基準</vt:lpstr>
      <vt:lpstr>参考．ハンプ設置に関する技術基準</vt:lpstr>
      <vt:lpstr>参考．ハンプ設置に関する技術基準</vt:lpstr>
      <vt:lpstr>参考．ハンプ設置に関する技術基準</vt:lpstr>
      <vt:lpstr>参考．ハンプ設置に関する技術基準</vt:lpstr>
      <vt:lpstr>参考．ハンプ設置に関する技術基準</vt:lpstr>
      <vt:lpstr>参考．ハンプ設置に関する技術基準</vt:lpstr>
      <vt:lpstr>参考．ハンプ設置による効果</vt:lpstr>
      <vt:lpstr>参考．ハンプ設置による効果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牧野　修久</dc:creator>
  <cp:lastModifiedBy>池水　丈明</cp:lastModifiedBy>
  <cp:revision>637</cp:revision>
  <cp:lastPrinted>2019-07-05T10:36:59Z</cp:lastPrinted>
  <dcterms:created xsi:type="dcterms:W3CDTF">2018-05-07T08:10:56Z</dcterms:created>
  <dcterms:modified xsi:type="dcterms:W3CDTF">2020-12-22T08:18:08Z</dcterms:modified>
</cp:coreProperties>
</file>