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40.jpg" ContentType="image/jpg"/>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8"/>
  </p:notesMasterIdLst>
  <p:sldIdLst>
    <p:sldId id="312" r:id="rId2"/>
    <p:sldId id="335" r:id="rId3"/>
    <p:sldId id="336" r:id="rId4"/>
    <p:sldId id="337" r:id="rId5"/>
    <p:sldId id="332" r:id="rId6"/>
    <p:sldId id="338" r:id="rId7"/>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FF9966"/>
    <a:srgbClr val="FF5050"/>
    <a:srgbClr val="FFCCCC"/>
    <a:srgbClr val="FFC000"/>
    <a:srgbClr val="A2A3A3"/>
    <a:srgbClr val="D9D9D9"/>
    <a:srgbClr val="00CC99"/>
    <a:srgbClr val="B6B5B3"/>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96" autoAdjust="0"/>
    <p:restoredTop sz="67512" autoAdjust="0"/>
  </p:normalViewPr>
  <p:slideViewPr>
    <p:cSldViewPr snapToGrid="0">
      <p:cViewPr varScale="1">
        <p:scale>
          <a:sx n="75" d="100"/>
          <a:sy n="75" d="100"/>
        </p:scale>
        <p:origin x="2190" y="5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9787" cy="498693"/>
          </a:xfrm>
          <a:prstGeom prst="rect">
            <a:avLst/>
          </a:prstGeom>
        </p:spPr>
        <p:txBody>
          <a:bodyPr vert="horz" lIns="91424" tIns="45712" rIns="91424" bIns="4571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2"/>
            <a:ext cx="2949787" cy="498693"/>
          </a:xfrm>
          <a:prstGeom prst="rect">
            <a:avLst/>
          </a:prstGeom>
        </p:spPr>
        <p:txBody>
          <a:bodyPr vert="horz" lIns="91424" tIns="45712" rIns="91424" bIns="45712" rtlCol="0"/>
          <a:lstStyle>
            <a:lvl1pPr algn="r">
              <a:defRPr sz="1200"/>
            </a:lvl1pPr>
          </a:lstStyle>
          <a:p>
            <a:fld id="{A7AB0A5F-B775-4530-96C6-71E83EAA6E78}" type="datetimeFigureOut">
              <a:rPr kumimoji="1" lang="ja-JP" altLang="en-US" smtClean="0"/>
              <a:t>2020/12/22</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24" tIns="45712" rIns="91424" bIns="45712" rtlCol="0" anchor="ctr"/>
          <a:lstStyle/>
          <a:p>
            <a:endParaRPr lang="ja-JP" altLang="en-US"/>
          </a:p>
        </p:txBody>
      </p:sp>
      <p:sp>
        <p:nvSpPr>
          <p:cNvPr id="5" name="ノート プレースホルダー 4"/>
          <p:cNvSpPr>
            <a:spLocks noGrp="1"/>
          </p:cNvSpPr>
          <p:nvPr>
            <p:ph type="body" sz="quarter" idx="3"/>
          </p:nvPr>
        </p:nvSpPr>
        <p:spPr>
          <a:xfrm>
            <a:off x="680720" y="4783309"/>
            <a:ext cx="5445760" cy="3913614"/>
          </a:xfrm>
          <a:prstGeom prst="rect">
            <a:avLst/>
          </a:prstGeom>
        </p:spPr>
        <p:txBody>
          <a:bodyPr vert="horz" lIns="91424" tIns="45712" rIns="91424" bIns="4571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24" tIns="45712" rIns="91424" bIns="4571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24" tIns="45712" rIns="91424" bIns="45712" rtlCol="0" anchor="b"/>
          <a:lstStyle>
            <a:lvl1pPr algn="r">
              <a:defRPr sz="1200"/>
            </a:lvl1pPr>
          </a:lstStyle>
          <a:p>
            <a:fld id="{52377818-0476-424A-BA47-6A3E0694BDB1}" type="slidenum">
              <a:rPr kumimoji="1" lang="ja-JP" altLang="en-US" smtClean="0"/>
              <a:t>‹#›</a:t>
            </a:fld>
            <a:endParaRPr kumimoji="1" lang="ja-JP" altLang="en-US"/>
          </a:p>
        </p:txBody>
      </p:sp>
    </p:spTree>
    <p:extLst>
      <p:ext uri="{BB962C8B-B14F-4D97-AF65-F5344CB8AC3E}">
        <p14:creationId xmlns:p14="http://schemas.microsoft.com/office/powerpoint/2010/main" val="190100665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これより、当該地区を対象とした生活道路における交通安全対策の立案として、資料４を説明します。</a:t>
            </a:r>
            <a:endParaRPr kumimoji="1" lang="en-US" altLang="ja-JP" sz="1000" dirty="0" smtClean="0"/>
          </a:p>
          <a:p>
            <a:endParaRPr kumimoji="1" lang="en-US" altLang="ja-JP" sz="1000" dirty="0" smtClean="0"/>
          </a:p>
          <a:p>
            <a:r>
              <a:rPr kumimoji="1" lang="ja-JP" altLang="en-US" sz="1000" dirty="0" smtClean="0"/>
              <a:t>これまでに施策としての取り組み、当該地区の交通課題</a:t>
            </a:r>
            <a:r>
              <a:rPr kumimoji="1" lang="ja-JP" altLang="en-US" sz="1000" dirty="0" smtClean="0"/>
              <a:t>などを明らか</a:t>
            </a:r>
            <a:r>
              <a:rPr kumimoji="1" lang="ja-JP" altLang="en-US" sz="1000" dirty="0" smtClean="0"/>
              <a:t>にしてきましたが、より良い道路交通環境の実現に向けて、みなさんと共に考えていくものとしています。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0</a:t>
            </a:fld>
            <a:endParaRPr kumimoji="1" lang="ja-JP" altLang="en-US"/>
          </a:p>
        </p:txBody>
      </p:sp>
    </p:spTree>
    <p:extLst>
      <p:ext uri="{BB962C8B-B14F-4D97-AF65-F5344CB8AC3E}">
        <p14:creationId xmlns:p14="http://schemas.microsoft.com/office/powerpoint/2010/main" val="2072140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対策を立案するにあたり、どのような対策メニューがあるのか、いくつか事例とともに紹介します。</a:t>
            </a:r>
            <a:endParaRPr kumimoji="1" lang="en-US" altLang="ja-JP" sz="1000" dirty="0" smtClean="0"/>
          </a:p>
          <a:p>
            <a:endParaRPr kumimoji="1" lang="en-US" altLang="ja-JP" sz="1000" dirty="0" smtClean="0"/>
          </a:p>
          <a:p>
            <a:r>
              <a:rPr kumimoji="1" lang="ja-JP" altLang="en-US" sz="1000" dirty="0" smtClean="0"/>
              <a:t>まず、交差点対策としてですが、①②に示す交差点手前や交差点部に凸部となるハンプを設置するもの、③のようにカラー舗装や路面標示など注意を喚起するものが挙げられます。</a:t>
            </a:r>
            <a:endParaRPr kumimoji="1" lang="en-US" altLang="ja-JP" sz="1000" dirty="0" smtClean="0"/>
          </a:p>
          <a:p>
            <a:r>
              <a:rPr kumimoji="1" lang="ja-JP" altLang="en-US" sz="1000" dirty="0" smtClean="0"/>
              <a:t>その他、④のように交差点の入り口に</a:t>
            </a:r>
            <a:r>
              <a:rPr kumimoji="1" lang="ja-JP" altLang="en-US" sz="1000" dirty="0" err="1" smtClean="0"/>
              <a:t>狭さくを</a:t>
            </a:r>
            <a:r>
              <a:rPr kumimoji="1" lang="ja-JP" altLang="en-US" sz="1000" dirty="0" smtClean="0"/>
              <a:t>設けて入りづらくするもの、⑤の道路</a:t>
            </a:r>
            <a:r>
              <a:rPr kumimoji="1" lang="ja-JP" altLang="en-US" sz="1000" dirty="0" smtClean="0"/>
              <a:t>反射鏡（カーブミラー）や</a:t>
            </a:r>
            <a:r>
              <a:rPr kumimoji="1" lang="ja-JP" altLang="en-US" sz="1000" dirty="0" smtClean="0"/>
              <a:t>⑥の自発光鋲</a:t>
            </a:r>
            <a:r>
              <a:rPr kumimoji="1" lang="ja-JP" altLang="en-US" sz="1000" dirty="0" smtClean="0"/>
              <a:t>など多く目</a:t>
            </a:r>
            <a:r>
              <a:rPr kumimoji="1" lang="ja-JP" altLang="en-US" sz="1000" dirty="0" smtClean="0"/>
              <a:t>にするものがあります。</a:t>
            </a:r>
            <a:endParaRPr kumimoji="1" lang="en-US" altLang="ja-JP" sz="1000" dirty="0" smtClean="0"/>
          </a:p>
          <a:p>
            <a:r>
              <a:rPr kumimoji="1" lang="ja-JP" altLang="en-US" sz="1000" dirty="0" smtClean="0"/>
              <a:t>交差点の状況に応じてですが、植栽など視認性を阻害する</a:t>
            </a:r>
            <a:r>
              <a:rPr kumimoji="1" lang="ja-JP" altLang="en-US" sz="1000" dirty="0" smtClean="0"/>
              <a:t>ものを撤去</a:t>
            </a:r>
            <a:r>
              <a:rPr kumimoji="1" lang="ja-JP" altLang="en-US" sz="1000" dirty="0" smtClean="0"/>
              <a:t>することも有効な対策と考えられます。</a:t>
            </a:r>
            <a:endParaRPr kumimoji="1" lang="en-US" altLang="ja-JP" sz="1000" dirty="0" smtClean="0"/>
          </a:p>
          <a:p>
            <a:r>
              <a:rPr kumimoji="1" lang="ja-JP" altLang="en-US" sz="1000" dirty="0" smtClean="0"/>
              <a:t>対策内容によって、その効果や、要する費用・時間は異なりますが、交差点の状況や交通課題に応じて必要な対策を選択するものとなります。</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1</a:t>
            </a:fld>
            <a:endParaRPr kumimoji="1" lang="ja-JP" altLang="en-US"/>
          </a:p>
        </p:txBody>
      </p:sp>
    </p:spTree>
    <p:extLst>
      <p:ext uri="{BB962C8B-B14F-4D97-AF65-F5344CB8AC3E}">
        <p14:creationId xmlns:p14="http://schemas.microsoft.com/office/powerpoint/2010/main" val="3145970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続いて、単路部における対策メニューについて紹介します。</a:t>
            </a:r>
            <a:endParaRPr kumimoji="1" lang="en-US" altLang="ja-JP" sz="1000" dirty="0" smtClean="0"/>
          </a:p>
          <a:p>
            <a:endParaRPr kumimoji="1" lang="en-US" altLang="ja-JP" sz="1000" dirty="0" smtClean="0"/>
          </a:p>
          <a:p>
            <a:r>
              <a:rPr kumimoji="1" lang="ja-JP" altLang="en-US" sz="1000" dirty="0" smtClean="0"/>
              <a:t>そもそも歩道が無い区間では車道を狭小化したり、歩道を広げたりといった抜本的な対策がありますが、②のように速度規制を見直したり、③④⑤のような物理的デバイスを設置することで大きな効果が得られるものと考えています。</a:t>
            </a:r>
            <a:endParaRPr kumimoji="1" lang="en-US" altLang="ja-JP" sz="1000" dirty="0" smtClean="0"/>
          </a:p>
          <a:p>
            <a:r>
              <a:rPr kumimoji="1" lang="ja-JP" altLang="en-US" sz="1000" dirty="0" smtClean="0"/>
              <a:t>その他、路面標示などで注意を喚起する対策などは全国各地で取り入れられています。</a:t>
            </a:r>
            <a:endParaRPr kumimoji="1" lang="en-US" altLang="ja-JP"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t>こちらも、車両の走行状況や交通課題に応じて必要な対策を選択するものとなります。</a:t>
            </a:r>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2</a:t>
            </a:fld>
            <a:endParaRPr kumimoji="1" lang="ja-JP" altLang="en-US"/>
          </a:p>
        </p:txBody>
      </p:sp>
    </p:spTree>
    <p:extLst>
      <p:ext uri="{BB962C8B-B14F-4D97-AF65-F5344CB8AC3E}">
        <p14:creationId xmlns:p14="http://schemas.microsoft.com/office/powerpoint/2010/main" val="1519198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最後に、抜け道に対する対策メニューについて紹介します。</a:t>
            </a:r>
            <a:endParaRPr kumimoji="1" lang="en-US" altLang="ja-JP" sz="1000" dirty="0" smtClean="0"/>
          </a:p>
          <a:p>
            <a:endParaRPr kumimoji="1" lang="en-US" altLang="ja-JP" sz="1000" dirty="0" smtClean="0"/>
          </a:p>
          <a:p>
            <a:r>
              <a:rPr kumimoji="1" lang="ja-JP" altLang="en-US" sz="1000" dirty="0" smtClean="0"/>
              <a:t>最も直接的な対策として①のような交通規制が考えられますが、これは、地域にお住まいの方々にも移動の制約が</a:t>
            </a:r>
            <a:r>
              <a:rPr kumimoji="1" lang="ja-JP" altLang="en-US" sz="1000" dirty="0" smtClean="0"/>
              <a:t>課せられることになります</a:t>
            </a:r>
            <a:r>
              <a:rPr kumimoji="1" lang="ja-JP" altLang="en-US" sz="1000" dirty="0" smtClean="0"/>
              <a:t>。</a:t>
            </a:r>
            <a:endParaRPr kumimoji="1" lang="en-US" altLang="ja-JP" sz="1000" dirty="0" smtClean="0"/>
          </a:p>
          <a:p>
            <a:r>
              <a:rPr kumimoji="1" lang="ja-JP" altLang="en-US" sz="1000" dirty="0" smtClean="0"/>
              <a:t>②③に示す抜け道の入り口部を</a:t>
            </a:r>
            <a:r>
              <a:rPr kumimoji="1" lang="ja-JP" altLang="en-US" sz="1000" dirty="0" smtClean="0"/>
              <a:t>狭くするなどして</a:t>
            </a:r>
            <a:r>
              <a:rPr kumimoji="1" lang="ja-JP" altLang="en-US" sz="1000" dirty="0" smtClean="0"/>
              <a:t>通行しづらくする、④のように時間帯に応じて自動的</a:t>
            </a:r>
            <a:r>
              <a:rPr kumimoji="1" lang="ja-JP" altLang="en-US" sz="1000" dirty="0" smtClean="0"/>
              <a:t>にポールが</a:t>
            </a:r>
            <a:r>
              <a:rPr kumimoji="1" lang="ja-JP" altLang="en-US" sz="1000" dirty="0" smtClean="0"/>
              <a:t>出てくるライジングボラードなど先進的な技術を採用している事例も全国には見られます。</a:t>
            </a:r>
            <a:endParaRPr kumimoji="1" lang="en-US" altLang="ja-JP" sz="1000" dirty="0" smtClean="0"/>
          </a:p>
          <a:p>
            <a:r>
              <a:rPr kumimoji="1" lang="ja-JP" altLang="en-US" sz="1000" dirty="0" smtClean="0"/>
              <a:t>その他、看板などによる注意喚起も</a:t>
            </a:r>
            <a:r>
              <a:rPr kumimoji="1" lang="ja-JP" altLang="en-US" sz="1000" dirty="0" smtClean="0"/>
              <a:t>あります。</a:t>
            </a:r>
            <a:endParaRPr kumimoji="1" lang="en-US" altLang="ja-JP" sz="1000" dirty="0" smtClean="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3</a:t>
            </a:fld>
            <a:endParaRPr kumimoji="1" lang="ja-JP" altLang="en-US"/>
          </a:p>
        </p:txBody>
      </p:sp>
    </p:spTree>
    <p:extLst>
      <p:ext uri="{BB962C8B-B14F-4D97-AF65-F5344CB8AC3E}">
        <p14:creationId xmlns:p14="http://schemas.microsoft.com/office/powerpoint/2010/main" val="2806393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900" dirty="0" smtClean="0"/>
              <a:t>ここまで、生活</a:t>
            </a:r>
            <a:r>
              <a:rPr kumimoji="1" lang="ja-JP" altLang="en-US" sz="900" dirty="0" smtClean="0"/>
              <a:t>道路における主な対策メニューについて紹介してきましたが、これより、○○地区における具体的な対策について皆さんと考えていきたいと考えています。</a:t>
            </a:r>
            <a:endParaRPr kumimoji="1" lang="en-US" altLang="ja-JP" sz="900" dirty="0" smtClean="0"/>
          </a:p>
          <a:p>
            <a:endParaRPr kumimoji="1" lang="en-US" altLang="ja-JP" sz="900" dirty="0" smtClean="0"/>
          </a:p>
          <a:p>
            <a:r>
              <a:rPr kumimoji="1" lang="en-US" altLang="ja-JP" sz="900" dirty="0" smtClean="0"/>
              <a:t>※</a:t>
            </a:r>
            <a:r>
              <a:rPr kumimoji="1" lang="ja-JP" altLang="en-US" sz="900" dirty="0" smtClean="0"/>
              <a:t>地区に応じた内容で説明</a:t>
            </a:r>
            <a:endParaRPr kumimoji="1" lang="en-US" altLang="ja-JP" sz="900" dirty="0" smtClean="0"/>
          </a:p>
          <a:p>
            <a:r>
              <a:rPr kumimoji="1" lang="ja-JP" altLang="en-US" sz="900" dirty="0" smtClean="0"/>
              <a:t>例）</a:t>
            </a:r>
            <a:endParaRPr kumimoji="1" lang="en-US" altLang="ja-JP"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smtClean="0"/>
              <a:t>○○地区において、○○～○○は事故や急減速が多く、速度も高いことから、速度抑制策が必要と考えられます。</a:t>
            </a:r>
            <a:endParaRPr kumimoji="1" lang="en-US" altLang="ja-JP"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smtClean="0"/>
              <a:t>また、○○交差点の渋滞を回避した抜け道利用も多く見られることから、通過交通を排除することも重要な課題です。</a:t>
            </a:r>
            <a:endParaRPr kumimoji="1" lang="en-US" altLang="ja-JP" sz="9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smtClean="0"/>
              <a:t>このため、特に速度が出やすい区間で○○交差点の手前部分に、</a:t>
            </a:r>
            <a:r>
              <a:rPr kumimoji="1" lang="ja-JP" altLang="en-US" sz="900" dirty="0" smtClean="0"/>
              <a:t>ハンプや</a:t>
            </a:r>
            <a:r>
              <a:rPr kumimoji="1" lang="ja-JP" altLang="en-US" sz="900" dirty="0" err="1" smtClean="0"/>
              <a:t>狭さくを</a:t>
            </a:r>
            <a:r>
              <a:rPr kumimoji="1" lang="ja-JP" altLang="en-US" sz="900" dirty="0" smtClean="0"/>
              <a:t>設置する</a:t>
            </a:r>
            <a:r>
              <a:rPr kumimoji="1" lang="ja-JP" altLang="en-US" sz="900" dirty="0" smtClean="0"/>
              <a:t>ことが効果的と考えられます。</a:t>
            </a:r>
            <a:endParaRPr kumimoji="1" lang="en-US" altLang="ja-JP"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smtClean="0"/>
              <a:t>併せて、</a:t>
            </a:r>
            <a:r>
              <a:rPr kumimoji="1" lang="ja-JP" altLang="en-US" sz="900" dirty="0" smtClean="0"/>
              <a:t>カラー舗装や路面への文字標示・注意喚起看板</a:t>
            </a:r>
            <a:r>
              <a:rPr kumimoji="1" lang="ja-JP" altLang="en-US" sz="900" dirty="0" smtClean="0"/>
              <a:t>を組み合わせること</a:t>
            </a:r>
            <a:r>
              <a:rPr kumimoji="1" lang="ja-JP" altLang="en-US" sz="900" dirty="0" smtClean="0"/>
              <a:t>で、ドライバーへの十分な注意喚起</a:t>
            </a:r>
            <a:r>
              <a:rPr kumimoji="1" lang="ja-JP" altLang="en-US" sz="900" dirty="0" smtClean="0"/>
              <a:t>を図ることも重要と考えています。</a:t>
            </a:r>
            <a:endParaRPr kumimoji="1" lang="en-US" altLang="ja-JP"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smtClean="0"/>
              <a:t>ハンプは技術</a:t>
            </a:r>
            <a:r>
              <a:rPr kumimoji="1" lang="ja-JP" altLang="en-US" sz="900" dirty="0" smtClean="0"/>
              <a:t>基準に従い設置することで</a:t>
            </a:r>
            <a:r>
              <a:rPr kumimoji="1" lang="ja-JP" altLang="en-US" sz="900" dirty="0" smtClean="0"/>
              <a:t>、騒音・振動におる住</a:t>
            </a:r>
            <a:r>
              <a:rPr kumimoji="1" lang="ja-JP" altLang="en-US" sz="900" dirty="0" smtClean="0"/>
              <a:t>環境</a:t>
            </a:r>
            <a:r>
              <a:rPr kumimoji="1" lang="ja-JP" altLang="en-US" sz="900" dirty="0" smtClean="0"/>
              <a:t>への影響もほとんどない</a:t>
            </a:r>
            <a:r>
              <a:rPr kumimoji="1" lang="ja-JP" altLang="en-US" sz="900" dirty="0" smtClean="0"/>
              <a:t>ものと想定しています</a:t>
            </a:r>
            <a:r>
              <a:rPr kumimoji="1" lang="ja-JP" altLang="en-US" sz="900" dirty="0" smtClean="0"/>
              <a:t>。</a:t>
            </a:r>
            <a:endParaRPr kumimoji="1" lang="en-US" altLang="ja-JP"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smtClean="0"/>
              <a:t>また、抜け道利用を排除する通行規制は</a:t>
            </a:r>
            <a:r>
              <a:rPr kumimoji="1" lang="ja-JP" altLang="en-US" sz="900" dirty="0" smtClean="0"/>
              <a:t>困難と考えられることから、</a:t>
            </a:r>
            <a:r>
              <a:rPr kumimoji="1" lang="ja-JP" altLang="en-US" sz="900" dirty="0" smtClean="0"/>
              <a:t>この区間の入り口部分</a:t>
            </a:r>
            <a:r>
              <a:rPr kumimoji="1" lang="ja-JP" altLang="en-US" sz="900" dirty="0" smtClean="0"/>
              <a:t>は</a:t>
            </a:r>
            <a:r>
              <a:rPr kumimoji="1" lang="ja-JP" altLang="en-US" sz="900" dirty="0" err="1" smtClean="0"/>
              <a:t>狭さくを</a:t>
            </a:r>
            <a:r>
              <a:rPr kumimoji="1" lang="ja-JP" altLang="en-US" sz="900" dirty="0" smtClean="0"/>
              <a:t>設置して流入抑制を図ってはどうかと考えています。</a:t>
            </a:r>
            <a:endParaRPr kumimoji="1" lang="en-US" altLang="ja-JP" sz="9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smtClean="0"/>
              <a:t>以上が提案です。皆さん</a:t>
            </a:r>
            <a:r>
              <a:rPr kumimoji="1" lang="ja-JP" altLang="en-US" sz="900" dirty="0" smtClean="0"/>
              <a:t>からご意見を</a:t>
            </a:r>
            <a:r>
              <a:rPr kumimoji="1" lang="ja-JP" altLang="en-US" sz="900" dirty="0" smtClean="0"/>
              <a:t>頂きながら検討を進めていきたいとと思います。ご意見などお願いします。</a:t>
            </a:r>
            <a:endParaRPr kumimoji="1" lang="ja-JP" altLang="en-US" sz="900" dirty="0" smtClean="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4</a:t>
            </a:fld>
            <a:endParaRPr kumimoji="1" lang="ja-JP" altLang="en-US"/>
          </a:p>
        </p:txBody>
      </p:sp>
    </p:spTree>
    <p:extLst>
      <p:ext uri="{BB962C8B-B14F-4D97-AF65-F5344CB8AC3E}">
        <p14:creationId xmlns:p14="http://schemas.microsoft.com/office/powerpoint/2010/main" val="788664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smtClean="0"/>
              <a:t>以上で、○○地区に</a:t>
            </a:r>
            <a:r>
              <a:rPr kumimoji="1" lang="ja-JP" altLang="en-US" sz="1000" smtClean="0"/>
              <a:t>おける</a:t>
            </a:r>
            <a:r>
              <a:rPr kumimoji="1" lang="ja-JP" altLang="en-US" sz="1000" smtClean="0"/>
              <a:t>「交通安全対策の立案」</a:t>
            </a:r>
            <a:r>
              <a:rPr kumimoji="1" lang="ja-JP" altLang="en-US" sz="1000" dirty="0" smtClean="0"/>
              <a:t>に関する</a:t>
            </a:r>
            <a:r>
              <a:rPr kumimoji="1" lang="ja-JP" altLang="en-US" sz="1000" dirty="0" smtClean="0"/>
              <a:t>資料４の</a:t>
            </a:r>
            <a:r>
              <a:rPr kumimoji="1" lang="ja-JP" altLang="en-US" sz="1000" dirty="0" smtClean="0"/>
              <a:t>説明を終わります。</a:t>
            </a:r>
            <a:endParaRPr kumimoji="1" lang="en-US" altLang="ja-JP" sz="1000" dirty="0" smtClean="0"/>
          </a:p>
          <a:p>
            <a:endParaRPr kumimoji="1" lang="en-US" altLang="ja-JP" sz="1000" dirty="0" smtClean="0"/>
          </a:p>
          <a:p>
            <a:r>
              <a:rPr kumimoji="1" lang="ja-JP" altLang="en-US" sz="1000" dirty="0" smtClean="0"/>
              <a:t>みなさまと意見交換・情報共有を図りながら○○地域の交通課題を明らかにし、その結果を基</a:t>
            </a:r>
            <a:r>
              <a:rPr kumimoji="1" lang="ja-JP" altLang="en-US" sz="1000" dirty="0" smtClean="0"/>
              <a:t>に適切</a:t>
            </a:r>
            <a:r>
              <a:rPr kumimoji="1" lang="ja-JP" altLang="en-US" sz="1000" dirty="0" smtClean="0"/>
              <a:t>な交通安全対策を検討していきたいと考えています。</a:t>
            </a:r>
            <a:endParaRPr kumimoji="1" lang="en-US" altLang="ja-JP" sz="1000" dirty="0" smtClean="0"/>
          </a:p>
          <a:p>
            <a:endParaRPr kumimoji="1" lang="en-US" altLang="ja-JP" sz="1000" dirty="0" smtClean="0"/>
          </a:p>
          <a:p>
            <a:r>
              <a:rPr kumimoji="1" lang="ja-JP" altLang="en-US" sz="1000" dirty="0" smtClean="0"/>
              <a:t>ご清聴、ありがとうございました。</a:t>
            </a:r>
            <a:endParaRPr kumimoji="1" lang="ja-JP" altLang="en-US"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5</a:t>
            </a:fld>
            <a:endParaRPr kumimoji="1" lang="ja-JP" altLang="en-US"/>
          </a:p>
        </p:txBody>
      </p:sp>
    </p:spTree>
    <p:extLst>
      <p:ext uri="{BB962C8B-B14F-4D97-AF65-F5344CB8AC3E}">
        <p14:creationId xmlns:p14="http://schemas.microsoft.com/office/powerpoint/2010/main" val="3812675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C86F2A5-2BF1-498F-B58F-D7BD2D65A09C}"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654603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17CEBC5-744F-4E52-830B-32C884DFF200}"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
        <p:nvSpPr>
          <p:cNvPr id="9" name="Title 1"/>
          <p:cNvSpPr txBox="1">
            <a:spLocks/>
          </p:cNvSpPr>
          <p:nvPr userDrawn="1"/>
        </p:nvSpPr>
        <p:spPr>
          <a:xfrm>
            <a:off x="0" y="6819885"/>
            <a:ext cx="9144000" cy="36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
        <p:nvSpPr>
          <p:cNvPr id="10" name="Title 1"/>
          <p:cNvSpPr txBox="1">
            <a:spLocks/>
          </p:cNvSpPr>
          <p:nvPr userDrawn="1"/>
        </p:nvSpPr>
        <p:spPr>
          <a:xfrm>
            <a:off x="-3" y="6769083"/>
            <a:ext cx="9144000" cy="1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
        <p:nvSpPr>
          <p:cNvPr id="11" name="Title 1"/>
          <p:cNvSpPr txBox="1">
            <a:spLocks/>
          </p:cNvSpPr>
          <p:nvPr userDrawn="1"/>
        </p:nvSpPr>
        <p:spPr>
          <a:xfrm>
            <a:off x="-3" y="461408"/>
            <a:ext cx="9144000" cy="1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Tree>
    <p:extLst>
      <p:ext uri="{BB962C8B-B14F-4D97-AF65-F5344CB8AC3E}">
        <p14:creationId xmlns:p14="http://schemas.microsoft.com/office/powerpoint/2010/main" val="19797653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D1D44A9C-8474-4797-9AC5-B38A73C08916}"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175798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DC2908A-DC1A-4B74-A156-C5E2B09A6063}"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593520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4985E255-CA9B-432D-A236-F13829BBD41C}" type="datetime1">
              <a:rPr kumimoji="1" lang="ja-JP" altLang="en-US" smtClean="0"/>
              <a:t>2020/12/22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646524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485491E6-22DE-45BC-B3E6-D0C96401479F}" type="datetime1">
              <a:rPr kumimoji="1" lang="ja-JP" altLang="en-US" smtClean="0"/>
              <a:t>2020/12/22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237552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7B35A-870C-40ED-A66F-A4925AB439B3}" type="datetime1">
              <a:rPr kumimoji="1" lang="ja-JP" altLang="en-US" smtClean="0"/>
              <a:t>2020/12/22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99224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2BE940F-8ADE-4DF7-9C5A-187921D6A976}"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383304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C6583E7-065F-43FC-ABD5-7F8D086560A3}" type="datetime1">
              <a:rPr kumimoji="1" lang="ja-JP" altLang="en-US" smtClean="0"/>
              <a:t>2020/12/22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919608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2DD9EBC-1202-4653-A3AD-A9183C13D316}"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283774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AFB79FF-2A8A-49D5-AD58-DB67B9C4CB53}" type="datetime1">
              <a:rPr kumimoji="1" lang="ja-JP" altLang="en-US" smtClean="0"/>
              <a:t>2020/12/22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73439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144000" cy="4318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FE534-2D54-4C99-92E9-6EAB3E66012D}" type="datetime1">
              <a:rPr kumimoji="1" lang="ja-JP" altLang="en-US" smtClean="0"/>
              <a:t>2020/12/22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086600" y="6482293"/>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BBCC535-E5EB-4C87-8318-061A9D8B6F79}" type="slidenum">
              <a:rPr lang="ja-JP" altLang="en-US" smtClean="0"/>
              <a:pPr/>
              <a:t>‹#›</a:t>
            </a:fld>
            <a:endParaRPr lang="ja-JP" altLang="en-US" dirty="0"/>
          </a:p>
        </p:txBody>
      </p:sp>
    </p:spTree>
    <p:extLst>
      <p:ext uri="{BB962C8B-B14F-4D97-AF65-F5344CB8AC3E}">
        <p14:creationId xmlns:p14="http://schemas.microsoft.com/office/powerpoint/2010/main" val="24414444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emf"/><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emf"/><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jpeg"/></Relationships>
</file>

<file path=ppt/slides/_rels/slide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emf"/><Relationship Id="rId3" Type="http://schemas.openxmlformats.org/officeDocument/2006/relationships/image" Target="../media/image28.emf"/><Relationship Id="rId7" Type="http://schemas.openxmlformats.org/officeDocument/2006/relationships/image" Target="../media/image32.png"/><Relationship Id="rId12" Type="http://schemas.openxmlformats.org/officeDocument/2006/relationships/image" Target="../media/image37.emf"/><Relationship Id="rId17" Type="http://schemas.openxmlformats.org/officeDocument/2006/relationships/image" Target="../media/image42.emf"/><Relationship Id="rId2" Type="http://schemas.openxmlformats.org/officeDocument/2006/relationships/notesSlide" Target="../notesSlides/notesSlide5.xml"/><Relationship Id="rId16"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31.emf"/><Relationship Id="rId11" Type="http://schemas.openxmlformats.org/officeDocument/2006/relationships/image" Target="../media/image36.jpeg"/><Relationship Id="rId5" Type="http://schemas.openxmlformats.org/officeDocument/2006/relationships/image" Target="../media/image30.png"/><Relationship Id="rId15" Type="http://schemas.openxmlformats.org/officeDocument/2006/relationships/image" Target="../media/image40.jpg"/><Relationship Id="rId10" Type="http://schemas.openxmlformats.org/officeDocument/2006/relationships/image" Target="../media/image35.emf"/><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8001000" y="254000"/>
            <a:ext cx="922866" cy="397934"/>
          </a:xfrm>
          <a:prstGeom prst="rect">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資料４</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0" y="3532900"/>
            <a:ext cx="9144001" cy="584775"/>
          </a:xfrm>
          <a:prstGeom prst="rect">
            <a:avLst/>
          </a:prstGeom>
          <a:noFill/>
        </p:spPr>
        <p:txBody>
          <a:bodyPr wrap="square" rtlCol="0">
            <a:spAutoFit/>
          </a:bodyPr>
          <a:lstStyle/>
          <a:p>
            <a:pPr algn="ctr"/>
            <a:r>
              <a:rPr lang="ja-JP" altLang="en-US" sz="3200" dirty="0" smtClean="0">
                <a:solidFill>
                  <a:srgbClr val="0066CC"/>
                </a:solidFill>
              </a:rPr>
              <a:t>交通安全対策の立案</a:t>
            </a:r>
            <a:endParaRPr kumimoji="1" lang="ja-JP" altLang="en-US" sz="3200" dirty="0">
              <a:solidFill>
                <a:srgbClr val="0066CC"/>
              </a:solidFill>
            </a:endParaRPr>
          </a:p>
        </p:txBody>
      </p:sp>
      <p:sp>
        <p:nvSpPr>
          <p:cNvPr id="10" name="タイトル 1"/>
          <p:cNvSpPr>
            <a:spLocks noGrp="1"/>
          </p:cNvSpPr>
          <p:nvPr>
            <p:ph type="ctrTitle"/>
          </p:nvPr>
        </p:nvSpPr>
        <p:spPr>
          <a:xfrm>
            <a:off x="0" y="2095130"/>
            <a:ext cx="9144000" cy="1361567"/>
          </a:xfrm>
        </p:spPr>
        <p:txBody>
          <a:bodyPr anchor="ctr">
            <a:normAutofit/>
          </a:bodyPr>
          <a:lstStyle/>
          <a:p>
            <a:r>
              <a:rPr lang="ja-JP" altLang="en-US" sz="4000" dirty="0" smtClean="0"/>
              <a:t>第○回</a:t>
            </a:r>
            <a:r>
              <a:rPr lang="ja-JP" altLang="en-US" sz="4000" dirty="0"/>
              <a:t>　</a:t>
            </a:r>
            <a:r>
              <a:rPr lang="ja-JP" altLang="en-US" sz="4000" dirty="0" smtClean="0"/>
              <a:t>○○○○地区</a:t>
            </a:r>
            <a:r>
              <a:rPr lang="en-US" altLang="ja-JP" sz="4000" dirty="0" smtClean="0"/>
              <a:t/>
            </a:r>
            <a:br>
              <a:rPr lang="en-US" altLang="ja-JP" sz="4000" dirty="0" smtClean="0"/>
            </a:br>
            <a:r>
              <a:rPr lang="ja-JP" altLang="en-US" sz="4000" dirty="0" smtClean="0"/>
              <a:t>生活道路交通</a:t>
            </a:r>
            <a:r>
              <a:rPr lang="ja-JP" altLang="en-US" sz="4000" dirty="0"/>
              <a:t>安全</a:t>
            </a:r>
            <a:r>
              <a:rPr lang="ja-JP" altLang="en-US" sz="4000" dirty="0" smtClean="0"/>
              <a:t>対策　地域協議会</a:t>
            </a:r>
            <a:endParaRPr kumimoji="1" lang="ja-JP" altLang="en-US" sz="4400" dirty="0"/>
          </a:p>
        </p:txBody>
      </p:sp>
      <p:sp>
        <p:nvSpPr>
          <p:cNvPr id="8" name="サブタイトル 2"/>
          <p:cNvSpPr>
            <a:spLocks noGrp="1"/>
          </p:cNvSpPr>
          <p:nvPr>
            <p:ph type="subTitle" idx="1"/>
          </p:nvPr>
        </p:nvSpPr>
        <p:spPr>
          <a:xfrm>
            <a:off x="1143000" y="5075734"/>
            <a:ext cx="6858000" cy="1298436"/>
          </a:xfrm>
        </p:spPr>
        <p:txBody>
          <a:bodyPr>
            <a:noAutofit/>
          </a:bodyPr>
          <a:lstStyle/>
          <a:p>
            <a:r>
              <a:rPr kumimoji="1" lang="ja-JP" altLang="en-US" sz="2800" dirty="0" smtClean="0"/>
              <a:t>令和○年○月</a:t>
            </a:r>
            <a:endParaRPr kumimoji="1" lang="en-US" altLang="ja-JP" sz="2800" dirty="0" smtClean="0"/>
          </a:p>
          <a:p>
            <a:r>
              <a:rPr lang="ja-JP" altLang="en-US" sz="4000" dirty="0" smtClean="0"/>
              <a:t>○○○○（市町村名称</a:t>
            </a:r>
            <a:r>
              <a:rPr lang="ja-JP" altLang="en-US" sz="4000" dirty="0"/>
              <a:t>）</a:t>
            </a:r>
            <a:endParaRPr lang="en-US" altLang="ja-JP" sz="4000" dirty="0" smtClean="0"/>
          </a:p>
        </p:txBody>
      </p:sp>
      <p:sp>
        <p:nvSpPr>
          <p:cNvPr id="6" name="正方形/長方形 5"/>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58621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1</a:t>
            </a:fld>
            <a:endParaRPr kumimoji="1" lang="ja-JP" altLang="en-US"/>
          </a:p>
        </p:txBody>
      </p:sp>
      <p:sp>
        <p:nvSpPr>
          <p:cNvPr id="3" name="タイトル 2"/>
          <p:cNvSpPr>
            <a:spLocks noGrp="1"/>
          </p:cNvSpPr>
          <p:nvPr>
            <p:ph type="title"/>
          </p:nvPr>
        </p:nvSpPr>
        <p:spPr/>
        <p:txBody>
          <a:bodyPr>
            <a:normAutofit/>
          </a:bodyPr>
          <a:lstStyle/>
          <a:p>
            <a:r>
              <a:rPr lang="ja-JP" altLang="en-US" dirty="0" smtClean="0"/>
              <a:t>交通安全対策の立案</a:t>
            </a:r>
            <a:endParaRPr kumimoji="1" lang="ja-JP" altLang="en-US" dirty="0"/>
          </a:p>
        </p:txBody>
      </p:sp>
      <p:graphicFrame>
        <p:nvGraphicFramePr>
          <p:cNvPr id="37" name="表 36"/>
          <p:cNvGraphicFramePr>
            <a:graphicFrameLocks noGrp="1"/>
          </p:cNvGraphicFramePr>
          <p:nvPr>
            <p:extLst>
              <p:ext uri="{D42A27DB-BD31-4B8C-83A1-F6EECF244321}">
                <p14:modId xmlns:p14="http://schemas.microsoft.com/office/powerpoint/2010/main" val="3840914185"/>
              </p:ext>
            </p:extLst>
          </p:nvPr>
        </p:nvGraphicFramePr>
        <p:xfrm>
          <a:off x="298800" y="784800"/>
          <a:ext cx="8640000" cy="1097280"/>
        </p:xfrm>
        <a:graphic>
          <a:graphicData uri="http://schemas.openxmlformats.org/drawingml/2006/table">
            <a:tbl>
              <a:tblPr firstRow="1" bandRow="1">
                <a:tableStyleId>{2D5ABB26-0587-4C30-8999-92F81FD0307C}</a:tableStyleId>
              </a:tblPr>
              <a:tblGrid>
                <a:gridCol w="1638000"/>
                <a:gridCol w="4046400"/>
                <a:gridCol w="2955600"/>
              </a:tblGrid>
              <a:tr h="0">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分類</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課題</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対策の方向性</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2284">
                <a:tc>
                  <a:txBody>
                    <a:bodyPr/>
                    <a:lstStyle/>
                    <a:p>
                      <a:pPr marL="360363" indent="-360363" algn="l"/>
                      <a:r>
                        <a:rPr kumimoji="1" lang="ja-JP" altLang="en-US" sz="1200" dirty="0" smtClean="0">
                          <a:latin typeface="ＭＳ Ｐゴシック" panose="020B0600070205080204" pitchFamily="50" charset="-128"/>
                          <a:ea typeface="ＭＳ Ｐゴシック" panose="020B0600070205080204" pitchFamily="50" charset="-128"/>
                        </a:rPr>
                        <a:t>交差点</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4625" indent="-174625" algn="l">
                        <a:buFont typeface="Wingdings" panose="05000000000000000000" pitchFamily="2" charset="2"/>
                        <a:buChar char="Ø"/>
                      </a:pPr>
                      <a:r>
                        <a:rPr kumimoji="1" lang="ja-JP" altLang="en-US" sz="1200" dirty="0" smtClean="0">
                          <a:latin typeface="ＭＳ Ｐゴシック" panose="020B0600070205080204" pitchFamily="50" charset="-128"/>
                          <a:ea typeface="+mn-ea"/>
                        </a:rPr>
                        <a:t>一時停止を守らない</a:t>
                      </a:r>
                      <a:endParaRPr kumimoji="1" lang="en-US" altLang="ja-JP" sz="1200" dirty="0" smtClean="0">
                        <a:latin typeface="ＭＳ Ｐゴシック" panose="020B0600070205080204" pitchFamily="50" charset="-128"/>
                        <a:ea typeface="+mn-ea"/>
                      </a:endParaRPr>
                    </a:p>
                    <a:p>
                      <a:pPr marL="174625" indent="-174625" algn="l">
                        <a:buFont typeface="Wingdings" panose="05000000000000000000" pitchFamily="2" charset="2"/>
                        <a:buChar char="Ø"/>
                      </a:pPr>
                      <a:r>
                        <a:rPr kumimoji="1" lang="ja-JP" altLang="en-US" sz="1200" dirty="0" smtClean="0">
                          <a:latin typeface="ＭＳ Ｐゴシック" panose="020B0600070205080204" pitchFamily="50" charset="-128"/>
                          <a:ea typeface="+mn-ea"/>
                        </a:rPr>
                        <a:t>横断歩道に横断者がいても車が停止しない</a:t>
                      </a:r>
                    </a:p>
                    <a:p>
                      <a:pPr marL="174625" indent="-174625" algn="l">
                        <a:buFont typeface="Wingdings" panose="05000000000000000000" pitchFamily="2" charset="2"/>
                        <a:buChar char="Ø"/>
                      </a:pPr>
                      <a:r>
                        <a:rPr kumimoji="1" lang="ja-JP" altLang="en-US" sz="1200" dirty="0" smtClean="0">
                          <a:latin typeface="ＭＳ Ｐゴシック" panose="020B0600070205080204" pitchFamily="50" charset="-128"/>
                          <a:ea typeface="+mn-ea"/>
                        </a:rPr>
                        <a:t>見通しが悪い</a:t>
                      </a:r>
                      <a:endParaRPr kumimoji="1" lang="en-US" altLang="ja-JP" sz="1200" dirty="0" smtClean="0">
                        <a:latin typeface="ＭＳ Ｐゴシック" panose="020B0600070205080204" pitchFamily="50" charset="-128"/>
                        <a:ea typeface="+mn-ea"/>
                      </a:endParaRPr>
                    </a:p>
                    <a:p>
                      <a:pPr marL="174625" marR="0" indent="-174625"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200" dirty="0" smtClean="0">
                          <a:latin typeface="ＭＳ Ｐゴシック" panose="020B0600070205080204" pitchFamily="50" charset="-128"/>
                          <a:ea typeface="+mn-ea"/>
                        </a:rPr>
                        <a:t>右左折車が横断者に衝突</a:t>
                      </a:r>
                      <a:endParaRPr kumimoji="1" lang="en-US" altLang="ja-JP" sz="1200" dirty="0" smtClean="0">
                        <a:latin typeface="ＭＳ Ｐゴシック" panose="020B0600070205080204" pitchFamily="50" charset="-128"/>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1200" dirty="0" smtClean="0">
                          <a:latin typeface="ＭＳ Ｐゴシック" panose="020B0600070205080204" pitchFamily="50" charset="-128"/>
                          <a:ea typeface="ＭＳ Ｐゴシック" panose="020B0600070205080204" pitchFamily="50" charset="-128"/>
                        </a:rPr>
                        <a:t>車を</a:t>
                      </a:r>
                      <a:r>
                        <a:rPr lang="ja-JP" altLang="en-US" sz="1200" dirty="0" smtClean="0">
                          <a:latin typeface="ＭＳ Ｐゴシック" panose="020B0600070205080204" pitchFamily="50" charset="-128"/>
                          <a:ea typeface="ＭＳ Ｐゴシック" panose="020B0600070205080204" pitchFamily="50" charset="-128"/>
                        </a:rPr>
                        <a:t>止まらせる、徐行させる</a:t>
                      </a:r>
                      <a:endParaRPr lang="en-US" altLang="ja-JP" sz="1200" dirty="0" smtClean="0">
                        <a:latin typeface="ＭＳ Ｐゴシック" panose="020B0600070205080204" pitchFamily="50" charset="-128"/>
                        <a:ea typeface="ＭＳ Ｐゴシック" panose="020B0600070205080204" pitchFamily="50" charset="-128"/>
                      </a:endParaRPr>
                    </a:p>
                    <a:p>
                      <a:r>
                        <a:rPr lang="ja-JP" altLang="en-US" sz="1200" dirty="0" smtClean="0">
                          <a:latin typeface="ＭＳ Ｐゴシック" panose="020B0600070205080204" pitchFamily="50" charset="-128"/>
                          <a:ea typeface="ＭＳ Ｐゴシック" panose="020B0600070205080204" pitchFamily="50" charset="-128"/>
                        </a:rPr>
                        <a:t>注意喚起する</a:t>
                      </a:r>
                      <a:endParaRPr lang="en-US" altLang="ja-JP" sz="1200" dirty="0" smtClean="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8" name="正方形/長方形 47"/>
          <p:cNvSpPr/>
          <p:nvPr/>
        </p:nvSpPr>
        <p:spPr>
          <a:xfrm>
            <a:off x="298800" y="1882800"/>
            <a:ext cx="2658347" cy="338554"/>
          </a:xfrm>
          <a:prstGeom prst="rect">
            <a:avLst/>
          </a:prstGeom>
        </p:spPr>
        <p:txBody>
          <a:bodyPr wrap="none" lIns="0" r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①ハンプ（交差点手前に設置）</a:t>
            </a:r>
            <a:endParaRPr lang="en-US" altLang="ja-JP" sz="1600" dirty="0">
              <a:latin typeface="HGP創英角ｺﾞｼｯｸUB" panose="020B0900000000000000" pitchFamily="50" charset="-128"/>
              <a:ea typeface="HGP創英角ｺﾞｼｯｸUB" panose="020B0900000000000000" pitchFamily="50" charset="-128"/>
            </a:endParaRPr>
          </a:p>
        </p:txBody>
      </p:sp>
      <p:pic>
        <p:nvPicPr>
          <p:cNvPr id="49" name="図 48"/>
          <p:cNvPicPr>
            <a:picLocks noChangeAspect="1"/>
          </p:cNvPicPr>
          <p:nvPr/>
        </p:nvPicPr>
        <p:blipFill rotWithShape="1">
          <a:blip r:embed="rId3"/>
          <a:srcRect l="1" t="15484" r="12496" b="23734"/>
          <a:stretch/>
        </p:blipFill>
        <p:spPr>
          <a:xfrm>
            <a:off x="298800" y="2221200"/>
            <a:ext cx="2730004" cy="1260000"/>
          </a:xfrm>
          <a:prstGeom prst="rect">
            <a:avLst/>
          </a:prstGeom>
        </p:spPr>
      </p:pic>
      <p:sp>
        <p:nvSpPr>
          <p:cNvPr id="51" name="正方形/長方形 50"/>
          <p:cNvSpPr/>
          <p:nvPr/>
        </p:nvSpPr>
        <p:spPr>
          <a:xfrm>
            <a:off x="5461048" y="3492000"/>
            <a:ext cx="1323439"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⑤道路反射鏡</a:t>
            </a:r>
            <a:endParaRPr lang="en-US" altLang="ja-JP" sz="1600" dirty="0">
              <a:latin typeface="HGP創英角ｺﾞｼｯｸUB" panose="020B0900000000000000" pitchFamily="50" charset="-128"/>
              <a:ea typeface="HGP創英角ｺﾞｼｯｸUB" panose="020B0900000000000000" pitchFamily="50" charset="-128"/>
            </a:endParaRPr>
          </a:p>
        </p:txBody>
      </p:sp>
      <p:pic>
        <p:nvPicPr>
          <p:cNvPr id="52" name="図 51"/>
          <p:cNvPicPr>
            <a:picLocks noChangeAspect="1"/>
          </p:cNvPicPr>
          <p:nvPr/>
        </p:nvPicPr>
        <p:blipFill rotWithShape="1">
          <a:blip r:embed="rId4" cstate="print">
            <a:extLst>
              <a:ext uri="{28A0092B-C50C-407E-A947-70E740481C1C}">
                <a14:useLocalDpi xmlns:a14="http://schemas.microsoft.com/office/drawing/2010/main" val="0"/>
              </a:ext>
            </a:extLst>
          </a:blip>
          <a:srcRect l="8387" t="30382" r="65158" b="30382"/>
          <a:stretch/>
        </p:blipFill>
        <p:spPr>
          <a:xfrm>
            <a:off x="5461048" y="3830400"/>
            <a:ext cx="1510550" cy="1260000"/>
          </a:xfrm>
          <a:prstGeom prst="rect">
            <a:avLst/>
          </a:prstGeom>
        </p:spPr>
      </p:pic>
      <p:pic>
        <p:nvPicPr>
          <p:cNvPr id="53" name="図 52"/>
          <p:cNvPicPr>
            <a:picLocks noChangeAspect="1"/>
          </p:cNvPicPr>
          <p:nvPr/>
        </p:nvPicPr>
        <p:blipFill rotWithShape="1">
          <a:blip r:embed="rId5" cstate="print">
            <a:extLst>
              <a:ext uri="{28A0092B-C50C-407E-A947-70E740481C1C}">
                <a14:useLocalDpi xmlns:a14="http://schemas.microsoft.com/office/drawing/2010/main" val="0"/>
              </a:ext>
            </a:extLst>
          </a:blip>
          <a:srcRect l="16070" t="6250" r="3385" b="6250"/>
          <a:stretch/>
        </p:blipFill>
        <p:spPr>
          <a:xfrm>
            <a:off x="7392337" y="3830400"/>
            <a:ext cx="1546463" cy="1260000"/>
          </a:xfrm>
          <a:prstGeom prst="rect">
            <a:avLst/>
          </a:prstGeom>
        </p:spPr>
      </p:pic>
      <p:sp>
        <p:nvSpPr>
          <p:cNvPr id="54" name="正方形/長方形 53"/>
          <p:cNvSpPr/>
          <p:nvPr/>
        </p:nvSpPr>
        <p:spPr>
          <a:xfrm>
            <a:off x="7392337" y="3492000"/>
            <a:ext cx="1118255"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⑥自発光鋲</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55" name="正方形/長方形 54"/>
          <p:cNvSpPr/>
          <p:nvPr/>
        </p:nvSpPr>
        <p:spPr>
          <a:xfrm>
            <a:off x="298800" y="5260200"/>
            <a:ext cx="2611612" cy="323165"/>
          </a:xfrm>
          <a:prstGeom prst="rect">
            <a:avLst/>
          </a:prstGeom>
        </p:spPr>
        <p:txBody>
          <a:bodyPr wrap="square" lIns="0" tIns="0" rIns="0" bIns="0">
            <a:spAutoFit/>
          </a:bodyPr>
          <a:lstStyle/>
          <a:p>
            <a:r>
              <a:rPr lang="en-US" altLang="ja-JP"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a:t>
            </a:r>
            <a:r>
              <a:rPr lang="ja-JP" altLang="en-US" sz="1050" dirty="0">
                <a:solidFill>
                  <a:schemeClr val="tx1">
                    <a:lumMod val="65000"/>
                    <a:lumOff val="35000"/>
                  </a:schemeClr>
                </a:solidFill>
                <a:latin typeface="ＭＳ Ｐゴシック" panose="020B0600070205080204" pitchFamily="50" charset="-128"/>
              </a:rPr>
              <a:t>留意点： </a:t>
            </a:r>
            <a:r>
              <a:rPr lang="ja-JP" altLang="en-US" sz="1050" dirty="0" smtClean="0">
                <a:solidFill>
                  <a:schemeClr val="tx1">
                    <a:lumMod val="65000"/>
                    <a:lumOff val="35000"/>
                  </a:schemeClr>
                </a:solidFill>
                <a:latin typeface="ＭＳ Ｐゴシック" panose="020B0600070205080204" pitchFamily="50" charset="-128"/>
              </a:rPr>
              <a:t>・導入</a:t>
            </a:r>
            <a:r>
              <a:rPr lang="ja-JP" altLang="en-US"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直後は不慣れな方からの</a:t>
            </a:r>
            <a:endParaRPr lang="en-US" altLang="ja-JP"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endParaRPr>
          </a:p>
          <a:p>
            <a:r>
              <a:rPr lang="ja-JP" altLang="en-US"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　　　　　　　</a:t>
            </a:r>
            <a:r>
              <a:rPr lang="ja-JP" altLang="en-US" sz="1050" dirty="0">
                <a:solidFill>
                  <a:schemeClr val="tx1">
                    <a:lumMod val="65000"/>
                    <a:lumOff val="35000"/>
                  </a:schemeClr>
                </a:solidFill>
                <a:latin typeface="ＭＳ Ｐゴシック" panose="020B0600070205080204" pitchFamily="50" charset="-128"/>
                <a:ea typeface="ＭＳ Ｐゴシック" panose="020B0600070205080204" pitchFamily="50" charset="-128"/>
              </a:rPr>
              <a:t> </a:t>
            </a:r>
            <a:r>
              <a:rPr lang="ja-JP" altLang="en-US"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 苦情等が出るケースあり</a:t>
            </a:r>
          </a:p>
        </p:txBody>
      </p:sp>
      <p:sp>
        <p:nvSpPr>
          <p:cNvPr id="56" name="正方形/長方形 55"/>
          <p:cNvSpPr/>
          <p:nvPr/>
        </p:nvSpPr>
        <p:spPr>
          <a:xfrm>
            <a:off x="298800" y="3492000"/>
            <a:ext cx="1780937" cy="338554"/>
          </a:xfrm>
          <a:prstGeom prst="rect">
            <a:avLst/>
          </a:prstGeom>
        </p:spPr>
        <p:txBody>
          <a:bodyPr wrap="none" lIns="0" r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②交差点全面ハンプ</a:t>
            </a:r>
            <a:endParaRPr lang="en-US" altLang="ja-JP" sz="1600" dirty="0">
              <a:latin typeface="HGP創英角ｺﾞｼｯｸUB" panose="020B0900000000000000" pitchFamily="50" charset="-128"/>
              <a:ea typeface="HGP創英角ｺﾞｼｯｸUB" panose="020B0900000000000000" pitchFamily="50" charset="-128"/>
            </a:endParaRPr>
          </a:p>
        </p:txBody>
      </p:sp>
      <p:pic>
        <p:nvPicPr>
          <p:cNvPr id="57" name="図 56"/>
          <p:cNvPicPr>
            <a:picLocks noChangeAspect="1"/>
          </p:cNvPicPr>
          <p:nvPr/>
        </p:nvPicPr>
        <p:blipFill rotWithShape="1">
          <a:blip r:embed="rId6"/>
          <a:srcRect l="-1" t="10170" r="278" b="9220"/>
          <a:stretch/>
        </p:blipFill>
        <p:spPr>
          <a:xfrm>
            <a:off x="298800" y="3830400"/>
            <a:ext cx="2730004" cy="1260000"/>
          </a:xfrm>
          <a:prstGeom prst="rect">
            <a:avLst/>
          </a:prstGeom>
        </p:spPr>
      </p:pic>
      <p:sp>
        <p:nvSpPr>
          <p:cNvPr id="58" name="正方形/長方形 57"/>
          <p:cNvSpPr/>
          <p:nvPr/>
        </p:nvSpPr>
        <p:spPr>
          <a:xfrm>
            <a:off x="479183" y="5063297"/>
            <a:ext cx="2369238" cy="144073"/>
          </a:xfrm>
          <a:prstGeom prst="rect">
            <a:avLst/>
          </a:prstGeom>
        </p:spPr>
        <p:txBody>
          <a:bodyPr wrap="none" lIns="0" tIns="36000" rIns="0" bIns="0">
            <a:spAutoFit/>
          </a:bodyPr>
          <a:lstStyle/>
          <a:p>
            <a:r>
              <a:rPr lang="ja-JP" altLang="en-US" sz="7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出典：生活道路のゾーン対策マニュアル　（社）交通工学研究会</a:t>
            </a:r>
            <a:endParaRPr lang="en-US" altLang="ja-JP" sz="700" dirty="0">
              <a:solidFill>
                <a:schemeClr val="tx1">
                  <a:lumMod val="65000"/>
                  <a:lumOff val="35000"/>
                </a:schemeClr>
              </a:solidFill>
              <a:latin typeface="ＭＳ Ｐゴシック" panose="020B0600070205080204" pitchFamily="50" charset="-128"/>
              <a:ea typeface="ＭＳ Ｐゴシック" panose="020B0600070205080204" pitchFamily="50" charset="-128"/>
            </a:endParaRPr>
          </a:p>
        </p:txBody>
      </p:sp>
      <p:sp>
        <p:nvSpPr>
          <p:cNvPr id="61" name="正方形/長方形 60"/>
          <p:cNvSpPr/>
          <p:nvPr/>
        </p:nvSpPr>
        <p:spPr>
          <a:xfrm>
            <a:off x="3373049" y="5318049"/>
            <a:ext cx="3185487"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⑦視認性阻害物の撤去（樹木など）</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62" name="正方形/長方形 61"/>
          <p:cNvSpPr/>
          <p:nvPr/>
        </p:nvSpPr>
        <p:spPr>
          <a:xfrm>
            <a:off x="3373049" y="3492000"/>
            <a:ext cx="1359791"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④交差点狭窄</a:t>
            </a:r>
            <a:endParaRPr lang="en-US" altLang="ja-JP" sz="1600" dirty="0">
              <a:latin typeface="HGP創英角ｺﾞｼｯｸUB" panose="020B0900000000000000" pitchFamily="50" charset="-128"/>
              <a:ea typeface="HGP創英角ｺﾞｼｯｸUB" panose="020B0900000000000000" pitchFamily="50" charset="-128"/>
            </a:endParaRPr>
          </a:p>
        </p:txBody>
      </p:sp>
      <p:pic>
        <p:nvPicPr>
          <p:cNvPr id="63" name="図 62"/>
          <p:cNvPicPr>
            <a:picLocks noChangeAspect="1"/>
          </p:cNvPicPr>
          <p:nvPr/>
        </p:nvPicPr>
        <p:blipFill rotWithShape="1">
          <a:blip r:embed="rId7"/>
          <a:srcRect l="2677" t="3387" r="3987" b="4712"/>
          <a:stretch/>
        </p:blipFill>
        <p:spPr>
          <a:xfrm>
            <a:off x="3373049" y="3830400"/>
            <a:ext cx="1538761" cy="1260000"/>
          </a:xfrm>
          <a:prstGeom prst="rect">
            <a:avLst/>
          </a:prstGeom>
        </p:spPr>
      </p:pic>
      <p:sp>
        <p:nvSpPr>
          <p:cNvPr id="64" name="正方形/長方形 63"/>
          <p:cNvSpPr/>
          <p:nvPr/>
        </p:nvSpPr>
        <p:spPr>
          <a:xfrm>
            <a:off x="3543335" y="5058722"/>
            <a:ext cx="1274388" cy="307777"/>
          </a:xfrm>
          <a:prstGeom prst="rect">
            <a:avLst/>
          </a:prstGeom>
        </p:spPr>
        <p:txBody>
          <a:bodyPr wrap="none" lIns="0" rIns="0">
            <a:spAutoFit/>
          </a:bodyPr>
          <a:lstStyle/>
          <a:p>
            <a:r>
              <a:rPr lang="ja-JP" altLang="en-US" sz="7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出典：コミュニティゾーン形成</a:t>
            </a:r>
            <a:endParaRPr lang="en-US" altLang="ja-JP" sz="7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endParaRPr>
          </a:p>
          <a:p>
            <a:r>
              <a:rPr lang="ja-JP" altLang="en-US" sz="7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マニュアル　（社）交通工学研究会</a:t>
            </a:r>
            <a:endParaRPr lang="en-US" altLang="ja-JP" sz="700" dirty="0">
              <a:solidFill>
                <a:schemeClr val="tx1">
                  <a:lumMod val="65000"/>
                  <a:lumOff val="35000"/>
                </a:schemeClr>
              </a:solidFill>
              <a:latin typeface="ＭＳ Ｐゴシック" panose="020B0600070205080204" pitchFamily="50" charset="-128"/>
              <a:ea typeface="ＭＳ Ｐゴシック" panose="020B0600070205080204" pitchFamily="50" charset="-128"/>
            </a:endParaRPr>
          </a:p>
        </p:txBody>
      </p:sp>
      <p:pic>
        <p:nvPicPr>
          <p:cNvPr id="50" name="図 49"/>
          <p:cNvPicPr>
            <a:picLocks noChangeAspect="1"/>
          </p:cNvPicPr>
          <p:nvPr/>
        </p:nvPicPr>
        <p:blipFill rotWithShape="1">
          <a:blip r:embed="rId8" cstate="print">
            <a:extLst>
              <a:ext uri="{28A0092B-C50C-407E-A947-70E740481C1C}">
                <a14:useLocalDpi xmlns:a14="http://schemas.microsoft.com/office/drawing/2010/main" val="0"/>
              </a:ext>
            </a:extLst>
          </a:blip>
          <a:srcRect l="12284" r="9087"/>
          <a:stretch/>
        </p:blipFill>
        <p:spPr>
          <a:xfrm>
            <a:off x="3373049" y="2221200"/>
            <a:ext cx="2264461" cy="1260000"/>
          </a:xfrm>
          <a:prstGeom prst="rect">
            <a:avLst/>
          </a:prstGeom>
        </p:spPr>
      </p:pic>
      <p:pic>
        <p:nvPicPr>
          <p:cNvPr id="59" name="図 58"/>
          <p:cNvPicPr>
            <a:picLocks noChangeAspect="1"/>
          </p:cNvPicPr>
          <p:nvPr/>
        </p:nvPicPr>
        <p:blipFill rotWithShape="1">
          <a:blip r:embed="rId9">
            <a:extLst>
              <a:ext uri="{28A0092B-C50C-407E-A947-70E740481C1C}">
                <a14:useLocalDpi xmlns:a14="http://schemas.microsoft.com/office/drawing/2010/main" val="0"/>
              </a:ext>
            </a:extLst>
          </a:blip>
          <a:srcRect l="32179" t="34001" r="37202" b="28786"/>
          <a:stretch/>
        </p:blipFill>
        <p:spPr>
          <a:xfrm>
            <a:off x="5608981" y="2221200"/>
            <a:ext cx="1382331" cy="1260000"/>
          </a:xfrm>
          <a:prstGeom prst="rect">
            <a:avLst/>
          </a:prstGeom>
        </p:spPr>
      </p:pic>
      <p:pic>
        <p:nvPicPr>
          <p:cNvPr id="60" name="図 59"/>
          <p:cNvPicPr>
            <a:picLocks noChangeAspect="1"/>
          </p:cNvPicPr>
          <p:nvPr/>
        </p:nvPicPr>
        <p:blipFill rotWithShape="1">
          <a:blip r:embed="rId10" cstate="print">
            <a:extLst>
              <a:ext uri="{28A0092B-C50C-407E-A947-70E740481C1C}">
                <a14:useLocalDpi xmlns:a14="http://schemas.microsoft.com/office/drawing/2010/main" val="0"/>
              </a:ext>
            </a:extLst>
          </a:blip>
          <a:srcRect l="15114" t="15908" r="24964" b="11285"/>
          <a:stretch/>
        </p:blipFill>
        <p:spPr>
          <a:xfrm>
            <a:off x="6962783" y="2221200"/>
            <a:ext cx="1546367" cy="1260000"/>
          </a:xfrm>
          <a:prstGeom prst="rect">
            <a:avLst/>
          </a:prstGeom>
        </p:spPr>
      </p:pic>
      <p:pic>
        <p:nvPicPr>
          <p:cNvPr id="65" name="図 64"/>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8480620" y="2221200"/>
            <a:ext cx="458180" cy="1260000"/>
          </a:xfrm>
          <a:prstGeom prst="rect">
            <a:avLst/>
          </a:prstGeom>
        </p:spPr>
      </p:pic>
      <p:sp>
        <p:nvSpPr>
          <p:cNvPr id="66" name="正方形/長方形 65"/>
          <p:cNvSpPr/>
          <p:nvPr/>
        </p:nvSpPr>
        <p:spPr>
          <a:xfrm>
            <a:off x="3373049" y="1882800"/>
            <a:ext cx="4176143"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③注意喚起（ｶﾗｰ舗装・路面標示・強調・看板）</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67" name="テキスト ボックス 66"/>
          <p:cNvSpPr txBox="1"/>
          <p:nvPr/>
        </p:nvSpPr>
        <p:spPr>
          <a:xfrm>
            <a:off x="126000" y="486000"/>
            <a:ext cx="8892000" cy="307777"/>
          </a:xfrm>
          <a:prstGeom prst="rect">
            <a:avLst/>
          </a:prstGeom>
          <a:noFill/>
          <a:ln>
            <a:noFill/>
          </a:ln>
        </p:spPr>
        <p:txBody>
          <a:bodyPr wrap="square" rtlCol="0">
            <a:spAutoFit/>
          </a:bodyPr>
          <a:lstStyle/>
          <a:p>
            <a:r>
              <a:rPr lang="ja-JP" altLang="en-US" sz="1400" b="1" dirty="0" smtClean="0">
                <a:latin typeface="Meiryo UI" panose="020B0604030504040204" pitchFamily="50" charset="-128"/>
                <a:ea typeface="Meiryo UI" panose="020B0604030504040204" pitchFamily="50" charset="-128"/>
                <a:cs typeface="Meiryo UI" panose="020B0604030504040204" pitchFamily="50" charset="-128"/>
              </a:rPr>
              <a:t>■生活道路対策メニュー　</a:t>
            </a:r>
            <a:r>
              <a:rPr lang="en-US" altLang="ja-JP" sz="14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smtClean="0">
                <a:latin typeface="Meiryo UI" panose="020B0604030504040204" pitchFamily="50" charset="-128"/>
                <a:ea typeface="Meiryo UI" panose="020B0604030504040204" pitchFamily="50" charset="-128"/>
                <a:cs typeface="Meiryo UI" panose="020B0604030504040204" pitchFamily="50" charset="-128"/>
              </a:rPr>
              <a:t>交差点対策</a:t>
            </a:r>
            <a:r>
              <a:rPr lang="en-US" altLang="ja-JP" sz="1400" b="1" dirty="0" smtClean="0">
                <a:latin typeface="Meiryo UI" panose="020B0604030504040204" pitchFamily="50" charset="-128"/>
                <a:ea typeface="Meiryo UI" panose="020B0604030504040204" pitchFamily="50" charset="-128"/>
                <a:cs typeface="Meiryo UI" panose="020B0604030504040204" pitchFamily="50" charset="-128"/>
              </a:rPr>
              <a:t>】</a:t>
            </a:r>
            <a:endParaRPr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円/楕円 1"/>
          <p:cNvSpPr/>
          <p:nvPr/>
        </p:nvSpPr>
        <p:spPr>
          <a:xfrm>
            <a:off x="7877515" y="4053186"/>
            <a:ext cx="518956" cy="518956"/>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正方形/長方形 67"/>
          <p:cNvSpPr/>
          <p:nvPr/>
        </p:nvSpPr>
        <p:spPr>
          <a:xfrm>
            <a:off x="115180" y="5575907"/>
            <a:ext cx="710451" cy="523220"/>
          </a:xfrm>
          <a:prstGeom prst="rect">
            <a:avLst/>
          </a:prstGeom>
        </p:spPr>
        <p:txBody>
          <a:bodyPr wrap="none">
            <a:spAutoFit/>
          </a:bodyPr>
          <a:lstStyle/>
          <a:p>
            <a:r>
              <a:rPr lang="ja-JP" altLang="en-US" sz="1400" dirty="0" smtClean="0">
                <a:solidFill>
                  <a:srgbClr val="00B050"/>
                </a:solidFill>
                <a:latin typeface="HGP創英角ｺﾞｼｯｸUB" panose="020B0900000000000000" pitchFamily="50" charset="-128"/>
                <a:ea typeface="HGP創英角ｺﾞｼｯｸUB" panose="020B0900000000000000" pitchFamily="50" charset="-128"/>
              </a:rPr>
              <a:t>対策の</a:t>
            </a:r>
            <a:endParaRPr lang="en-US" altLang="ja-JP" sz="1400" dirty="0" smtClean="0">
              <a:solidFill>
                <a:srgbClr val="00B050"/>
              </a:solidFill>
              <a:latin typeface="HGP創英角ｺﾞｼｯｸUB" panose="020B0900000000000000" pitchFamily="50" charset="-128"/>
              <a:ea typeface="HGP創英角ｺﾞｼｯｸUB" panose="020B0900000000000000" pitchFamily="50" charset="-128"/>
            </a:endParaRPr>
          </a:p>
          <a:p>
            <a:r>
              <a:rPr lang="ja-JP" altLang="en-US" sz="1400" dirty="0" smtClean="0">
                <a:solidFill>
                  <a:srgbClr val="00B050"/>
                </a:solidFill>
                <a:latin typeface="HGP創英角ｺﾞｼｯｸUB" panose="020B0900000000000000" pitchFamily="50" charset="-128"/>
                <a:ea typeface="HGP創英角ｺﾞｼｯｸUB" panose="020B0900000000000000" pitchFamily="50" charset="-128"/>
              </a:rPr>
              <a:t>効果</a:t>
            </a:r>
            <a:endParaRPr lang="en-US" altLang="ja-JP" sz="1400" dirty="0">
              <a:solidFill>
                <a:srgbClr val="00B050"/>
              </a:solidFill>
              <a:latin typeface="HGP創英角ｺﾞｼｯｸUB" panose="020B0900000000000000" pitchFamily="50" charset="-128"/>
              <a:ea typeface="HGP創英角ｺﾞｼｯｸUB" panose="020B0900000000000000" pitchFamily="50" charset="-128"/>
            </a:endParaRPr>
          </a:p>
        </p:txBody>
      </p:sp>
      <p:sp>
        <p:nvSpPr>
          <p:cNvPr id="69" name="正方形/長方形 68"/>
          <p:cNvSpPr/>
          <p:nvPr/>
        </p:nvSpPr>
        <p:spPr>
          <a:xfrm>
            <a:off x="115180" y="6108724"/>
            <a:ext cx="633507" cy="523220"/>
          </a:xfrm>
          <a:prstGeom prst="rect">
            <a:avLst/>
          </a:prstGeom>
        </p:spPr>
        <p:txBody>
          <a:bodyPr wrap="none">
            <a:spAutoFit/>
          </a:bodyPr>
          <a:lstStyle/>
          <a:p>
            <a:r>
              <a:rPr lang="ja-JP" altLang="en-US" sz="14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rPr>
              <a:t>費用・</a:t>
            </a:r>
            <a:endParaRPr lang="en-US" altLang="ja-JP" sz="14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a:p>
            <a:r>
              <a:rPr lang="ja-JP" altLang="en-US" sz="1400" dirty="0">
                <a:solidFill>
                  <a:schemeClr val="accent6">
                    <a:lumMod val="75000"/>
                  </a:schemeClr>
                </a:solidFill>
                <a:latin typeface="HGP創英角ｺﾞｼｯｸUB" panose="020B0900000000000000" pitchFamily="50" charset="-128"/>
                <a:ea typeface="HGP創英角ｺﾞｼｯｸUB" panose="020B0900000000000000" pitchFamily="50" charset="-128"/>
              </a:rPr>
              <a:t>時間</a:t>
            </a:r>
            <a:endParaRPr lang="en-US" altLang="ja-JP" sz="1400" dirty="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p:txBody>
      </p:sp>
      <p:sp>
        <p:nvSpPr>
          <p:cNvPr id="70" name="直角三角形 69"/>
          <p:cNvSpPr/>
          <p:nvPr/>
        </p:nvSpPr>
        <p:spPr>
          <a:xfrm>
            <a:off x="812365" y="5618835"/>
            <a:ext cx="7949698" cy="468000"/>
          </a:xfrm>
          <a:prstGeom prst="rtTriangl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sp>
        <p:nvSpPr>
          <p:cNvPr id="71" name="直角三角形 70"/>
          <p:cNvSpPr/>
          <p:nvPr/>
        </p:nvSpPr>
        <p:spPr>
          <a:xfrm>
            <a:off x="812365" y="6143649"/>
            <a:ext cx="7949698" cy="468000"/>
          </a:xfrm>
          <a:prstGeom prst="rtTriangl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sp>
        <p:nvSpPr>
          <p:cNvPr id="72" name="正方形/長方形 71"/>
          <p:cNvSpPr/>
          <p:nvPr/>
        </p:nvSpPr>
        <p:spPr>
          <a:xfrm>
            <a:off x="798004" y="5696557"/>
            <a:ext cx="389850" cy="338554"/>
          </a:xfrm>
          <a:prstGeom prst="rect">
            <a:avLst/>
          </a:prstGeom>
        </p:spPr>
        <p:txBody>
          <a:bodyPr wrap="none">
            <a:spAutoFit/>
          </a:bodyPr>
          <a:lstStyle/>
          <a:p>
            <a:r>
              <a:rPr lang="ja-JP" altLang="en-US" sz="1600" dirty="0" smtClean="0">
                <a:solidFill>
                  <a:srgbClr val="00B050"/>
                </a:solidFill>
                <a:latin typeface="HGP創英角ｺﾞｼｯｸUB" panose="020B0900000000000000" pitchFamily="50" charset="-128"/>
                <a:ea typeface="HGP創英角ｺﾞｼｯｸUB" panose="020B0900000000000000" pitchFamily="50" charset="-128"/>
              </a:rPr>
              <a:t>大</a:t>
            </a:r>
            <a:endParaRPr lang="en-US" altLang="ja-JP" sz="1600" dirty="0">
              <a:solidFill>
                <a:srgbClr val="00B050"/>
              </a:solidFill>
              <a:latin typeface="HGP創英角ｺﾞｼｯｸUB" panose="020B0900000000000000" pitchFamily="50" charset="-128"/>
              <a:ea typeface="HGP創英角ｺﾞｼｯｸUB" panose="020B0900000000000000" pitchFamily="50" charset="-128"/>
            </a:endParaRPr>
          </a:p>
        </p:txBody>
      </p:sp>
      <p:sp>
        <p:nvSpPr>
          <p:cNvPr id="73" name="正方形/長方形 72"/>
          <p:cNvSpPr/>
          <p:nvPr/>
        </p:nvSpPr>
        <p:spPr>
          <a:xfrm>
            <a:off x="8472454" y="5743780"/>
            <a:ext cx="389850" cy="338554"/>
          </a:xfrm>
          <a:prstGeom prst="rect">
            <a:avLst/>
          </a:prstGeom>
        </p:spPr>
        <p:txBody>
          <a:bodyPr wrap="none">
            <a:spAutoFit/>
          </a:bodyPr>
          <a:lstStyle/>
          <a:p>
            <a:r>
              <a:rPr lang="ja-JP" altLang="en-US" sz="1600" dirty="0" smtClean="0">
                <a:solidFill>
                  <a:srgbClr val="00B050"/>
                </a:solidFill>
                <a:latin typeface="HGP創英角ｺﾞｼｯｸUB" panose="020B0900000000000000" pitchFamily="50" charset="-128"/>
                <a:ea typeface="HGP創英角ｺﾞｼｯｸUB" panose="020B0900000000000000" pitchFamily="50" charset="-128"/>
              </a:rPr>
              <a:t>小</a:t>
            </a:r>
            <a:endParaRPr lang="en-US" altLang="ja-JP" sz="1600" dirty="0">
              <a:solidFill>
                <a:srgbClr val="00B050"/>
              </a:solidFill>
              <a:latin typeface="HGP創英角ｺﾞｼｯｸUB" panose="020B0900000000000000" pitchFamily="50" charset="-128"/>
              <a:ea typeface="HGP創英角ｺﾞｼｯｸUB" panose="020B0900000000000000" pitchFamily="50" charset="-128"/>
            </a:endParaRPr>
          </a:p>
        </p:txBody>
      </p:sp>
      <p:sp>
        <p:nvSpPr>
          <p:cNvPr id="74" name="正方形/長方形 73"/>
          <p:cNvSpPr/>
          <p:nvPr/>
        </p:nvSpPr>
        <p:spPr>
          <a:xfrm>
            <a:off x="798004" y="6239315"/>
            <a:ext cx="389850" cy="338554"/>
          </a:xfrm>
          <a:prstGeom prst="rect">
            <a:avLst/>
          </a:prstGeom>
        </p:spPr>
        <p:txBody>
          <a:bodyPr wrap="none">
            <a:spAutoFit/>
          </a:bodyPr>
          <a:lstStyle/>
          <a:p>
            <a:r>
              <a:rPr lang="ja-JP" altLang="en-US" sz="16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rPr>
              <a:t>大</a:t>
            </a:r>
            <a:endParaRPr lang="en-US" altLang="ja-JP" sz="1600" dirty="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p:txBody>
      </p:sp>
      <p:sp>
        <p:nvSpPr>
          <p:cNvPr id="75" name="正方形/長方形 74"/>
          <p:cNvSpPr/>
          <p:nvPr/>
        </p:nvSpPr>
        <p:spPr>
          <a:xfrm>
            <a:off x="8472454" y="6286538"/>
            <a:ext cx="389850" cy="338554"/>
          </a:xfrm>
          <a:prstGeom prst="rect">
            <a:avLst/>
          </a:prstGeom>
        </p:spPr>
        <p:txBody>
          <a:bodyPr wrap="none">
            <a:spAutoFit/>
          </a:bodyPr>
          <a:lstStyle/>
          <a:p>
            <a:r>
              <a:rPr lang="ja-JP" altLang="en-US" sz="16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rPr>
              <a:t>小</a:t>
            </a:r>
            <a:endParaRPr lang="en-US" altLang="ja-JP" sz="1600" dirty="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p:txBody>
      </p:sp>
      <p:sp>
        <p:nvSpPr>
          <p:cNvPr id="34" name="正方形/長方形 33"/>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2636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2</a:t>
            </a:fld>
            <a:endParaRPr kumimoji="1" lang="ja-JP" altLang="en-US"/>
          </a:p>
        </p:txBody>
      </p:sp>
      <p:sp>
        <p:nvSpPr>
          <p:cNvPr id="3" name="タイトル 2"/>
          <p:cNvSpPr>
            <a:spLocks noGrp="1"/>
          </p:cNvSpPr>
          <p:nvPr>
            <p:ph type="title"/>
          </p:nvPr>
        </p:nvSpPr>
        <p:spPr/>
        <p:txBody>
          <a:bodyPr/>
          <a:lstStyle/>
          <a:p>
            <a:r>
              <a:rPr lang="ja-JP" altLang="en-US" dirty="0"/>
              <a:t>交通安全対策の立案</a:t>
            </a:r>
          </a:p>
        </p:txBody>
      </p:sp>
      <p:graphicFrame>
        <p:nvGraphicFramePr>
          <p:cNvPr id="34" name="表 33"/>
          <p:cNvGraphicFramePr>
            <a:graphicFrameLocks noGrp="1"/>
          </p:cNvGraphicFramePr>
          <p:nvPr>
            <p:extLst>
              <p:ext uri="{D42A27DB-BD31-4B8C-83A1-F6EECF244321}">
                <p14:modId xmlns:p14="http://schemas.microsoft.com/office/powerpoint/2010/main" val="1035770379"/>
              </p:ext>
            </p:extLst>
          </p:nvPr>
        </p:nvGraphicFramePr>
        <p:xfrm>
          <a:off x="298800" y="786228"/>
          <a:ext cx="8637983" cy="1188720"/>
        </p:xfrm>
        <a:graphic>
          <a:graphicData uri="http://schemas.openxmlformats.org/drawingml/2006/table">
            <a:tbl>
              <a:tblPr firstRow="1" bandRow="1">
                <a:tableStyleId>{2D5ABB26-0587-4C30-8999-92F81FD0307C}</a:tableStyleId>
              </a:tblPr>
              <a:tblGrid>
                <a:gridCol w="1039386"/>
                <a:gridCol w="1318378"/>
                <a:gridCol w="3407556"/>
                <a:gridCol w="2872663"/>
              </a:tblGrid>
              <a:tr h="0">
                <a:tc gridSpan="2">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分類</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課題</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対策の方向性</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marL="360363" indent="-360363" algn="l"/>
                      <a:r>
                        <a:rPr kumimoji="1" lang="ja-JP" altLang="en-US" sz="1200" dirty="0" smtClean="0">
                          <a:latin typeface="ＭＳ Ｐゴシック" panose="020B0600070205080204" pitchFamily="50" charset="-128"/>
                          <a:ea typeface="ＭＳ Ｐゴシック" panose="020B0600070205080204" pitchFamily="50" charset="-128"/>
                        </a:rPr>
                        <a:t>単路部</a:t>
                      </a:r>
                      <a:endParaRPr kumimoji="1" lang="en-US" altLang="ja-JP" sz="1200" dirty="0" smtClean="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r>
                        <a:rPr kumimoji="1" lang="ja-JP" altLang="en-US" sz="1200" dirty="0" smtClean="0">
                          <a:latin typeface="ＭＳ Ｐゴシック" panose="020B0600070205080204" pitchFamily="50" charset="-128"/>
                          <a:ea typeface="ＭＳ Ｐゴシック" panose="020B0600070205080204" pitchFamily="50" charset="-128"/>
                        </a:rPr>
                        <a:t>車の動き</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4625" indent="-174625" algn="l">
                        <a:buFont typeface="Wingdings" panose="05000000000000000000" pitchFamily="2" charset="2"/>
                        <a:buChar char="Ø"/>
                      </a:pPr>
                      <a:r>
                        <a:rPr kumimoji="1" lang="ja-JP" altLang="en-US" sz="1200" dirty="0" smtClean="0">
                          <a:latin typeface="ＭＳ Ｐゴシック" panose="020B0600070205080204" pitchFamily="50" charset="-128"/>
                          <a:ea typeface="+mn-ea"/>
                        </a:rPr>
                        <a:t>車の速度が速い</a:t>
                      </a:r>
                      <a:endParaRPr kumimoji="1" lang="en-US" altLang="ja-JP" sz="1200" dirty="0" smtClean="0">
                        <a:latin typeface="ＭＳ Ｐゴシック" panose="020B0600070205080204" pitchFamily="50" charset="-128"/>
                        <a:ea typeface="+mn-ea"/>
                      </a:endParaRPr>
                    </a:p>
                    <a:p>
                      <a:pPr marL="174625" indent="-174625" algn="l">
                        <a:buFont typeface="Wingdings" panose="05000000000000000000" pitchFamily="2" charset="2"/>
                        <a:buChar char="Ø"/>
                      </a:pPr>
                      <a:r>
                        <a:rPr kumimoji="1" lang="ja-JP" altLang="en-US" sz="1200" dirty="0" smtClean="0">
                          <a:latin typeface="ＭＳ Ｐゴシック" panose="020B0600070205080204" pitchFamily="50" charset="-128"/>
                          <a:ea typeface="+mn-ea"/>
                        </a:rPr>
                        <a:t>すれ違い時に車が歩行者に接近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1200" dirty="0" smtClean="0">
                          <a:latin typeface="ＭＳ Ｐゴシック" panose="020B0600070205080204" pitchFamily="50" charset="-128"/>
                          <a:ea typeface="ＭＳ Ｐゴシック" panose="020B0600070205080204" pitchFamily="50" charset="-128"/>
                        </a:rPr>
                        <a:t>速度を抑える</a:t>
                      </a:r>
                      <a:endParaRPr lang="en-US" altLang="ja-JP" sz="1200" dirty="0" smtClean="0">
                        <a:latin typeface="ＭＳ Ｐゴシック" panose="020B0600070205080204" pitchFamily="50" charset="-128"/>
                        <a:ea typeface="ＭＳ Ｐゴシック" panose="020B0600070205080204" pitchFamily="50" charset="-128"/>
                      </a:endParaRPr>
                    </a:p>
                    <a:p>
                      <a:endParaRPr lang="en-US" altLang="ja-JP" sz="1200" dirty="0" smtClean="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vMerge="1">
                  <a:txBody>
                    <a:bodyPr/>
                    <a:lstStyle/>
                    <a:p>
                      <a:pPr marL="360363" indent="-360363"/>
                      <a:endParaRPr kumimoji="1" lang="ja-JP" altLang="en-US" sz="18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r>
                        <a:rPr kumimoji="1" lang="ja-JP" altLang="en-US" sz="1200" dirty="0" smtClean="0">
                          <a:latin typeface="ＭＳ Ｐゴシック" panose="020B0600070205080204" pitchFamily="50" charset="-128"/>
                          <a:ea typeface="ＭＳ Ｐゴシック" panose="020B0600070205080204" pitchFamily="50" charset="-128"/>
                        </a:rPr>
                        <a:t>歩道のつくり</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4625" marR="0" indent="-174625" algn="l" defTabSz="84408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200" dirty="0" smtClean="0">
                          <a:latin typeface="ＭＳ Ｐゴシック" panose="020B0600070205080204" pitchFamily="50" charset="-128"/>
                          <a:ea typeface="+mn-ea"/>
                        </a:rPr>
                        <a:t>歩道が狭いため車道を通行（すれ違い時など）</a:t>
                      </a:r>
                      <a:endParaRPr kumimoji="1" lang="en-US" altLang="ja-JP" sz="1200" dirty="0" smtClean="0">
                        <a:latin typeface="ＭＳ Ｐゴシック" panose="020B0600070205080204" pitchFamily="50" charset="-128"/>
                        <a:ea typeface="+mn-ea"/>
                      </a:endParaRPr>
                    </a:p>
                    <a:p>
                      <a:pPr marL="174625" marR="0" indent="-174625" algn="l" defTabSz="84408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200" dirty="0" smtClean="0">
                          <a:latin typeface="ＭＳ Ｐゴシック" panose="020B0600070205080204" pitchFamily="50" charset="-128"/>
                          <a:ea typeface="+mn-ea"/>
                        </a:rPr>
                        <a:t>自転車利用者における危惧</a:t>
                      </a:r>
                      <a:endParaRPr kumimoji="1" lang="en-US" altLang="ja-JP" sz="1200" dirty="0" smtClean="0">
                        <a:latin typeface="ＭＳ Ｐゴシック" panose="020B0600070205080204" pitchFamily="50" charset="-128"/>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844083" rtl="0" eaLnBrk="1" fontAlgn="auto" latinLnBrk="0" hangingPunct="1">
                        <a:lnSpc>
                          <a:spcPct val="100000"/>
                        </a:lnSpc>
                        <a:spcBef>
                          <a:spcPts val="0"/>
                        </a:spcBef>
                        <a:spcAft>
                          <a:spcPts val="0"/>
                        </a:spcAft>
                        <a:buClrTx/>
                        <a:buSzTx/>
                        <a:buFontTx/>
                        <a:buNone/>
                        <a:tabLst/>
                        <a:defRPr/>
                      </a:pPr>
                      <a:r>
                        <a:rPr lang="ja-JP" altLang="en-US" sz="1200" dirty="0" smtClean="0">
                          <a:latin typeface="ＭＳ Ｐゴシック" panose="020B0600070205080204" pitchFamily="50" charset="-128"/>
                          <a:ea typeface="+mn-ea"/>
                        </a:rPr>
                        <a:t>歩行空間</a:t>
                      </a:r>
                      <a:r>
                        <a:rPr lang="ja-JP" altLang="en-US" sz="1200" dirty="0" smtClean="0">
                          <a:latin typeface="ＭＳ Ｐゴシック" panose="020B0600070205080204" pitchFamily="50" charset="-128"/>
                          <a:ea typeface="ＭＳ Ｐゴシック" panose="020B0600070205080204" pitchFamily="50" charset="-128"/>
                        </a:rPr>
                        <a:t>の</a:t>
                      </a:r>
                      <a:r>
                        <a:rPr lang="ja-JP" altLang="en-US" sz="1200" dirty="0" smtClean="0">
                          <a:latin typeface="ＭＳ Ｐゴシック" panose="020B0600070205080204" pitchFamily="50" charset="-128"/>
                          <a:ea typeface="ＭＳ Ｐゴシック" panose="020B0600070205080204" pitchFamily="50" charset="-128"/>
                        </a:rPr>
                        <a:t>改良</a:t>
                      </a:r>
                      <a:endParaRPr lang="en-US" altLang="ja-JP" sz="1200" dirty="0" smtClean="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5" name="正方形/長方形 34"/>
          <p:cNvSpPr/>
          <p:nvPr/>
        </p:nvSpPr>
        <p:spPr>
          <a:xfrm>
            <a:off x="115180" y="5575907"/>
            <a:ext cx="710451" cy="523220"/>
          </a:xfrm>
          <a:prstGeom prst="rect">
            <a:avLst/>
          </a:prstGeom>
        </p:spPr>
        <p:txBody>
          <a:bodyPr wrap="none">
            <a:spAutoFit/>
          </a:bodyPr>
          <a:lstStyle/>
          <a:p>
            <a:r>
              <a:rPr lang="ja-JP" altLang="en-US" sz="1400" dirty="0" smtClean="0">
                <a:solidFill>
                  <a:srgbClr val="00B050"/>
                </a:solidFill>
                <a:latin typeface="HGP創英角ｺﾞｼｯｸUB" panose="020B0900000000000000" pitchFamily="50" charset="-128"/>
                <a:ea typeface="HGP創英角ｺﾞｼｯｸUB" panose="020B0900000000000000" pitchFamily="50" charset="-128"/>
              </a:rPr>
              <a:t>対策の</a:t>
            </a:r>
            <a:endParaRPr lang="en-US" altLang="ja-JP" sz="1400" dirty="0" smtClean="0">
              <a:solidFill>
                <a:srgbClr val="00B050"/>
              </a:solidFill>
              <a:latin typeface="HGP創英角ｺﾞｼｯｸUB" panose="020B0900000000000000" pitchFamily="50" charset="-128"/>
              <a:ea typeface="HGP創英角ｺﾞｼｯｸUB" panose="020B0900000000000000" pitchFamily="50" charset="-128"/>
            </a:endParaRPr>
          </a:p>
          <a:p>
            <a:r>
              <a:rPr lang="ja-JP" altLang="en-US" sz="1400" dirty="0" smtClean="0">
                <a:solidFill>
                  <a:srgbClr val="00B050"/>
                </a:solidFill>
                <a:latin typeface="HGP創英角ｺﾞｼｯｸUB" panose="020B0900000000000000" pitchFamily="50" charset="-128"/>
                <a:ea typeface="HGP創英角ｺﾞｼｯｸUB" panose="020B0900000000000000" pitchFamily="50" charset="-128"/>
              </a:rPr>
              <a:t>効果</a:t>
            </a:r>
            <a:endParaRPr lang="en-US" altLang="ja-JP" sz="1400" dirty="0">
              <a:solidFill>
                <a:srgbClr val="00B050"/>
              </a:solidFill>
              <a:latin typeface="HGP創英角ｺﾞｼｯｸUB" panose="020B0900000000000000" pitchFamily="50" charset="-128"/>
              <a:ea typeface="HGP創英角ｺﾞｼｯｸUB" panose="020B0900000000000000" pitchFamily="50" charset="-128"/>
            </a:endParaRPr>
          </a:p>
        </p:txBody>
      </p:sp>
      <p:sp>
        <p:nvSpPr>
          <p:cNvPr id="36" name="正方形/長方形 35"/>
          <p:cNvSpPr/>
          <p:nvPr/>
        </p:nvSpPr>
        <p:spPr>
          <a:xfrm>
            <a:off x="115180" y="6108724"/>
            <a:ext cx="633507" cy="523220"/>
          </a:xfrm>
          <a:prstGeom prst="rect">
            <a:avLst/>
          </a:prstGeom>
        </p:spPr>
        <p:txBody>
          <a:bodyPr wrap="none">
            <a:spAutoFit/>
          </a:bodyPr>
          <a:lstStyle/>
          <a:p>
            <a:r>
              <a:rPr lang="ja-JP" altLang="en-US" sz="14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rPr>
              <a:t>費用・</a:t>
            </a:r>
            <a:endParaRPr lang="en-US" altLang="ja-JP" sz="14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a:p>
            <a:r>
              <a:rPr lang="ja-JP" altLang="en-US" sz="1400" dirty="0">
                <a:solidFill>
                  <a:schemeClr val="accent6">
                    <a:lumMod val="75000"/>
                  </a:schemeClr>
                </a:solidFill>
                <a:latin typeface="HGP創英角ｺﾞｼｯｸUB" panose="020B0900000000000000" pitchFamily="50" charset="-128"/>
                <a:ea typeface="HGP創英角ｺﾞｼｯｸUB" panose="020B0900000000000000" pitchFamily="50" charset="-128"/>
              </a:rPr>
              <a:t>時間</a:t>
            </a:r>
            <a:endParaRPr lang="en-US" altLang="ja-JP" sz="1400" dirty="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p:txBody>
      </p:sp>
      <p:sp>
        <p:nvSpPr>
          <p:cNvPr id="67" name="直角三角形 66"/>
          <p:cNvSpPr/>
          <p:nvPr/>
        </p:nvSpPr>
        <p:spPr>
          <a:xfrm>
            <a:off x="812365" y="5618835"/>
            <a:ext cx="7949698" cy="468000"/>
          </a:xfrm>
          <a:prstGeom prst="rtTriangl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sp>
        <p:nvSpPr>
          <p:cNvPr id="68" name="直角三角形 67"/>
          <p:cNvSpPr/>
          <p:nvPr/>
        </p:nvSpPr>
        <p:spPr>
          <a:xfrm>
            <a:off x="812365" y="6143649"/>
            <a:ext cx="7949698" cy="468000"/>
          </a:xfrm>
          <a:prstGeom prst="rtTriangl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sp>
        <p:nvSpPr>
          <p:cNvPr id="69" name="正方形/長方形 68"/>
          <p:cNvSpPr/>
          <p:nvPr/>
        </p:nvSpPr>
        <p:spPr>
          <a:xfrm>
            <a:off x="798004" y="5696557"/>
            <a:ext cx="389850" cy="338554"/>
          </a:xfrm>
          <a:prstGeom prst="rect">
            <a:avLst/>
          </a:prstGeom>
        </p:spPr>
        <p:txBody>
          <a:bodyPr wrap="none">
            <a:spAutoFit/>
          </a:bodyPr>
          <a:lstStyle/>
          <a:p>
            <a:r>
              <a:rPr lang="ja-JP" altLang="en-US" sz="1600" dirty="0" smtClean="0">
                <a:solidFill>
                  <a:srgbClr val="00B050"/>
                </a:solidFill>
                <a:latin typeface="HGP創英角ｺﾞｼｯｸUB" panose="020B0900000000000000" pitchFamily="50" charset="-128"/>
                <a:ea typeface="HGP創英角ｺﾞｼｯｸUB" panose="020B0900000000000000" pitchFamily="50" charset="-128"/>
              </a:rPr>
              <a:t>大</a:t>
            </a:r>
            <a:endParaRPr lang="en-US" altLang="ja-JP" sz="1600" dirty="0">
              <a:solidFill>
                <a:srgbClr val="00B050"/>
              </a:solidFill>
              <a:latin typeface="HGP創英角ｺﾞｼｯｸUB" panose="020B0900000000000000" pitchFamily="50" charset="-128"/>
              <a:ea typeface="HGP創英角ｺﾞｼｯｸUB" panose="020B0900000000000000" pitchFamily="50" charset="-128"/>
            </a:endParaRPr>
          </a:p>
        </p:txBody>
      </p:sp>
      <p:sp>
        <p:nvSpPr>
          <p:cNvPr id="70" name="正方形/長方形 69"/>
          <p:cNvSpPr/>
          <p:nvPr/>
        </p:nvSpPr>
        <p:spPr>
          <a:xfrm>
            <a:off x="8472454" y="5743780"/>
            <a:ext cx="389850" cy="338554"/>
          </a:xfrm>
          <a:prstGeom prst="rect">
            <a:avLst/>
          </a:prstGeom>
        </p:spPr>
        <p:txBody>
          <a:bodyPr wrap="none">
            <a:spAutoFit/>
          </a:bodyPr>
          <a:lstStyle/>
          <a:p>
            <a:r>
              <a:rPr lang="ja-JP" altLang="en-US" sz="1600" dirty="0" smtClean="0">
                <a:solidFill>
                  <a:srgbClr val="00B050"/>
                </a:solidFill>
                <a:latin typeface="HGP創英角ｺﾞｼｯｸUB" panose="020B0900000000000000" pitchFamily="50" charset="-128"/>
                <a:ea typeface="HGP創英角ｺﾞｼｯｸUB" panose="020B0900000000000000" pitchFamily="50" charset="-128"/>
              </a:rPr>
              <a:t>小</a:t>
            </a:r>
            <a:endParaRPr lang="en-US" altLang="ja-JP" sz="1600" dirty="0">
              <a:solidFill>
                <a:srgbClr val="00B050"/>
              </a:solidFill>
              <a:latin typeface="HGP創英角ｺﾞｼｯｸUB" panose="020B0900000000000000" pitchFamily="50" charset="-128"/>
              <a:ea typeface="HGP創英角ｺﾞｼｯｸUB" panose="020B0900000000000000" pitchFamily="50" charset="-128"/>
            </a:endParaRPr>
          </a:p>
        </p:txBody>
      </p:sp>
      <p:sp>
        <p:nvSpPr>
          <p:cNvPr id="71" name="正方形/長方形 70"/>
          <p:cNvSpPr/>
          <p:nvPr/>
        </p:nvSpPr>
        <p:spPr>
          <a:xfrm>
            <a:off x="798004" y="6239315"/>
            <a:ext cx="389850" cy="338554"/>
          </a:xfrm>
          <a:prstGeom prst="rect">
            <a:avLst/>
          </a:prstGeom>
        </p:spPr>
        <p:txBody>
          <a:bodyPr wrap="none">
            <a:spAutoFit/>
          </a:bodyPr>
          <a:lstStyle/>
          <a:p>
            <a:r>
              <a:rPr lang="ja-JP" altLang="en-US" sz="16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rPr>
              <a:t>大</a:t>
            </a:r>
            <a:endParaRPr lang="en-US" altLang="ja-JP" sz="1600" dirty="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p:txBody>
      </p:sp>
      <p:sp>
        <p:nvSpPr>
          <p:cNvPr id="72" name="正方形/長方形 71"/>
          <p:cNvSpPr/>
          <p:nvPr/>
        </p:nvSpPr>
        <p:spPr>
          <a:xfrm>
            <a:off x="8472454" y="6286538"/>
            <a:ext cx="389850" cy="338554"/>
          </a:xfrm>
          <a:prstGeom prst="rect">
            <a:avLst/>
          </a:prstGeom>
        </p:spPr>
        <p:txBody>
          <a:bodyPr wrap="none">
            <a:spAutoFit/>
          </a:bodyPr>
          <a:lstStyle/>
          <a:p>
            <a:r>
              <a:rPr lang="ja-JP" altLang="en-US" sz="16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rPr>
              <a:t>小</a:t>
            </a:r>
            <a:endParaRPr lang="en-US" altLang="ja-JP" sz="1600" dirty="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p:txBody>
      </p:sp>
      <p:pic>
        <p:nvPicPr>
          <p:cNvPr id="73" name="図 72"/>
          <p:cNvPicPr>
            <a:picLocks noChangeAspect="1"/>
          </p:cNvPicPr>
          <p:nvPr/>
        </p:nvPicPr>
        <p:blipFill rotWithShape="1">
          <a:blip r:embed="rId3" cstate="print">
            <a:extLst>
              <a:ext uri="{28A0092B-C50C-407E-A947-70E740481C1C}">
                <a14:useLocalDpi xmlns:a14="http://schemas.microsoft.com/office/drawing/2010/main" val="0"/>
              </a:ext>
            </a:extLst>
          </a:blip>
          <a:srcRect t="22403" r="12512" b="29855"/>
          <a:stretch/>
        </p:blipFill>
        <p:spPr>
          <a:xfrm>
            <a:off x="298800" y="3309900"/>
            <a:ext cx="2574000" cy="936000"/>
          </a:xfrm>
          <a:prstGeom prst="rect">
            <a:avLst/>
          </a:prstGeom>
        </p:spPr>
      </p:pic>
      <p:sp>
        <p:nvSpPr>
          <p:cNvPr id="74" name="正方形/長方形 73"/>
          <p:cNvSpPr/>
          <p:nvPr/>
        </p:nvSpPr>
        <p:spPr>
          <a:xfrm>
            <a:off x="298800" y="1972800"/>
            <a:ext cx="2885726"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①車道狭小化、歩道設置・改良</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75" name="正方形/長方形 74"/>
          <p:cNvSpPr/>
          <p:nvPr/>
        </p:nvSpPr>
        <p:spPr>
          <a:xfrm>
            <a:off x="3364164" y="1972800"/>
            <a:ext cx="755015" cy="338554"/>
          </a:xfrm>
          <a:prstGeom prst="rect">
            <a:avLst/>
          </a:prstGeom>
        </p:spPr>
        <p:txBody>
          <a:bodyPr wrap="none" lIns="0" r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③ハンプ</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76" name="正方形/長方形 75"/>
          <p:cNvSpPr/>
          <p:nvPr/>
        </p:nvSpPr>
        <p:spPr>
          <a:xfrm>
            <a:off x="6360983" y="1972800"/>
            <a:ext cx="1122102" cy="338554"/>
          </a:xfrm>
          <a:prstGeom prst="rect">
            <a:avLst/>
          </a:prstGeom>
        </p:spPr>
        <p:txBody>
          <a:bodyPr wrap="none" lIns="0" r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⑥にじみ出し</a:t>
            </a:r>
            <a:endParaRPr lang="en-US" altLang="ja-JP" sz="1600" dirty="0">
              <a:latin typeface="HGP創英角ｺﾞｼｯｸUB" panose="020B0900000000000000" pitchFamily="50" charset="-128"/>
              <a:ea typeface="HGP創英角ｺﾞｼｯｸUB" panose="020B0900000000000000" pitchFamily="50" charset="-128"/>
            </a:endParaRPr>
          </a:p>
        </p:txBody>
      </p:sp>
      <p:pic>
        <p:nvPicPr>
          <p:cNvPr id="77" name="図 76"/>
          <p:cNvPicPr>
            <a:picLocks noChangeAspect="1"/>
          </p:cNvPicPr>
          <p:nvPr/>
        </p:nvPicPr>
        <p:blipFill rotWithShape="1">
          <a:blip r:embed="rId4"/>
          <a:srcRect l="1" t="32308" r="12719" b="27274"/>
          <a:stretch/>
        </p:blipFill>
        <p:spPr>
          <a:xfrm>
            <a:off x="3364164" y="2303529"/>
            <a:ext cx="2574000" cy="792000"/>
          </a:xfrm>
          <a:prstGeom prst="rect">
            <a:avLst/>
          </a:prstGeom>
        </p:spPr>
      </p:pic>
      <p:pic>
        <p:nvPicPr>
          <p:cNvPr id="78" name="図 77"/>
          <p:cNvPicPr>
            <a:picLocks noChangeAspect="1"/>
          </p:cNvPicPr>
          <p:nvPr/>
        </p:nvPicPr>
        <p:blipFill rotWithShape="1">
          <a:blip r:embed="rId5" cstate="print">
            <a:extLst>
              <a:ext uri="{28A0092B-C50C-407E-A947-70E740481C1C}">
                <a14:useLocalDpi xmlns:a14="http://schemas.microsoft.com/office/drawing/2010/main" val="0"/>
              </a:ext>
            </a:extLst>
          </a:blip>
          <a:srcRect l="-15" t="48110" r="37001" b="17419"/>
          <a:stretch/>
        </p:blipFill>
        <p:spPr>
          <a:xfrm>
            <a:off x="6360983" y="3434400"/>
            <a:ext cx="2574000" cy="792000"/>
          </a:xfrm>
          <a:prstGeom prst="rect">
            <a:avLst/>
          </a:prstGeom>
        </p:spPr>
      </p:pic>
      <p:pic>
        <p:nvPicPr>
          <p:cNvPr id="79" name="図 78"/>
          <p:cNvPicPr>
            <a:picLocks noChangeAspect="1"/>
          </p:cNvPicPr>
          <p:nvPr/>
        </p:nvPicPr>
        <p:blipFill rotWithShape="1">
          <a:blip r:embed="rId6"/>
          <a:srcRect t="42375" r="533" b="18481"/>
          <a:stretch/>
        </p:blipFill>
        <p:spPr>
          <a:xfrm>
            <a:off x="3364164" y="3434400"/>
            <a:ext cx="2574000" cy="792000"/>
          </a:xfrm>
          <a:prstGeom prst="rect">
            <a:avLst/>
          </a:prstGeom>
        </p:spPr>
      </p:pic>
      <p:pic>
        <p:nvPicPr>
          <p:cNvPr id="80" name="図 79"/>
          <p:cNvPicPr>
            <a:picLocks noChangeAspect="1" noChangeArrowheads="1"/>
          </p:cNvPicPr>
          <p:nvPr/>
        </p:nvPicPr>
        <p:blipFill rotWithShape="1">
          <a:blip r:embed="rId7">
            <a:extLst>
              <a:ext uri="{28A0092B-C50C-407E-A947-70E740481C1C}">
                <a14:useLocalDpi xmlns:a14="http://schemas.microsoft.com/office/drawing/2010/main" val="0"/>
              </a:ext>
            </a:extLst>
          </a:blip>
          <a:srcRect l="150" t="65172" r="24095" b="9484"/>
          <a:stretch/>
        </p:blipFill>
        <p:spPr bwMode="auto">
          <a:xfrm>
            <a:off x="6360983" y="4564419"/>
            <a:ext cx="257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図 80"/>
          <p:cNvPicPr>
            <a:picLocks noChangeAspect="1"/>
          </p:cNvPicPr>
          <p:nvPr/>
        </p:nvPicPr>
        <p:blipFill rotWithShape="1">
          <a:blip r:embed="rId8" cstate="print">
            <a:extLst>
              <a:ext uri="{28A0092B-C50C-407E-A947-70E740481C1C}">
                <a14:useLocalDpi xmlns:a14="http://schemas.microsoft.com/office/drawing/2010/main" val="0"/>
              </a:ext>
            </a:extLst>
          </a:blip>
          <a:srcRect l="28824" t="23767" r="10994" b="47052"/>
          <a:stretch/>
        </p:blipFill>
        <p:spPr>
          <a:xfrm>
            <a:off x="298800" y="2303529"/>
            <a:ext cx="2574000" cy="936000"/>
          </a:xfrm>
          <a:prstGeom prst="rect">
            <a:avLst/>
          </a:prstGeom>
        </p:spPr>
      </p:pic>
      <p:sp>
        <p:nvSpPr>
          <p:cNvPr id="82" name="正方形/長方形 81"/>
          <p:cNvSpPr/>
          <p:nvPr/>
        </p:nvSpPr>
        <p:spPr>
          <a:xfrm>
            <a:off x="298800" y="3018511"/>
            <a:ext cx="2574000" cy="221018"/>
          </a:xfrm>
          <a:prstGeom prst="rect">
            <a:avLst/>
          </a:prstGeom>
        </p:spPr>
        <p:txBody>
          <a:bodyPr wrap="none" lIns="0" tIns="0" rIns="0" bIns="36000">
            <a:spAutoFit/>
          </a:bodyPr>
          <a:lstStyle/>
          <a:p>
            <a:pPr algn="ctr"/>
            <a:r>
              <a:rPr lang="ja-JP" altLang="en-US" sz="1200" dirty="0" smtClean="0">
                <a:solidFill>
                  <a:schemeClr val="bg1"/>
                </a:solidFill>
                <a:effectLst>
                  <a:glow rad="50800">
                    <a:schemeClr val="tx1">
                      <a:lumMod val="50000"/>
                      <a:lumOff val="50000"/>
                    </a:schemeClr>
                  </a:glow>
                </a:effectLst>
                <a:latin typeface="ＭＳ Ｐゴシック" panose="020B0600070205080204" pitchFamily="50" charset="-128"/>
                <a:ea typeface="ＭＳ Ｐゴシック" panose="020B0600070205080204" pitchFamily="50" charset="-128"/>
              </a:rPr>
              <a:t>車道の中央線を抹消 ⇒ 路側帯を拡張</a:t>
            </a:r>
            <a:endParaRPr lang="en-US" altLang="ja-JP" sz="1200" dirty="0">
              <a:solidFill>
                <a:schemeClr val="bg1"/>
              </a:solidFill>
              <a:effectLst>
                <a:glow rad="50800">
                  <a:schemeClr val="tx1">
                    <a:lumMod val="50000"/>
                    <a:lumOff val="50000"/>
                  </a:schemeClr>
                </a:glow>
              </a:effectLst>
              <a:latin typeface="ＭＳ Ｐゴシック" panose="020B0600070205080204" pitchFamily="50" charset="-128"/>
              <a:ea typeface="ＭＳ Ｐゴシック" panose="020B0600070205080204" pitchFamily="50" charset="-128"/>
            </a:endParaRPr>
          </a:p>
        </p:txBody>
      </p:sp>
      <p:sp>
        <p:nvSpPr>
          <p:cNvPr id="84" name="正方形/長方形 83"/>
          <p:cNvSpPr/>
          <p:nvPr/>
        </p:nvSpPr>
        <p:spPr>
          <a:xfrm>
            <a:off x="298800" y="4221278"/>
            <a:ext cx="2550378" cy="411257"/>
          </a:xfrm>
          <a:prstGeom prst="rect">
            <a:avLst/>
          </a:prstGeom>
        </p:spPr>
        <p:txBody>
          <a:bodyPr wrap="none" lIns="0" tIns="36000" rIns="0" bIns="36000">
            <a:spAutoFit/>
          </a:bodyPr>
          <a:lstStyle/>
          <a:p>
            <a:r>
              <a:rPr lang="en-US" altLang="ja-JP" sz="11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注意点：道路の幅によっては双方向通行</a:t>
            </a:r>
            <a:endParaRPr lang="en-US" altLang="ja-JP" sz="11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endParaRPr>
          </a:p>
          <a:p>
            <a:r>
              <a:rPr lang="ja-JP" altLang="en-US" sz="1100" dirty="0">
                <a:solidFill>
                  <a:schemeClr val="tx1">
                    <a:lumMod val="65000"/>
                    <a:lumOff val="35000"/>
                  </a:schemeClr>
                </a:solidFill>
                <a:latin typeface="ＭＳ Ｐゴシック" panose="020B0600070205080204" pitchFamily="50" charset="-128"/>
                <a:ea typeface="ＭＳ Ｐゴシック" panose="020B0600070205080204" pitchFamily="50" charset="-128"/>
              </a:rPr>
              <a:t>　</a:t>
            </a:r>
            <a:r>
              <a:rPr lang="ja-JP" altLang="en-US" sz="11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　　　　　を維持できず一方通行規制を伴う</a:t>
            </a:r>
            <a:endParaRPr lang="en-US" altLang="ja-JP" sz="1200" dirty="0">
              <a:solidFill>
                <a:schemeClr val="tx1">
                  <a:lumMod val="65000"/>
                  <a:lumOff val="35000"/>
                </a:schemeClr>
              </a:solidFill>
              <a:latin typeface="ＭＳ Ｐゴシック" panose="020B0600070205080204" pitchFamily="50" charset="-128"/>
              <a:ea typeface="ＭＳ Ｐゴシック" panose="020B0600070205080204" pitchFamily="50" charset="-128"/>
            </a:endParaRPr>
          </a:p>
        </p:txBody>
      </p:sp>
      <p:sp>
        <p:nvSpPr>
          <p:cNvPr id="85" name="正方形/長方形 84"/>
          <p:cNvSpPr/>
          <p:nvPr/>
        </p:nvSpPr>
        <p:spPr>
          <a:xfrm>
            <a:off x="1836175" y="4024882"/>
            <a:ext cx="1036625" cy="221018"/>
          </a:xfrm>
          <a:prstGeom prst="rect">
            <a:avLst/>
          </a:prstGeom>
        </p:spPr>
        <p:txBody>
          <a:bodyPr wrap="none" lIns="0" tIns="0" rIns="36000" bIns="36000">
            <a:spAutoFit/>
          </a:bodyPr>
          <a:lstStyle/>
          <a:p>
            <a:r>
              <a:rPr lang="ja-JP" altLang="en-US" sz="1200" dirty="0" smtClean="0">
                <a:solidFill>
                  <a:schemeClr val="bg1"/>
                </a:solidFill>
                <a:effectLst>
                  <a:glow rad="50800">
                    <a:schemeClr val="tx1">
                      <a:lumMod val="50000"/>
                      <a:lumOff val="50000"/>
                    </a:schemeClr>
                  </a:glow>
                </a:effectLst>
                <a:latin typeface="ＭＳ Ｐゴシック" panose="020B0600070205080204" pitchFamily="50" charset="-128"/>
                <a:ea typeface="ＭＳ Ｐゴシック" panose="020B0600070205080204" pitchFamily="50" charset="-128"/>
              </a:rPr>
              <a:t>歩道整備・改良</a:t>
            </a:r>
            <a:endParaRPr lang="en-US" altLang="ja-JP" sz="1200" dirty="0">
              <a:solidFill>
                <a:schemeClr val="bg1"/>
              </a:solidFill>
              <a:effectLst>
                <a:glow rad="50800">
                  <a:schemeClr val="tx1">
                    <a:lumMod val="50000"/>
                    <a:lumOff val="50000"/>
                  </a:schemeClr>
                </a:glow>
              </a:effectLst>
              <a:latin typeface="ＭＳ Ｐゴシック" panose="020B0600070205080204" pitchFamily="50" charset="-128"/>
              <a:ea typeface="ＭＳ Ｐゴシック" panose="020B0600070205080204" pitchFamily="50" charset="-128"/>
            </a:endParaRPr>
          </a:p>
        </p:txBody>
      </p:sp>
      <p:pic>
        <p:nvPicPr>
          <p:cNvPr id="86" name="図 85"/>
          <p:cNvPicPr>
            <a:picLocks noChangeAspect="1"/>
          </p:cNvPicPr>
          <p:nvPr/>
        </p:nvPicPr>
        <p:blipFill rotWithShape="1">
          <a:blip r:embed="rId9" cstate="print">
            <a:extLst>
              <a:ext uri="{28A0092B-C50C-407E-A947-70E740481C1C}">
                <a14:useLocalDpi xmlns:a14="http://schemas.microsoft.com/office/drawing/2010/main" val="0"/>
              </a:ext>
            </a:extLst>
          </a:blip>
          <a:srcRect l="1446" t="27901" r="1652" b="32339"/>
          <a:stretch/>
        </p:blipFill>
        <p:spPr>
          <a:xfrm>
            <a:off x="3364164" y="4564419"/>
            <a:ext cx="2573538" cy="792000"/>
          </a:xfrm>
          <a:prstGeom prst="rect">
            <a:avLst/>
          </a:prstGeom>
        </p:spPr>
      </p:pic>
      <p:pic>
        <p:nvPicPr>
          <p:cNvPr id="88" name="図 87"/>
          <p:cNvPicPr>
            <a:picLocks noChangeAspect="1"/>
          </p:cNvPicPr>
          <p:nvPr/>
        </p:nvPicPr>
        <p:blipFill rotWithShape="1">
          <a:blip r:embed="rId10" cstate="print">
            <a:extLst>
              <a:ext uri="{28A0092B-C50C-407E-A947-70E740481C1C}">
                <a14:useLocalDpi xmlns:a14="http://schemas.microsoft.com/office/drawing/2010/main" val="0"/>
              </a:ext>
            </a:extLst>
          </a:blip>
          <a:srcRect l="28962" t="40346" r="20890" b="28962"/>
          <a:stretch/>
        </p:blipFill>
        <p:spPr>
          <a:xfrm>
            <a:off x="298800" y="4886585"/>
            <a:ext cx="1461640" cy="670934"/>
          </a:xfrm>
          <a:prstGeom prst="rect">
            <a:avLst/>
          </a:prstGeom>
        </p:spPr>
      </p:pic>
      <p:pic>
        <p:nvPicPr>
          <p:cNvPr id="89" name="図 88"/>
          <p:cNvPicPr>
            <a:picLocks noChangeAspect="1"/>
          </p:cNvPicPr>
          <p:nvPr/>
        </p:nvPicPr>
        <p:blipFill rotWithShape="1">
          <a:blip r:embed="rId11" cstate="print">
            <a:extLst>
              <a:ext uri="{28A0092B-C50C-407E-A947-70E740481C1C}">
                <a14:useLocalDpi xmlns:a14="http://schemas.microsoft.com/office/drawing/2010/main" val="0"/>
              </a:ext>
            </a:extLst>
          </a:blip>
          <a:srcRect l="51652" t="2954" r="18758" b="73623"/>
          <a:stretch/>
        </p:blipFill>
        <p:spPr>
          <a:xfrm>
            <a:off x="1728755" y="4886585"/>
            <a:ext cx="1127904" cy="669600"/>
          </a:xfrm>
          <a:prstGeom prst="rect">
            <a:avLst/>
          </a:prstGeom>
        </p:spPr>
      </p:pic>
      <p:sp>
        <p:nvSpPr>
          <p:cNvPr id="90" name="正方形/長方形 89"/>
          <p:cNvSpPr/>
          <p:nvPr/>
        </p:nvSpPr>
        <p:spPr>
          <a:xfrm>
            <a:off x="298800" y="4564419"/>
            <a:ext cx="3100529"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②速度規制見直し（ｿﾞｰﾝ</a:t>
            </a:r>
            <a:r>
              <a:rPr lang="en-US" altLang="ja-JP" sz="1600" dirty="0" smtClean="0">
                <a:latin typeface="HGP創英角ｺﾞｼｯｸUB" panose="020B0900000000000000" pitchFamily="50" charset="-128"/>
                <a:ea typeface="HGP創英角ｺﾞｼｯｸUB" panose="020B0900000000000000" pitchFamily="50" charset="-128"/>
              </a:rPr>
              <a:t>30</a:t>
            </a:r>
            <a:r>
              <a:rPr lang="ja-JP" altLang="en-US" sz="1600" dirty="0" smtClean="0">
                <a:latin typeface="HGP創英角ｺﾞｼｯｸUB" panose="020B0900000000000000" pitchFamily="50" charset="-128"/>
                <a:ea typeface="HGP創英角ｺﾞｼｯｸUB" panose="020B0900000000000000" pitchFamily="50" charset="-128"/>
              </a:rPr>
              <a:t>指定）</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91" name="正方形/長方形 90"/>
          <p:cNvSpPr/>
          <p:nvPr/>
        </p:nvSpPr>
        <p:spPr>
          <a:xfrm>
            <a:off x="3364164" y="3096000"/>
            <a:ext cx="716543" cy="338554"/>
          </a:xfrm>
          <a:prstGeom prst="rect">
            <a:avLst/>
          </a:prstGeom>
        </p:spPr>
        <p:txBody>
          <a:bodyPr wrap="none" lIns="0" r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④狭さく</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92" name="正方形/長方形 91"/>
          <p:cNvSpPr/>
          <p:nvPr/>
        </p:nvSpPr>
        <p:spPr>
          <a:xfrm>
            <a:off x="3364164" y="4226400"/>
            <a:ext cx="1715213" cy="338554"/>
          </a:xfrm>
          <a:prstGeom prst="rect">
            <a:avLst/>
          </a:prstGeom>
        </p:spPr>
        <p:txBody>
          <a:bodyPr wrap="none" lIns="0" r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⑤クランク（屈曲部）</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93" name="正方形/長方形 92"/>
          <p:cNvSpPr/>
          <p:nvPr/>
        </p:nvSpPr>
        <p:spPr>
          <a:xfrm>
            <a:off x="6360983" y="3096000"/>
            <a:ext cx="2051844" cy="338554"/>
          </a:xfrm>
          <a:prstGeom prst="rect">
            <a:avLst/>
          </a:prstGeom>
        </p:spPr>
        <p:txBody>
          <a:bodyPr wrap="none" lIns="0" rIns="0">
            <a:spAutoFit/>
          </a:bodyPr>
          <a:lstStyle/>
          <a:p>
            <a:r>
              <a:rPr lang="ja-JP" altLang="en-US" sz="1600" dirty="0">
                <a:latin typeface="HGP創英角ｺﾞｼｯｸUB" panose="020B0900000000000000" pitchFamily="50" charset="-128"/>
                <a:ea typeface="HGP創英角ｺﾞｼｯｸUB" panose="020B0900000000000000" pitchFamily="50" charset="-128"/>
              </a:rPr>
              <a:t>⑦注意喚起（文字標示）</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94" name="正方形/長方形 93"/>
          <p:cNvSpPr/>
          <p:nvPr/>
        </p:nvSpPr>
        <p:spPr>
          <a:xfrm>
            <a:off x="6360983" y="4226400"/>
            <a:ext cx="1442703" cy="338554"/>
          </a:xfrm>
          <a:prstGeom prst="rect">
            <a:avLst/>
          </a:prstGeom>
        </p:spPr>
        <p:txBody>
          <a:bodyPr wrap="none" lIns="0" r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⑧イメージハンプ</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95" name="テキスト ボックス 94"/>
          <p:cNvSpPr txBox="1"/>
          <p:nvPr/>
        </p:nvSpPr>
        <p:spPr>
          <a:xfrm>
            <a:off x="126000" y="486000"/>
            <a:ext cx="8892000" cy="307777"/>
          </a:xfrm>
          <a:prstGeom prst="rect">
            <a:avLst/>
          </a:prstGeom>
          <a:noFill/>
          <a:ln>
            <a:noFill/>
          </a:ln>
        </p:spPr>
        <p:txBody>
          <a:bodyPr wrap="square" rtlCol="0">
            <a:spAutoFit/>
          </a:bodyPr>
          <a:lstStyle/>
          <a:p>
            <a:r>
              <a:rPr lang="ja-JP" altLang="en-US" sz="1400" b="1" dirty="0" smtClean="0">
                <a:latin typeface="Meiryo UI" panose="020B0604030504040204" pitchFamily="50" charset="-128"/>
                <a:ea typeface="Meiryo UI" panose="020B0604030504040204" pitchFamily="50" charset="-128"/>
                <a:cs typeface="Meiryo UI" panose="020B0604030504040204" pitchFamily="50" charset="-128"/>
              </a:rPr>
              <a:t>■生活道路対策メニュー　</a:t>
            </a:r>
            <a:r>
              <a:rPr lang="en-US" altLang="ja-JP" sz="14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smtClean="0">
                <a:latin typeface="Meiryo UI" panose="020B0604030504040204" pitchFamily="50" charset="-128"/>
                <a:ea typeface="Meiryo UI" panose="020B0604030504040204" pitchFamily="50" charset="-128"/>
                <a:cs typeface="Meiryo UI" panose="020B0604030504040204" pitchFamily="50" charset="-128"/>
              </a:rPr>
              <a:t>単路部対策</a:t>
            </a:r>
            <a:r>
              <a:rPr lang="en-US" altLang="ja-JP" sz="1400" b="1" dirty="0" smtClean="0">
                <a:latin typeface="Meiryo UI" panose="020B0604030504040204" pitchFamily="50" charset="-128"/>
                <a:ea typeface="Meiryo UI" panose="020B0604030504040204" pitchFamily="50" charset="-128"/>
                <a:cs typeface="Meiryo UI" panose="020B0604030504040204" pitchFamily="50" charset="-128"/>
              </a:rPr>
              <a:t>】</a:t>
            </a:r>
            <a:endParaRPr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正方形/長方形 36"/>
          <p:cNvSpPr/>
          <p:nvPr/>
        </p:nvSpPr>
        <p:spPr>
          <a:xfrm>
            <a:off x="3364164" y="5356800"/>
            <a:ext cx="2426946" cy="415498"/>
          </a:xfrm>
          <a:prstGeom prst="rect">
            <a:avLst/>
          </a:prstGeom>
        </p:spPr>
        <p:txBody>
          <a:bodyPr wrap="none" lIns="0" tIns="36000" rIns="0">
            <a:spAutoFit/>
          </a:bodyPr>
          <a:lstStyle/>
          <a:p>
            <a:r>
              <a:rPr lang="en-US" altLang="ja-JP"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a:t>
            </a:r>
            <a:r>
              <a:rPr lang="ja-JP" altLang="en-US" sz="1050" dirty="0">
                <a:solidFill>
                  <a:schemeClr val="tx1">
                    <a:lumMod val="65000"/>
                    <a:lumOff val="35000"/>
                  </a:schemeClr>
                </a:solidFill>
                <a:latin typeface="ＭＳ Ｐゴシック" panose="020B0600070205080204" pitchFamily="50" charset="-128"/>
              </a:rPr>
              <a:t>留意点： </a:t>
            </a:r>
            <a:r>
              <a:rPr lang="ja-JP" altLang="en-US" sz="1050" dirty="0" smtClean="0">
                <a:solidFill>
                  <a:schemeClr val="tx1">
                    <a:lumMod val="65000"/>
                    <a:lumOff val="35000"/>
                  </a:schemeClr>
                </a:solidFill>
                <a:latin typeface="ＭＳ Ｐゴシック" panose="020B0600070205080204" pitchFamily="50" charset="-128"/>
              </a:rPr>
              <a:t>・導入</a:t>
            </a:r>
            <a:r>
              <a:rPr lang="ja-JP" altLang="en-US"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直後は不慣れな方からの</a:t>
            </a:r>
            <a:endParaRPr lang="en-US" altLang="ja-JP"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endParaRPr>
          </a:p>
          <a:p>
            <a:r>
              <a:rPr lang="ja-JP" altLang="en-US"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　　　　　　　</a:t>
            </a:r>
            <a:r>
              <a:rPr lang="ja-JP" altLang="en-US" sz="1050" dirty="0">
                <a:solidFill>
                  <a:schemeClr val="tx1">
                    <a:lumMod val="65000"/>
                    <a:lumOff val="35000"/>
                  </a:schemeClr>
                </a:solidFill>
                <a:latin typeface="ＭＳ Ｐゴシック" panose="020B0600070205080204" pitchFamily="50" charset="-128"/>
                <a:ea typeface="ＭＳ Ｐゴシック" panose="020B0600070205080204" pitchFamily="50" charset="-128"/>
              </a:rPr>
              <a:t> </a:t>
            </a:r>
            <a:r>
              <a:rPr lang="ja-JP" altLang="en-US"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 苦情等が出るケースあり</a:t>
            </a:r>
            <a:endParaRPr lang="en-US" altLang="ja-JP"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endParaRPr>
          </a:p>
        </p:txBody>
      </p:sp>
      <p:pic>
        <p:nvPicPr>
          <p:cNvPr id="38" name="図 37"/>
          <p:cNvPicPr>
            <a:picLocks noChangeAspect="1"/>
          </p:cNvPicPr>
          <p:nvPr/>
        </p:nvPicPr>
        <p:blipFill rotWithShape="1">
          <a:blip r:embed="rId12"/>
          <a:srcRect t="36681" b="7528"/>
          <a:stretch/>
        </p:blipFill>
        <p:spPr>
          <a:xfrm>
            <a:off x="6360983" y="2264970"/>
            <a:ext cx="2574000" cy="850900"/>
          </a:xfrm>
          <a:prstGeom prst="rect">
            <a:avLst/>
          </a:prstGeom>
        </p:spPr>
      </p:pic>
      <p:sp>
        <p:nvSpPr>
          <p:cNvPr id="39" name="正方形/長方形 38"/>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65552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p:nvPr/>
        </p:nvGrpSpPr>
        <p:grpSpPr>
          <a:xfrm>
            <a:off x="6523201" y="1854000"/>
            <a:ext cx="2412000" cy="3871276"/>
            <a:chOff x="6365871" y="1854000"/>
            <a:chExt cx="2412000" cy="3871276"/>
          </a:xfrm>
        </p:grpSpPr>
        <p:pic>
          <p:nvPicPr>
            <p:cNvPr id="33" name="図 32" descr="０２カ383.JPG"/>
            <p:cNvPicPr>
              <a:picLocks noChangeAspect="1"/>
            </p:cNvPicPr>
            <p:nvPr/>
          </p:nvPicPr>
          <p:blipFill rotWithShape="1">
            <a:blip r:embed="rId3" cstate="print"/>
            <a:srcRect l="19431" t="6474" r="16231" b="3050"/>
            <a:stretch/>
          </p:blipFill>
          <p:spPr>
            <a:xfrm>
              <a:off x="7625871" y="1854000"/>
              <a:ext cx="1152000" cy="2160000"/>
            </a:xfrm>
            <a:prstGeom prst="rect">
              <a:avLst/>
            </a:prstGeom>
          </p:spPr>
        </p:pic>
        <p:pic>
          <p:nvPicPr>
            <p:cNvPr id="34" name="図 33" descr="天神西３－1.JPG"/>
            <p:cNvPicPr>
              <a:picLocks noChangeAspect="1"/>
            </p:cNvPicPr>
            <p:nvPr/>
          </p:nvPicPr>
          <p:blipFill rotWithShape="1">
            <a:blip r:embed="rId4" cstate="print"/>
            <a:srcRect l="11441" t="28831" r="52364" b="20267"/>
            <a:stretch/>
          </p:blipFill>
          <p:spPr>
            <a:xfrm>
              <a:off x="6365871" y="1854000"/>
              <a:ext cx="1152000" cy="2160000"/>
            </a:xfrm>
            <a:prstGeom prst="rect">
              <a:avLst/>
            </a:prstGeom>
          </p:spPr>
        </p:pic>
        <p:pic>
          <p:nvPicPr>
            <p:cNvPr id="31" name="図 30" descr="馬寄字御祭田27-4地先.JPG"/>
            <p:cNvPicPr>
              <a:picLocks noChangeAspect="1"/>
            </p:cNvPicPr>
            <p:nvPr/>
          </p:nvPicPr>
          <p:blipFill rotWithShape="1">
            <a:blip r:embed="rId5" cstate="print"/>
            <a:srcRect l="-393" t="4500" r="987" b="6478"/>
            <a:stretch/>
          </p:blipFill>
          <p:spPr>
            <a:xfrm>
              <a:off x="6365871" y="4105276"/>
              <a:ext cx="2412000" cy="1620000"/>
            </a:xfrm>
            <a:prstGeom prst="rect">
              <a:avLst/>
            </a:prstGeom>
          </p:spPr>
        </p:pic>
      </p:grpSp>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3</a:t>
            </a:fld>
            <a:endParaRPr kumimoji="1" lang="ja-JP" altLang="en-US"/>
          </a:p>
        </p:txBody>
      </p:sp>
      <p:sp>
        <p:nvSpPr>
          <p:cNvPr id="3" name="タイトル 2"/>
          <p:cNvSpPr>
            <a:spLocks noGrp="1"/>
          </p:cNvSpPr>
          <p:nvPr>
            <p:ph type="title"/>
          </p:nvPr>
        </p:nvSpPr>
        <p:spPr/>
        <p:txBody>
          <a:bodyPr>
            <a:normAutofit/>
          </a:bodyPr>
          <a:lstStyle/>
          <a:p>
            <a:r>
              <a:rPr lang="ja-JP" altLang="en-US" dirty="0"/>
              <a:t>交通安全対策の立案</a:t>
            </a:r>
            <a:endParaRPr kumimoji="1" lang="ja-JP" altLang="en-US" dirty="0"/>
          </a:p>
        </p:txBody>
      </p:sp>
      <p:graphicFrame>
        <p:nvGraphicFramePr>
          <p:cNvPr id="38" name="表 37"/>
          <p:cNvGraphicFramePr>
            <a:graphicFrameLocks noGrp="1"/>
          </p:cNvGraphicFramePr>
          <p:nvPr>
            <p:extLst/>
          </p:nvPr>
        </p:nvGraphicFramePr>
        <p:xfrm>
          <a:off x="298800" y="784800"/>
          <a:ext cx="8636401" cy="731520"/>
        </p:xfrm>
        <a:graphic>
          <a:graphicData uri="http://schemas.openxmlformats.org/drawingml/2006/table">
            <a:tbl>
              <a:tblPr firstRow="1" bandRow="1">
                <a:tableStyleId>{2D5ABB26-0587-4C30-8999-92F81FD0307C}</a:tableStyleId>
              </a:tblPr>
              <a:tblGrid>
                <a:gridCol w="1636371"/>
                <a:gridCol w="4045472"/>
                <a:gridCol w="2954558"/>
              </a:tblGrid>
              <a:tr h="248299">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分類</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課題</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対策の方向性</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87313" indent="-87313" algn="l"/>
                      <a:r>
                        <a:rPr kumimoji="1" lang="ja-JP" altLang="en-US" sz="1200" dirty="0" smtClean="0">
                          <a:latin typeface="ＭＳ Ｐゴシック" panose="020B0600070205080204" pitchFamily="50" charset="-128"/>
                          <a:ea typeface="ＭＳ Ｐゴシック" panose="020B0600070205080204" pitchFamily="50" charset="-128"/>
                        </a:rPr>
                        <a:t>抜け道</a:t>
                      </a:r>
                      <a:endParaRPr kumimoji="1"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4625" indent="-174625" algn="l">
                        <a:buFont typeface="Wingdings" panose="05000000000000000000" pitchFamily="2" charset="2"/>
                        <a:buChar char="Ø"/>
                      </a:pPr>
                      <a:r>
                        <a:rPr kumimoji="1" lang="ja-JP" altLang="en-US" sz="1200" dirty="0" smtClean="0">
                          <a:latin typeface="ＭＳ Ｐゴシック" panose="020B0600070205080204" pitchFamily="50" charset="-128"/>
                          <a:ea typeface="ＭＳ Ｐゴシック" panose="020B0600070205080204" pitchFamily="50" charset="-128"/>
                        </a:rPr>
                        <a:t>抜け道として地区内に進入、地区内への出入り時に衝突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1200" dirty="0" smtClean="0">
                          <a:latin typeface="ＭＳ Ｐゴシック" panose="020B0600070205080204" pitchFamily="50" charset="-128"/>
                          <a:ea typeface="ＭＳ Ｐゴシック" panose="020B0600070205080204" pitchFamily="50" charset="-128"/>
                        </a:rPr>
                        <a:t>抜け道利用を減らす</a:t>
                      </a:r>
                      <a:endParaRPr lang="en-US" altLang="ja-JP" sz="1200" dirty="0" smtClean="0">
                        <a:latin typeface="ＭＳ Ｐゴシック" panose="020B0600070205080204" pitchFamily="50" charset="-128"/>
                        <a:ea typeface="ＭＳ Ｐゴシック" panose="020B0600070205080204" pitchFamily="50" charset="-128"/>
                      </a:endParaRPr>
                    </a:p>
                    <a:p>
                      <a:r>
                        <a:rPr lang="ja-JP" altLang="en-US" sz="1200" dirty="0" smtClean="0">
                          <a:latin typeface="ＭＳ Ｐゴシック" panose="020B0600070205080204" pitchFamily="50" charset="-128"/>
                          <a:ea typeface="ＭＳ Ｐゴシック" panose="020B0600070205080204" pitchFamily="50" charset="-128"/>
                        </a:rPr>
                        <a:t>地区に進入しにくくする</a:t>
                      </a:r>
                      <a:endParaRPr lang="ja-JP" altLang="en-US" sz="120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8" name="正方形/長方形 47"/>
          <p:cNvSpPr/>
          <p:nvPr/>
        </p:nvSpPr>
        <p:spPr>
          <a:xfrm>
            <a:off x="298800" y="1515600"/>
            <a:ext cx="3088800" cy="584775"/>
          </a:xfrm>
          <a:prstGeom prst="rect">
            <a:avLst/>
          </a:prstGeom>
        </p:spPr>
        <p:txBody>
          <a:bodyPr wrap="square" lIns="0" r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①交通規制（</a:t>
            </a:r>
            <a:r>
              <a:rPr lang="ja-JP" altLang="en-US" sz="1600" spc="-100" dirty="0" smtClean="0">
                <a:latin typeface="HGP創英角ｺﾞｼｯｸUB" panose="020B0900000000000000" pitchFamily="50" charset="-128"/>
                <a:ea typeface="HGP創英角ｺﾞｼｯｸUB" panose="020B0900000000000000" pitchFamily="50" charset="-128"/>
              </a:rPr>
              <a:t>進入禁止・一方通行・</a:t>
            </a:r>
            <a:endParaRPr lang="en-US" altLang="ja-JP" sz="1600" spc="-100" dirty="0" smtClean="0">
              <a:latin typeface="HGP創英角ｺﾞｼｯｸUB" panose="020B0900000000000000" pitchFamily="50" charset="-128"/>
              <a:ea typeface="HGP創英角ｺﾞｼｯｸUB" panose="020B0900000000000000" pitchFamily="50" charset="-128"/>
            </a:endParaRPr>
          </a:p>
          <a:p>
            <a:r>
              <a:rPr lang="ja-JP" altLang="en-US" sz="1600" spc="-100" dirty="0" smtClean="0">
                <a:latin typeface="HGP創英角ｺﾞｼｯｸUB" panose="020B0900000000000000" pitchFamily="50" charset="-128"/>
                <a:ea typeface="HGP創英角ｺﾞｼｯｸUB" panose="020B0900000000000000" pitchFamily="50" charset="-128"/>
              </a:rPr>
              <a:t>　　時間帯規制など</a:t>
            </a:r>
            <a:r>
              <a:rPr lang="ja-JP" altLang="en-US" sz="1600" dirty="0" smtClean="0">
                <a:latin typeface="HGP創英角ｺﾞｼｯｸUB" panose="020B0900000000000000" pitchFamily="50" charset="-128"/>
                <a:ea typeface="HGP創英角ｺﾞｼｯｸUB" panose="020B0900000000000000" pitchFamily="50" charset="-128"/>
              </a:rPr>
              <a:t>）</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50" name="正方形/長方形 49"/>
          <p:cNvSpPr/>
          <p:nvPr/>
        </p:nvSpPr>
        <p:spPr>
          <a:xfrm>
            <a:off x="6523201" y="1515600"/>
            <a:ext cx="2054409"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⑤看板等での呼びかけ</a:t>
            </a:r>
            <a:endParaRPr lang="en-US" altLang="ja-JP" sz="1600" dirty="0">
              <a:latin typeface="HGP創英角ｺﾞｼｯｸUB" panose="020B0900000000000000" pitchFamily="50" charset="-128"/>
              <a:ea typeface="HGP創英角ｺﾞｼｯｸUB" panose="020B0900000000000000" pitchFamily="50" charset="-128"/>
            </a:endParaRPr>
          </a:p>
        </p:txBody>
      </p:sp>
      <p:pic>
        <p:nvPicPr>
          <p:cNvPr id="55" name="図 54"/>
          <p:cNvPicPr>
            <a:picLocks noChangeAspect="1"/>
          </p:cNvPicPr>
          <p:nvPr/>
        </p:nvPicPr>
        <p:blipFill>
          <a:blip r:embed="rId6"/>
          <a:stretch>
            <a:fillRect/>
          </a:stretch>
        </p:blipFill>
        <p:spPr>
          <a:xfrm>
            <a:off x="370799" y="2354214"/>
            <a:ext cx="1182069" cy="1182069"/>
          </a:xfrm>
          <a:prstGeom prst="rect">
            <a:avLst/>
          </a:prstGeom>
        </p:spPr>
      </p:pic>
      <p:pic>
        <p:nvPicPr>
          <p:cNvPr id="56" name="図 5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0799" y="3423149"/>
            <a:ext cx="1182069" cy="1182069"/>
          </a:xfrm>
          <a:prstGeom prst="rect">
            <a:avLst/>
          </a:prstGeom>
        </p:spPr>
      </p:pic>
      <p:sp>
        <p:nvSpPr>
          <p:cNvPr id="57" name="正方形/長方形 56"/>
          <p:cNvSpPr/>
          <p:nvPr/>
        </p:nvSpPr>
        <p:spPr>
          <a:xfrm>
            <a:off x="439178" y="4477081"/>
            <a:ext cx="2462534" cy="461665"/>
          </a:xfrm>
          <a:prstGeom prst="rect">
            <a:avLst/>
          </a:prstGeom>
        </p:spPr>
        <p:txBody>
          <a:bodyPr wrap="none">
            <a:spAutoFit/>
          </a:bodyPr>
          <a:lstStyle/>
          <a:p>
            <a:r>
              <a:rPr lang="en-US" altLang="ja-JP" sz="12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a:t>
            </a:r>
            <a:r>
              <a:rPr lang="ja-JP" altLang="en-US" sz="12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注意点：抜け道交通のみならず、</a:t>
            </a:r>
            <a:endParaRPr lang="en-US" altLang="ja-JP" sz="12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endParaRPr>
          </a:p>
          <a:p>
            <a:r>
              <a:rPr lang="ja-JP" altLang="en-US" sz="1200" dirty="0">
                <a:solidFill>
                  <a:schemeClr val="tx1">
                    <a:lumMod val="65000"/>
                    <a:lumOff val="35000"/>
                  </a:schemeClr>
                </a:solidFill>
                <a:latin typeface="ＭＳ Ｐゴシック" panose="020B0600070205080204" pitchFamily="50" charset="-128"/>
                <a:ea typeface="ＭＳ Ｐゴシック" panose="020B0600070205080204" pitchFamily="50" charset="-128"/>
              </a:rPr>
              <a:t>　</a:t>
            </a:r>
            <a:r>
              <a:rPr lang="ja-JP" altLang="en-US" sz="120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　　　　　地区内の方の通行も規制</a:t>
            </a:r>
            <a:endParaRPr lang="en-US" altLang="ja-JP" sz="1200" dirty="0">
              <a:solidFill>
                <a:schemeClr val="tx1">
                  <a:lumMod val="65000"/>
                  <a:lumOff val="35000"/>
                </a:schemeClr>
              </a:solidFill>
              <a:latin typeface="ＭＳ Ｐゴシック" panose="020B0600070205080204" pitchFamily="50" charset="-128"/>
              <a:ea typeface="ＭＳ Ｐゴシック" panose="020B0600070205080204" pitchFamily="50" charset="-128"/>
            </a:endParaRPr>
          </a:p>
        </p:txBody>
      </p:sp>
      <p:pic>
        <p:nvPicPr>
          <p:cNvPr id="47" name="図 46"/>
          <p:cNvPicPr>
            <a:picLocks noChangeAspect="1"/>
          </p:cNvPicPr>
          <p:nvPr/>
        </p:nvPicPr>
        <p:blipFill rotWithShape="1">
          <a:blip r:embed="rId8">
            <a:lum contrast="10000"/>
          </a:blip>
          <a:srcRect l="367" t="30540" r="15295" b="19839"/>
          <a:stretch/>
        </p:blipFill>
        <p:spPr>
          <a:xfrm>
            <a:off x="3453124" y="1854000"/>
            <a:ext cx="2531955" cy="1008000"/>
          </a:xfrm>
          <a:prstGeom prst="rect">
            <a:avLst/>
          </a:prstGeom>
        </p:spPr>
      </p:pic>
      <p:sp>
        <p:nvSpPr>
          <p:cNvPr id="49" name="正方形/長方形 48"/>
          <p:cNvSpPr/>
          <p:nvPr/>
        </p:nvSpPr>
        <p:spPr>
          <a:xfrm>
            <a:off x="3453124" y="1515600"/>
            <a:ext cx="2900153"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②スムース歩道（交差点ハンプ）</a:t>
            </a:r>
            <a:endParaRPr lang="en-US" altLang="ja-JP" sz="1600" dirty="0">
              <a:latin typeface="HGP創英角ｺﾞｼｯｸUB" panose="020B0900000000000000" pitchFamily="50" charset="-128"/>
              <a:ea typeface="HGP創英角ｺﾞｼｯｸUB" panose="020B0900000000000000" pitchFamily="50" charset="-128"/>
            </a:endParaRPr>
          </a:p>
        </p:txBody>
      </p:sp>
      <p:pic>
        <p:nvPicPr>
          <p:cNvPr id="53" name="図 52"/>
          <p:cNvPicPr>
            <a:picLocks noChangeAspect="1"/>
          </p:cNvPicPr>
          <p:nvPr/>
        </p:nvPicPr>
        <p:blipFill rotWithShape="1">
          <a:blip r:embed="rId9" cstate="print">
            <a:extLst>
              <a:ext uri="{28A0092B-C50C-407E-A947-70E740481C1C}">
                <a14:useLocalDpi xmlns:a14="http://schemas.microsoft.com/office/drawing/2010/main" val="0"/>
              </a:ext>
            </a:extLst>
          </a:blip>
          <a:srcRect l="6200" t="26698" r="25886" b="37255"/>
          <a:stretch/>
        </p:blipFill>
        <p:spPr>
          <a:xfrm>
            <a:off x="3453124" y="3164400"/>
            <a:ext cx="2531955" cy="1008000"/>
          </a:xfrm>
          <a:prstGeom prst="rect">
            <a:avLst/>
          </a:prstGeom>
        </p:spPr>
      </p:pic>
      <p:sp>
        <p:nvSpPr>
          <p:cNvPr id="54" name="正方形/長方形 53"/>
          <p:cNvSpPr/>
          <p:nvPr/>
        </p:nvSpPr>
        <p:spPr>
          <a:xfrm>
            <a:off x="3453124" y="2826000"/>
            <a:ext cx="1424429"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③交差点狭さく</a:t>
            </a:r>
            <a:endParaRPr lang="en-US" altLang="ja-JP" sz="1600" dirty="0">
              <a:latin typeface="HGP創英角ｺﾞｼｯｸUB" panose="020B0900000000000000" pitchFamily="50" charset="-128"/>
              <a:ea typeface="HGP創英角ｺﾞｼｯｸUB" panose="020B0900000000000000" pitchFamily="50" charset="-128"/>
            </a:endParaRPr>
          </a:p>
        </p:txBody>
      </p:sp>
      <p:sp>
        <p:nvSpPr>
          <p:cNvPr id="58" name="正方形/長方形 57"/>
          <p:cNvSpPr/>
          <p:nvPr/>
        </p:nvSpPr>
        <p:spPr>
          <a:xfrm>
            <a:off x="3453124" y="4172400"/>
            <a:ext cx="1829988" cy="338554"/>
          </a:xfrm>
          <a:prstGeom prst="rect">
            <a:avLst/>
          </a:prstGeom>
        </p:spPr>
        <p:txBody>
          <a:bodyPr wrap="none" lIns="0">
            <a:spAutoFit/>
          </a:bodyPr>
          <a:lstStyle/>
          <a:p>
            <a:r>
              <a:rPr lang="ja-JP" altLang="en-US" sz="1600" dirty="0" smtClean="0">
                <a:latin typeface="HGP創英角ｺﾞｼｯｸUB" panose="020B0900000000000000" pitchFamily="50" charset="-128"/>
                <a:ea typeface="HGP創英角ｺﾞｼｯｸUB" panose="020B0900000000000000" pitchFamily="50" charset="-128"/>
              </a:rPr>
              <a:t>④ライジングボラード</a:t>
            </a:r>
            <a:endParaRPr lang="en-US" altLang="ja-JP" sz="1600" dirty="0">
              <a:latin typeface="HGP創英角ｺﾞｼｯｸUB" panose="020B0900000000000000" pitchFamily="50" charset="-128"/>
              <a:ea typeface="HGP創英角ｺﾞｼｯｸUB" panose="020B0900000000000000" pitchFamily="50" charset="-128"/>
            </a:endParaRPr>
          </a:p>
        </p:txBody>
      </p:sp>
      <p:pic>
        <p:nvPicPr>
          <p:cNvPr id="59" name="図 58"/>
          <p:cNvPicPr>
            <a:picLocks noChangeAspect="1"/>
          </p:cNvPicPr>
          <p:nvPr/>
        </p:nvPicPr>
        <p:blipFill rotWithShape="1">
          <a:blip r:embed="rId10"/>
          <a:srcRect t="31696" b="14357"/>
          <a:stretch/>
        </p:blipFill>
        <p:spPr>
          <a:xfrm>
            <a:off x="3453124" y="4510800"/>
            <a:ext cx="2531955" cy="1008000"/>
          </a:xfrm>
          <a:prstGeom prst="rect">
            <a:avLst/>
          </a:prstGeom>
        </p:spPr>
      </p:pic>
      <p:sp>
        <p:nvSpPr>
          <p:cNvPr id="60" name="正方形/長方形 59"/>
          <p:cNvSpPr/>
          <p:nvPr/>
        </p:nvSpPr>
        <p:spPr>
          <a:xfrm>
            <a:off x="3453124" y="5518800"/>
            <a:ext cx="2670603" cy="197934"/>
          </a:xfrm>
          <a:prstGeom prst="rect">
            <a:avLst/>
          </a:prstGeom>
        </p:spPr>
        <p:txBody>
          <a:bodyPr wrap="square" lIns="0" tIns="36000" rIns="0" bIns="0">
            <a:spAutoFit/>
          </a:bodyPr>
          <a:lstStyle/>
          <a:p>
            <a:r>
              <a:rPr lang="ja-JP" altLang="en-US"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出典：ライジングボラード事例集</a:t>
            </a:r>
            <a:r>
              <a:rPr lang="en-US" altLang="ja-JP"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2016 </a:t>
            </a:r>
            <a:r>
              <a:rPr lang="ja-JP" altLang="en-US"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国交省</a:t>
            </a:r>
            <a:r>
              <a:rPr lang="en-US" altLang="ja-JP" sz="1050" dirty="0" smtClean="0">
                <a:solidFill>
                  <a:schemeClr val="tx1">
                    <a:lumMod val="65000"/>
                    <a:lumOff val="35000"/>
                  </a:schemeClr>
                </a:solidFill>
                <a:latin typeface="ＭＳ Ｐゴシック" panose="020B0600070205080204" pitchFamily="50" charset="-128"/>
                <a:ea typeface="ＭＳ Ｐゴシック" panose="020B0600070205080204" pitchFamily="50" charset="-128"/>
              </a:rPr>
              <a:t>HP</a:t>
            </a:r>
            <a:endParaRPr lang="en-US" altLang="ja-JP" sz="1050" dirty="0">
              <a:solidFill>
                <a:schemeClr val="tx1">
                  <a:lumMod val="65000"/>
                  <a:lumOff val="35000"/>
                </a:schemeClr>
              </a:solidFill>
              <a:latin typeface="ＭＳ Ｐゴシック" panose="020B0600070205080204" pitchFamily="50" charset="-128"/>
              <a:ea typeface="ＭＳ Ｐゴシック" panose="020B0600070205080204" pitchFamily="50" charset="-128"/>
            </a:endParaRPr>
          </a:p>
        </p:txBody>
      </p:sp>
      <p:pic>
        <p:nvPicPr>
          <p:cNvPr id="61" name="図 60"/>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1728563" y="2808822"/>
            <a:ext cx="1192729" cy="1151243"/>
          </a:xfrm>
          <a:prstGeom prst="rect">
            <a:avLst/>
          </a:prstGeom>
        </p:spPr>
      </p:pic>
      <p:sp>
        <p:nvSpPr>
          <p:cNvPr id="64" name="テキスト ボックス 63"/>
          <p:cNvSpPr txBox="1"/>
          <p:nvPr/>
        </p:nvSpPr>
        <p:spPr>
          <a:xfrm>
            <a:off x="126000" y="486000"/>
            <a:ext cx="8892000" cy="307777"/>
          </a:xfrm>
          <a:prstGeom prst="rect">
            <a:avLst/>
          </a:prstGeom>
          <a:noFill/>
          <a:ln>
            <a:noFill/>
          </a:ln>
        </p:spPr>
        <p:txBody>
          <a:bodyPr wrap="square" rtlCol="0">
            <a:spAutoFit/>
          </a:bodyPr>
          <a:lstStyle/>
          <a:p>
            <a:r>
              <a:rPr lang="ja-JP" altLang="en-US" sz="1400" b="1" dirty="0" smtClean="0">
                <a:latin typeface="Meiryo UI" panose="020B0604030504040204" pitchFamily="50" charset="-128"/>
                <a:ea typeface="Meiryo UI" panose="020B0604030504040204" pitchFamily="50" charset="-128"/>
                <a:cs typeface="Meiryo UI" panose="020B0604030504040204" pitchFamily="50" charset="-128"/>
              </a:rPr>
              <a:t>■生活道路対策メニュー　</a:t>
            </a:r>
            <a:r>
              <a:rPr lang="en-US" altLang="ja-JP" sz="14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smtClean="0">
                <a:latin typeface="Meiryo UI" panose="020B0604030504040204" pitchFamily="50" charset="-128"/>
                <a:ea typeface="Meiryo UI" panose="020B0604030504040204" pitchFamily="50" charset="-128"/>
                <a:cs typeface="Meiryo UI" panose="020B0604030504040204" pitchFamily="50" charset="-128"/>
              </a:rPr>
              <a:t>抜け道対策</a:t>
            </a:r>
            <a:r>
              <a:rPr lang="en-US" altLang="ja-JP" sz="1400" b="1" dirty="0" smtClean="0">
                <a:latin typeface="Meiryo UI" panose="020B0604030504040204" pitchFamily="50" charset="-128"/>
                <a:ea typeface="Meiryo UI" panose="020B0604030504040204" pitchFamily="50" charset="-128"/>
                <a:cs typeface="Meiryo UI" panose="020B0604030504040204" pitchFamily="50" charset="-128"/>
              </a:rPr>
              <a:t>】</a:t>
            </a:r>
            <a:endParaRPr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115180" y="5575907"/>
            <a:ext cx="710451" cy="523220"/>
          </a:xfrm>
          <a:prstGeom prst="rect">
            <a:avLst/>
          </a:prstGeom>
        </p:spPr>
        <p:txBody>
          <a:bodyPr wrap="none">
            <a:spAutoFit/>
          </a:bodyPr>
          <a:lstStyle/>
          <a:p>
            <a:r>
              <a:rPr lang="ja-JP" altLang="en-US" sz="1400" dirty="0" smtClean="0">
                <a:solidFill>
                  <a:srgbClr val="00B050"/>
                </a:solidFill>
                <a:latin typeface="HGP創英角ｺﾞｼｯｸUB" panose="020B0900000000000000" pitchFamily="50" charset="-128"/>
                <a:ea typeface="HGP創英角ｺﾞｼｯｸUB" panose="020B0900000000000000" pitchFamily="50" charset="-128"/>
              </a:rPr>
              <a:t>対策の</a:t>
            </a:r>
            <a:endParaRPr lang="en-US" altLang="ja-JP" sz="1400" dirty="0" smtClean="0">
              <a:solidFill>
                <a:srgbClr val="00B050"/>
              </a:solidFill>
              <a:latin typeface="HGP創英角ｺﾞｼｯｸUB" panose="020B0900000000000000" pitchFamily="50" charset="-128"/>
              <a:ea typeface="HGP創英角ｺﾞｼｯｸUB" panose="020B0900000000000000" pitchFamily="50" charset="-128"/>
            </a:endParaRPr>
          </a:p>
          <a:p>
            <a:r>
              <a:rPr lang="ja-JP" altLang="en-US" sz="1400" dirty="0" smtClean="0">
                <a:solidFill>
                  <a:srgbClr val="00B050"/>
                </a:solidFill>
                <a:latin typeface="HGP創英角ｺﾞｼｯｸUB" panose="020B0900000000000000" pitchFamily="50" charset="-128"/>
                <a:ea typeface="HGP創英角ｺﾞｼｯｸUB" panose="020B0900000000000000" pitchFamily="50" charset="-128"/>
              </a:rPr>
              <a:t>効果</a:t>
            </a:r>
            <a:endParaRPr lang="en-US" altLang="ja-JP" sz="1400" dirty="0">
              <a:solidFill>
                <a:srgbClr val="00B050"/>
              </a:solidFill>
              <a:latin typeface="HGP創英角ｺﾞｼｯｸUB" panose="020B0900000000000000" pitchFamily="50" charset="-128"/>
              <a:ea typeface="HGP創英角ｺﾞｼｯｸUB" panose="020B0900000000000000" pitchFamily="50" charset="-128"/>
            </a:endParaRPr>
          </a:p>
        </p:txBody>
      </p:sp>
      <p:sp>
        <p:nvSpPr>
          <p:cNvPr id="36" name="正方形/長方形 35"/>
          <p:cNvSpPr/>
          <p:nvPr/>
        </p:nvSpPr>
        <p:spPr>
          <a:xfrm>
            <a:off x="115180" y="6108724"/>
            <a:ext cx="633507" cy="523220"/>
          </a:xfrm>
          <a:prstGeom prst="rect">
            <a:avLst/>
          </a:prstGeom>
        </p:spPr>
        <p:txBody>
          <a:bodyPr wrap="none">
            <a:spAutoFit/>
          </a:bodyPr>
          <a:lstStyle/>
          <a:p>
            <a:r>
              <a:rPr lang="ja-JP" altLang="en-US" sz="14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rPr>
              <a:t>費用・</a:t>
            </a:r>
            <a:endParaRPr lang="en-US" altLang="ja-JP" sz="14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a:p>
            <a:r>
              <a:rPr lang="ja-JP" altLang="en-US" sz="1400" dirty="0">
                <a:solidFill>
                  <a:schemeClr val="accent6">
                    <a:lumMod val="75000"/>
                  </a:schemeClr>
                </a:solidFill>
                <a:latin typeface="HGP創英角ｺﾞｼｯｸUB" panose="020B0900000000000000" pitchFamily="50" charset="-128"/>
                <a:ea typeface="HGP創英角ｺﾞｼｯｸUB" panose="020B0900000000000000" pitchFamily="50" charset="-128"/>
              </a:rPr>
              <a:t>時間</a:t>
            </a:r>
            <a:endParaRPr lang="en-US" altLang="ja-JP" sz="1400" dirty="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p:txBody>
      </p:sp>
      <p:sp>
        <p:nvSpPr>
          <p:cNvPr id="37" name="直角三角形 36"/>
          <p:cNvSpPr/>
          <p:nvPr/>
        </p:nvSpPr>
        <p:spPr>
          <a:xfrm>
            <a:off x="812365" y="5618835"/>
            <a:ext cx="7949698" cy="468000"/>
          </a:xfrm>
          <a:prstGeom prst="rtTriangl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sp>
        <p:nvSpPr>
          <p:cNvPr id="65" name="直角三角形 64"/>
          <p:cNvSpPr/>
          <p:nvPr/>
        </p:nvSpPr>
        <p:spPr>
          <a:xfrm>
            <a:off x="812365" y="6143649"/>
            <a:ext cx="7949698" cy="468000"/>
          </a:xfrm>
          <a:prstGeom prst="rtTriangl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smtClean="0">
              <a:solidFill>
                <a:schemeClr val="tx1"/>
              </a:solidFill>
            </a:endParaRPr>
          </a:p>
        </p:txBody>
      </p:sp>
      <p:sp>
        <p:nvSpPr>
          <p:cNvPr id="66" name="正方形/長方形 65"/>
          <p:cNvSpPr/>
          <p:nvPr/>
        </p:nvSpPr>
        <p:spPr>
          <a:xfrm>
            <a:off x="798004" y="5696557"/>
            <a:ext cx="389850" cy="338554"/>
          </a:xfrm>
          <a:prstGeom prst="rect">
            <a:avLst/>
          </a:prstGeom>
        </p:spPr>
        <p:txBody>
          <a:bodyPr wrap="none">
            <a:spAutoFit/>
          </a:bodyPr>
          <a:lstStyle/>
          <a:p>
            <a:r>
              <a:rPr lang="ja-JP" altLang="en-US" sz="1600" dirty="0" smtClean="0">
                <a:solidFill>
                  <a:srgbClr val="00B050"/>
                </a:solidFill>
                <a:latin typeface="HGP創英角ｺﾞｼｯｸUB" panose="020B0900000000000000" pitchFamily="50" charset="-128"/>
                <a:ea typeface="HGP創英角ｺﾞｼｯｸUB" panose="020B0900000000000000" pitchFamily="50" charset="-128"/>
              </a:rPr>
              <a:t>大</a:t>
            </a:r>
            <a:endParaRPr lang="en-US" altLang="ja-JP" sz="1600" dirty="0">
              <a:solidFill>
                <a:srgbClr val="00B050"/>
              </a:solidFill>
              <a:latin typeface="HGP創英角ｺﾞｼｯｸUB" panose="020B0900000000000000" pitchFamily="50" charset="-128"/>
              <a:ea typeface="HGP創英角ｺﾞｼｯｸUB" panose="020B0900000000000000" pitchFamily="50" charset="-128"/>
            </a:endParaRPr>
          </a:p>
        </p:txBody>
      </p:sp>
      <p:sp>
        <p:nvSpPr>
          <p:cNvPr id="67" name="正方形/長方形 66"/>
          <p:cNvSpPr/>
          <p:nvPr/>
        </p:nvSpPr>
        <p:spPr>
          <a:xfrm>
            <a:off x="8472454" y="5743780"/>
            <a:ext cx="389850" cy="338554"/>
          </a:xfrm>
          <a:prstGeom prst="rect">
            <a:avLst/>
          </a:prstGeom>
        </p:spPr>
        <p:txBody>
          <a:bodyPr wrap="none">
            <a:spAutoFit/>
          </a:bodyPr>
          <a:lstStyle/>
          <a:p>
            <a:r>
              <a:rPr lang="ja-JP" altLang="en-US" sz="1600" dirty="0" smtClean="0">
                <a:solidFill>
                  <a:srgbClr val="00B050"/>
                </a:solidFill>
                <a:latin typeface="HGP創英角ｺﾞｼｯｸUB" panose="020B0900000000000000" pitchFamily="50" charset="-128"/>
                <a:ea typeface="HGP創英角ｺﾞｼｯｸUB" panose="020B0900000000000000" pitchFamily="50" charset="-128"/>
              </a:rPr>
              <a:t>小</a:t>
            </a:r>
            <a:endParaRPr lang="en-US" altLang="ja-JP" sz="1600" dirty="0">
              <a:solidFill>
                <a:srgbClr val="00B050"/>
              </a:solidFill>
              <a:latin typeface="HGP創英角ｺﾞｼｯｸUB" panose="020B0900000000000000" pitchFamily="50" charset="-128"/>
              <a:ea typeface="HGP創英角ｺﾞｼｯｸUB" panose="020B0900000000000000" pitchFamily="50" charset="-128"/>
            </a:endParaRPr>
          </a:p>
        </p:txBody>
      </p:sp>
      <p:sp>
        <p:nvSpPr>
          <p:cNvPr id="68" name="正方形/長方形 67"/>
          <p:cNvSpPr/>
          <p:nvPr/>
        </p:nvSpPr>
        <p:spPr>
          <a:xfrm>
            <a:off x="798004" y="6239315"/>
            <a:ext cx="389850" cy="338554"/>
          </a:xfrm>
          <a:prstGeom prst="rect">
            <a:avLst/>
          </a:prstGeom>
        </p:spPr>
        <p:txBody>
          <a:bodyPr wrap="none">
            <a:spAutoFit/>
          </a:bodyPr>
          <a:lstStyle/>
          <a:p>
            <a:r>
              <a:rPr lang="ja-JP" altLang="en-US" sz="16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rPr>
              <a:t>大</a:t>
            </a:r>
            <a:endParaRPr lang="en-US" altLang="ja-JP" sz="1600" dirty="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p:txBody>
      </p:sp>
      <p:sp>
        <p:nvSpPr>
          <p:cNvPr id="69" name="正方形/長方形 68"/>
          <p:cNvSpPr/>
          <p:nvPr/>
        </p:nvSpPr>
        <p:spPr>
          <a:xfrm>
            <a:off x="8472454" y="6286538"/>
            <a:ext cx="389850" cy="338554"/>
          </a:xfrm>
          <a:prstGeom prst="rect">
            <a:avLst/>
          </a:prstGeom>
        </p:spPr>
        <p:txBody>
          <a:bodyPr wrap="none">
            <a:spAutoFit/>
          </a:bodyPr>
          <a:lstStyle/>
          <a:p>
            <a:r>
              <a:rPr lang="ja-JP" altLang="en-US" sz="1600" dirty="0" smtClean="0">
                <a:solidFill>
                  <a:schemeClr val="accent6">
                    <a:lumMod val="75000"/>
                  </a:schemeClr>
                </a:solidFill>
                <a:latin typeface="HGP創英角ｺﾞｼｯｸUB" panose="020B0900000000000000" pitchFamily="50" charset="-128"/>
                <a:ea typeface="HGP創英角ｺﾞｼｯｸUB" panose="020B0900000000000000" pitchFamily="50" charset="-128"/>
              </a:rPr>
              <a:t>小</a:t>
            </a:r>
            <a:endParaRPr lang="en-US" altLang="ja-JP" sz="1600" dirty="0">
              <a:solidFill>
                <a:schemeClr val="accent6">
                  <a:lumMod val="75000"/>
                </a:schemeClr>
              </a:solidFill>
              <a:latin typeface="HGP創英角ｺﾞｼｯｸUB" panose="020B0900000000000000" pitchFamily="50" charset="-128"/>
              <a:ea typeface="HGP創英角ｺﾞｼｯｸUB" panose="020B0900000000000000" pitchFamily="50" charset="-128"/>
            </a:endParaRPr>
          </a:p>
        </p:txBody>
      </p:sp>
      <p:sp>
        <p:nvSpPr>
          <p:cNvPr id="32" name="正方形/長方形 31"/>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409734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図 34"/>
          <p:cNvPicPr>
            <a:picLocks noChangeAspect="1"/>
          </p:cNvPicPr>
          <p:nvPr/>
        </p:nvPicPr>
        <p:blipFill rotWithShape="1">
          <a:blip r:embed="rId3"/>
          <a:srcRect l="31435" t="29193" r="4037" b="29826"/>
          <a:stretch/>
        </p:blipFill>
        <p:spPr>
          <a:xfrm>
            <a:off x="2455200" y="5500800"/>
            <a:ext cx="3222000" cy="932400"/>
          </a:xfrm>
          <a:prstGeom prst="rect">
            <a:avLst/>
          </a:prstGeom>
        </p:spPr>
      </p:pic>
      <p:pic>
        <p:nvPicPr>
          <p:cNvPr id="64" name="図 63"/>
          <p:cNvPicPr>
            <a:picLocks noChangeAspect="1"/>
          </p:cNvPicPr>
          <p:nvPr/>
        </p:nvPicPr>
        <p:blipFill rotWithShape="1">
          <a:blip r:embed="rId4"/>
          <a:srcRect l="10234" r="18277"/>
          <a:stretch/>
        </p:blipFill>
        <p:spPr>
          <a:xfrm>
            <a:off x="6016986" y="4971111"/>
            <a:ext cx="1674907" cy="1445111"/>
          </a:xfrm>
          <a:prstGeom prst="rect">
            <a:avLst/>
          </a:prstGeom>
        </p:spPr>
      </p:pic>
      <p:pic>
        <p:nvPicPr>
          <p:cNvPr id="228" name="ベース地図"/>
          <p:cNvPicPr>
            <a:picLocks noChangeAspect="1"/>
          </p:cNvPicPr>
          <p:nvPr/>
        </p:nvPicPr>
        <p:blipFill rotWithShape="1">
          <a:blip r:embed="rId5" cstate="print">
            <a:extLst>
              <a:ext uri="{28A0092B-C50C-407E-A947-70E740481C1C}">
                <a14:useLocalDpi xmlns:a14="http://schemas.microsoft.com/office/drawing/2010/main" val="0"/>
              </a:ext>
            </a:extLst>
          </a:blip>
          <a:srcRect r="14464"/>
          <a:stretch/>
        </p:blipFill>
        <p:spPr>
          <a:xfrm rot="10800000">
            <a:off x="408942" y="2775850"/>
            <a:ext cx="8603573" cy="2160594"/>
          </a:xfrm>
          <a:prstGeom prst="rect">
            <a:avLst/>
          </a:prstGeom>
        </p:spPr>
      </p:pic>
      <p:pic>
        <p:nvPicPr>
          <p:cNvPr id="28" name="図 27"/>
          <p:cNvPicPr>
            <a:picLocks noChangeAspect="1"/>
          </p:cNvPicPr>
          <p:nvPr/>
        </p:nvPicPr>
        <p:blipFill rotWithShape="1">
          <a:blip r:embed="rId6"/>
          <a:srcRect t="25183" b="18611"/>
          <a:stretch/>
        </p:blipFill>
        <p:spPr>
          <a:xfrm>
            <a:off x="2034530" y="2727594"/>
            <a:ext cx="2051185" cy="306118"/>
          </a:xfrm>
          <a:prstGeom prst="rect">
            <a:avLst/>
          </a:prstGeom>
        </p:spPr>
      </p:pic>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4</a:t>
            </a:fld>
            <a:endParaRPr kumimoji="1" lang="ja-JP" altLang="en-US"/>
          </a:p>
        </p:txBody>
      </p:sp>
      <p:sp>
        <p:nvSpPr>
          <p:cNvPr id="3" name="タイトル 2"/>
          <p:cNvSpPr>
            <a:spLocks noGrp="1"/>
          </p:cNvSpPr>
          <p:nvPr>
            <p:ph type="title"/>
          </p:nvPr>
        </p:nvSpPr>
        <p:spPr/>
        <p:txBody>
          <a:bodyPr>
            <a:normAutofit/>
          </a:bodyPr>
          <a:lstStyle/>
          <a:p>
            <a:r>
              <a:rPr lang="ja-JP" altLang="en-US" dirty="0"/>
              <a:t>交通安全対策の立案</a:t>
            </a:r>
            <a:endParaRPr kumimoji="1" lang="ja-JP" altLang="en-US" dirty="0"/>
          </a:p>
        </p:txBody>
      </p:sp>
      <p:sp>
        <p:nvSpPr>
          <p:cNvPr id="4" name="テキスト ボックス 3"/>
          <p:cNvSpPr txBox="1"/>
          <p:nvPr/>
        </p:nvSpPr>
        <p:spPr>
          <a:xfrm>
            <a:off x="126000" y="594804"/>
            <a:ext cx="8892000" cy="307777"/>
          </a:xfrm>
          <a:prstGeom prst="rect">
            <a:avLst/>
          </a:prstGeom>
          <a:solidFill>
            <a:srgbClr val="2E75B6"/>
          </a:solidFill>
          <a:ln>
            <a:solidFill>
              <a:srgbClr val="2E75B6"/>
            </a:solidFill>
          </a:ln>
        </p:spPr>
        <p:txBody>
          <a:bodyPr wrap="square" rtlCol="0">
            <a:spAutoFit/>
          </a:bodyPr>
          <a:lstStyle/>
          <a:p>
            <a:r>
              <a:rPr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交通安全対策の方向性</a:t>
            </a:r>
            <a:endPar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正方形/長方形 4"/>
          <p:cNvSpPr/>
          <p:nvPr/>
        </p:nvSpPr>
        <p:spPr>
          <a:xfrm>
            <a:off x="126732" y="902581"/>
            <a:ext cx="8891268" cy="5675773"/>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p:cNvGrpSpPr/>
          <p:nvPr/>
        </p:nvGrpSpPr>
        <p:grpSpPr>
          <a:xfrm>
            <a:off x="5167725" y="998588"/>
            <a:ext cx="3600001" cy="1675769"/>
            <a:chOff x="245389" y="1000362"/>
            <a:chExt cx="3600001" cy="1675769"/>
          </a:xfrm>
        </p:grpSpPr>
        <p:sp>
          <p:nvSpPr>
            <p:cNvPr id="58" name="正方形/長方形 57"/>
            <p:cNvSpPr/>
            <p:nvPr/>
          </p:nvSpPr>
          <p:spPr>
            <a:xfrm>
              <a:off x="245389" y="1000362"/>
              <a:ext cx="3600000" cy="228600"/>
            </a:xfrm>
            <a:prstGeom prst="rect">
              <a:avLst/>
            </a:prstGeom>
            <a:solidFill>
              <a:srgbClr val="0066CC"/>
            </a:solidFill>
            <a:ln w="9525">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スピードクッション</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対策箇所① </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1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9" name="正方形/長方形 58"/>
            <p:cNvSpPr/>
            <p:nvPr/>
          </p:nvSpPr>
          <p:spPr>
            <a:xfrm>
              <a:off x="245389" y="1236131"/>
              <a:ext cx="3600000" cy="1440000"/>
            </a:xfrm>
            <a:prstGeom prst="rect">
              <a:avLst/>
            </a:prstGeom>
            <a:noFill/>
            <a:ln w="9525">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p:cNvSpPr txBox="1"/>
            <p:nvPr/>
          </p:nvSpPr>
          <p:spPr>
            <a:xfrm>
              <a:off x="245390" y="1236210"/>
              <a:ext cx="3600000" cy="369332"/>
            </a:xfrm>
            <a:prstGeom prst="rect">
              <a:avLst/>
            </a:prstGeom>
            <a:noFill/>
          </p:spPr>
          <p:txBody>
            <a:bodyPr wrap="square" rtlCol="0">
              <a:spAutoFit/>
            </a:bodyPr>
            <a:lstStyle/>
            <a:p>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交差点流入部における自動車の速度抑制のため、既設のエスコートライン上にスピードクッション（</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段差</a:t>
              </a:r>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舗装）を設置する（各流入方向）。</a:t>
              </a:r>
              <a:endParaRPr lang="ja-JP" altLang="en-US" sz="900" dirty="0">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229" name="文字"/>
          <p:cNvGrpSpPr/>
          <p:nvPr/>
        </p:nvGrpSpPr>
        <p:grpSpPr>
          <a:xfrm rot="10800000">
            <a:off x="493362" y="3315162"/>
            <a:ext cx="5773023" cy="895086"/>
            <a:chOff x="3063536" y="3430312"/>
            <a:chExt cx="5773023" cy="895086"/>
          </a:xfrm>
        </p:grpSpPr>
        <p:sp>
          <p:nvSpPr>
            <p:cNvPr id="230" name="テキスト ボックス 229"/>
            <p:cNvSpPr txBox="1"/>
            <p:nvPr/>
          </p:nvSpPr>
          <p:spPr>
            <a:xfrm rot="10800000">
              <a:off x="3063536" y="3430312"/>
              <a:ext cx="192360" cy="153888"/>
            </a:xfrm>
            <a:prstGeom prst="rect">
              <a:avLst/>
            </a:prstGeom>
            <a:noFill/>
          </p:spPr>
          <p:txBody>
            <a:bodyPr vert="horz" wrap="none" lIns="0" tIns="0" rIns="0" bIns="0" rtlCol="0" anchor="ctr" anchorCtr="0">
              <a:spAutoFit/>
            </a:bodyPr>
            <a:lstStyle/>
            <a:p>
              <a:r>
                <a:rPr kumimoji="1" lang="ja-JP" altLang="en-US" sz="500" dirty="0" smtClean="0">
                  <a:latin typeface="+mn-ea"/>
                </a:rPr>
                <a:t>患者用</a:t>
              </a:r>
              <a:endParaRPr lang="en-US" altLang="ja-JP" sz="500" dirty="0">
                <a:latin typeface="+mn-ea"/>
              </a:endParaRPr>
            </a:p>
            <a:p>
              <a:r>
                <a:rPr lang="ja-JP" altLang="en-US" sz="500" dirty="0">
                  <a:latin typeface="+mn-ea"/>
                </a:rPr>
                <a:t>駐車場</a:t>
              </a:r>
              <a:endParaRPr kumimoji="1" lang="ja-JP" altLang="en-US" sz="500" dirty="0">
                <a:latin typeface="+mn-ea"/>
              </a:endParaRPr>
            </a:p>
          </p:txBody>
        </p:sp>
        <p:sp>
          <p:nvSpPr>
            <p:cNvPr id="231" name="テキスト ボックス 230"/>
            <p:cNvSpPr txBox="1"/>
            <p:nvPr/>
          </p:nvSpPr>
          <p:spPr>
            <a:xfrm rot="10800000">
              <a:off x="5317937" y="3507256"/>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232" name="テキスト ボックス 231"/>
            <p:cNvSpPr txBox="1"/>
            <p:nvPr/>
          </p:nvSpPr>
          <p:spPr>
            <a:xfrm rot="10800000">
              <a:off x="3127593" y="4191091"/>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233" name="テキスト ボックス 232"/>
            <p:cNvSpPr txBox="1"/>
            <p:nvPr/>
          </p:nvSpPr>
          <p:spPr>
            <a:xfrm rot="10800000">
              <a:off x="5577989" y="4084299"/>
              <a:ext cx="192360" cy="153888"/>
            </a:xfrm>
            <a:prstGeom prst="rect">
              <a:avLst/>
            </a:prstGeom>
            <a:noFill/>
          </p:spPr>
          <p:txBody>
            <a:bodyPr vert="horz" wrap="none" lIns="0" tIns="0" rIns="0" bIns="0" rtlCol="0" anchor="ctr" anchorCtr="0">
              <a:spAutoFit/>
            </a:bodyPr>
            <a:lstStyle/>
            <a:p>
              <a:r>
                <a:rPr kumimoji="1" lang="ja-JP" altLang="en-US" sz="500" dirty="0" smtClean="0">
                  <a:latin typeface="+mn-ea"/>
                </a:rPr>
                <a:t>病院用</a:t>
              </a:r>
              <a:endParaRPr kumimoji="1" lang="en-US" altLang="ja-JP" sz="500" dirty="0" smtClean="0">
                <a:latin typeface="+mn-ea"/>
              </a:endParaRPr>
            </a:p>
            <a:p>
              <a:r>
                <a:rPr lang="ja-JP" altLang="en-US" sz="500" dirty="0">
                  <a:latin typeface="+mn-ea"/>
                </a:rPr>
                <a:t>駐車場</a:t>
              </a:r>
              <a:endParaRPr kumimoji="1" lang="ja-JP" altLang="en-US" sz="500" dirty="0">
                <a:latin typeface="+mn-ea"/>
              </a:endParaRPr>
            </a:p>
          </p:txBody>
        </p:sp>
        <p:sp>
          <p:nvSpPr>
            <p:cNvPr id="234" name="テキスト ボックス 233"/>
            <p:cNvSpPr txBox="1"/>
            <p:nvPr/>
          </p:nvSpPr>
          <p:spPr>
            <a:xfrm rot="10800000">
              <a:off x="4188416" y="4248454"/>
              <a:ext cx="320601" cy="76944"/>
            </a:xfrm>
            <a:prstGeom prst="rect">
              <a:avLst/>
            </a:prstGeom>
            <a:noFill/>
          </p:spPr>
          <p:txBody>
            <a:bodyPr vert="horz" wrap="none" lIns="0" tIns="0" rIns="0" bIns="0" rtlCol="0" anchor="ctr" anchorCtr="0">
              <a:spAutoFit/>
            </a:bodyPr>
            <a:lstStyle/>
            <a:p>
              <a:r>
                <a:rPr kumimoji="1" lang="ja-JP" altLang="en-US" sz="500" dirty="0" smtClean="0">
                  <a:latin typeface="+mn-ea"/>
                </a:rPr>
                <a:t>一宮西病院</a:t>
              </a:r>
              <a:endParaRPr kumimoji="1" lang="ja-JP" altLang="en-US" sz="500" dirty="0">
                <a:latin typeface="+mn-ea"/>
              </a:endParaRPr>
            </a:p>
          </p:txBody>
        </p:sp>
        <p:sp>
          <p:nvSpPr>
            <p:cNvPr id="235" name="テキスト ボックス 234"/>
            <p:cNvSpPr txBox="1"/>
            <p:nvPr/>
          </p:nvSpPr>
          <p:spPr>
            <a:xfrm>
              <a:off x="6992995" y="4107076"/>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236" name="テキスト ボックス 235"/>
            <p:cNvSpPr txBox="1"/>
            <p:nvPr/>
          </p:nvSpPr>
          <p:spPr>
            <a:xfrm rot="10800000">
              <a:off x="3998464" y="3502611"/>
              <a:ext cx="384721" cy="76944"/>
            </a:xfrm>
            <a:prstGeom prst="rect">
              <a:avLst/>
            </a:prstGeom>
            <a:noFill/>
          </p:spPr>
          <p:txBody>
            <a:bodyPr vert="horz" wrap="none" lIns="0" tIns="0" rIns="0" bIns="0" rtlCol="0" anchor="ctr" anchorCtr="0">
              <a:spAutoFit/>
            </a:bodyPr>
            <a:lstStyle/>
            <a:p>
              <a:r>
                <a:rPr kumimoji="1" lang="ja-JP" altLang="en-US" sz="500" dirty="0" smtClean="0">
                  <a:latin typeface="+mn-ea"/>
                </a:rPr>
                <a:t>患者用</a:t>
              </a:r>
              <a:r>
                <a:rPr lang="ja-JP" altLang="en-US" sz="500" dirty="0" smtClean="0">
                  <a:latin typeface="+mn-ea"/>
                </a:rPr>
                <a:t>駐車場</a:t>
              </a:r>
              <a:endParaRPr kumimoji="1" lang="ja-JP" altLang="en-US" sz="500" dirty="0">
                <a:latin typeface="+mn-ea"/>
              </a:endParaRPr>
            </a:p>
          </p:txBody>
        </p:sp>
        <p:sp>
          <p:nvSpPr>
            <p:cNvPr id="237" name="テキスト ボックス 236"/>
            <p:cNvSpPr txBox="1"/>
            <p:nvPr/>
          </p:nvSpPr>
          <p:spPr>
            <a:xfrm rot="10800000">
              <a:off x="5125352" y="3655475"/>
              <a:ext cx="128240" cy="153888"/>
            </a:xfrm>
            <a:prstGeom prst="rect">
              <a:avLst/>
            </a:prstGeom>
            <a:noFill/>
          </p:spPr>
          <p:txBody>
            <a:bodyPr vert="horz" wrap="none" lIns="0" tIns="0" rIns="0" bIns="0" rtlCol="0" anchor="ctr" anchorCtr="0">
              <a:spAutoFit/>
            </a:bodyPr>
            <a:lstStyle/>
            <a:p>
              <a:r>
                <a:rPr kumimoji="1" lang="ja-JP" altLang="en-US" sz="500" dirty="0" smtClean="0">
                  <a:latin typeface="+mn-ea"/>
                </a:rPr>
                <a:t>調剤</a:t>
              </a:r>
              <a:endParaRPr kumimoji="1" lang="en-US" altLang="ja-JP" sz="500" dirty="0" smtClean="0">
                <a:latin typeface="+mn-ea"/>
              </a:endParaRPr>
            </a:p>
            <a:p>
              <a:r>
                <a:rPr kumimoji="1" lang="ja-JP" altLang="en-US" sz="500" dirty="0" smtClean="0">
                  <a:latin typeface="+mn-ea"/>
                </a:rPr>
                <a:t>薬局</a:t>
              </a:r>
              <a:endParaRPr kumimoji="1" lang="ja-JP" altLang="en-US" sz="500" dirty="0">
                <a:latin typeface="+mn-ea"/>
              </a:endParaRPr>
            </a:p>
          </p:txBody>
        </p:sp>
        <p:sp>
          <p:nvSpPr>
            <p:cNvPr id="238" name="テキスト ボックス 237"/>
            <p:cNvSpPr txBox="1"/>
            <p:nvPr/>
          </p:nvSpPr>
          <p:spPr>
            <a:xfrm rot="10800000">
              <a:off x="5127871" y="3914914"/>
              <a:ext cx="128240" cy="153888"/>
            </a:xfrm>
            <a:prstGeom prst="rect">
              <a:avLst/>
            </a:prstGeom>
            <a:noFill/>
          </p:spPr>
          <p:txBody>
            <a:bodyPr vert="horz" wrap="none" lIns="0" tIns="0" rIns="0" bIns="0" rtlCol="0" anchor="ctr" anchorCtr="0">
              <a:spAutoFit/>
            </a:bodyPr>
            <a:lstStyle/>
            <a:p>
              <a:r>
                <a:rPr kumimoji="1" lang="ja-JP" altLang="en-US" sz="500" dirty="0" smtClean="0">
                  <a:latin typeface="+mn-ea"/>
                </a:rPr>
                <a:t>調剤</a:t>
              </a:r>
              <a:endParaRPr kumimoji="1" lang="en-US" altLang="ja-JP" sz="500" dirty="0" smtClean="0">
                <a:latin typeface="+mn-ea"/>
              </a:endParaRPr>
            </a:p>
            <a:p>
              <a:r>
                <a:rPr kumimoji="1" lang="ja-JP" altLang="en-US" sz="500" dirty="0" smtClean="0">
                  <a:latin typeface="+mn-ea"/>
                </a:rPr>
                <a:t>薬局</a:t>
              </a:r>
              <a:endParaRPr kumimoji="1" lang="ja-JP" altLang="en-US" sz="500" dirty="0">
                <a:latin typeface="+mn-ea"/>
              </a:endParaRPr>
            </a:p>
          </p:txBody>
        </p:sp>
        <p:sp>
          <p:nvSpPr>
            <p:cNvPr id="239" name="テキスト ボックス 238"/>
            <p:cNvSpPr txBox="1"/>
            <p:nvPr/>
          </p:nvSpPr>
          <p:spPr>
            <a:xfrm rot="10800000">
              <a:off x="6419601" y="4120123"/>
              <a:ext cx="192360" cy="153888"/>
            </a:xfrm>
            <a:prstGeom prst="rect">
              <a:avLst/>
            </a:prstGeom>
            <a:noFill/>
          </p:spPr>
          <p:txBody>
            <a:bodyPr vert="horz" wrap="none" lIns="0" tIns="0" rIns="0" bIns="0" rtlCol="0" anchor="ctr" anchorCtr="0">
              <a:spAutoFit/>
            </a:bodyPr>
            <a:lstStyle/>
            <a:p>
              <a:r>
                <a:rPr kumimoji="1" lang="ja-JP" altLang="en-US" sz="500" dirty="0" smtClean="0">
                  <a:latin typeface="+mn-ea"/>
                </a:rPr>
                <a:t>病院用</a:t>
              </a:r>
              <a:endParaRPr kumimoji="1" lang="en-US" altLang="ja-JP" sz="500" dirty="0" smtClean="0">
                <a:latin typeface="+mn-ea"/>
              </a:endParaRPr>
            </a:p>
            <a:p>
              <a:r>
                <a:rPr lang="ja-JP" altLang="en-US" sz="500" dirty="0">
                  <a:latin typeface="+mn-ea"/>
                </a:rPr>
                <a:t>駐車場</a:t>
              </a:r>
              <a:endParaRPr kumimoji="1" lang="ja-JP" altLang="en-US" sz="500" dirty="0">
                <a:latin typeface="+mn-ea"/>
              </a:endParaRPr>
            </a:p>
          </p:txBody>
        </p:sp>
        <p:sp>
          <p:nvSpPr>
            <p:cNvPr id="240" name="テキスト ボックス 239"/>
            <p:cNvSpPr txBox="1"/>
            <p:nvPr/>
          </p:nvSpPr>
          <p:spPr>
            <a:xfrm>
              <a:off x="8644199" y="3968005"/>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241" name="テキスト ボックス 240"/>
            <p:cNvSpPr txBox="1"/>
            <p:nvPr/>
          </p:nvSpPr>
          <p:spPr>
            <a:xfrm rot="10800000">
              <a:off x="8109802" y="4115689"/>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242" name="テキスト ボックス 241"/>
            <p:cNvSpPr txBox="1"/>
            <p:nvPr/>
          </p:nvSpPr>
          <p:spPr>
            <a:xfrm>
              <a:off x="7683993" y="3924653"/>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243" name="テキスト ボックス 242"/>
            <p:cNvSpPr txBox="1"/>
            <p:nvPr/>
          </p:nvSpPr>
          <p:spPr>
            <a:xfrm rot="10800000">
              <a:off x="7477957" y="3617002"/>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244" name="テキスト ボックス 243"/>
            <p:cNvSpPr txBox="1"/>
            <p:nvPr/>
          </p:nvSpPr>
          <p:spPr>
            <a:xfrm rot="10800000">
              <a:off x="7283387" y="3541083"/>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sp>
          <p:nvSpPr>
            <p:cNvPr id="245" name="テキスト ボックス 244"/>
            <p:cNvSpPr txBox="1"/>
            <p:nvPr/>
          </p:nvSpPr>
          <p:spPr>
            <a:xfrm rot="10800000">
              <a:off x="8114120" y="3478868"/>
              <a:ext cx="187552" cy="153888"/>
            </a:xfrm>
            <a:prstGeom prst="rect">
              <a:avLst/>
            </a:prstGeom>
            <a:noFill/>
          </p:spPr>
          <p:txBody>
            <a:bodyPr vert="horz" wrap="none" lIns="0" tIns="0" rIns="0" bIns="0" rtlCol="0" anchor="ctr" anchorCtr="0">
              <a:spAutoFit/>
            </a:bodyPr>
            <a:lstStyle/>
            <a:p>
              <a:r>
                <a:rPr kumimoji="1" lang="ja-JP" altLang="en-US" sz="500" dirty="0" smtClean="0">
                  <a:latin typeface="+mn-ea"/>
                </a:rPr>
                <a:t>ガソリン</a:t>
              </a:r>
              <a:endParaRPr kumimoji="1" lang="en-US" altLang="ja-JP" sz="500" dirty="0" smtClean="0">
                <a:latin typeface="+mn-ea"/>
              </a:endParaRPr>
            </a:p>
            <a:p>
              <a:r>
                <a:rPr kumimoji="1" lang="ja-JP" altLang="en-US" sz="500" dirty="0" smtClean="0">
                  <a:latin typeface="+mn-ea"/>
                </a:rPr>
                <a:t>スタンド</a:t>
              </a:r>
              <a:endParaRPr kumimoji="1" lang="ja-JP" altLang="en-US" sz="500" dirty="0">
                <a:latin typeface="+mn-ea"/>
              </a:endParaRPr>
            </a:p>
          </p:txBody>
        </p:sp>
        <p:sp>
          <p:nvSpPr>
            <p:cNvPr id="246" name="テキスト ボックス 245"/>
            <p:cNvSpPr txBox="1"/>
            <p:nvPr/>
          </p:nvSpPr>
          <p:spPr>
            <a:xfrm rot="10800000">
              <a:off x="7884752" y="3617002"/>
              <a:ext cx="192360" cy="76944"/>
            </a:xfrm>
            <a:prstGeom prst="rect">
              <a:avLst/>
            </a:prstGeom>
            <a:noFill/>
          </p:spPr>
          <p:txBody>
            <a:bodyPr vert="horz" wrap="none" lIns="0" tIns="0" rIns="0" bIns="0" rtlCol="0" anchor="ctr" anchorCtr="0">
              <a:spAutoFit/>
            </a:bodyPr>
            <a:lstStyle/>
            <a:p>
              <a:r>
                <a:rPr kumimoji="1" lang="ja-JP" altLang="en-US" sz="500" dirty="0" smtClean="0">
                  <a:latin typeface="+mn-ea"/>
                </a:rPr>
                <a:t>（駐）</a:t>
              </a:r>
              <a:endParaRPr kumimoji="1" lang="ja-JP" altLang="en-US" sz="500" dirty="0">
                <a:latin typeface="+mn-ea"/>
              </a:endParaRPr>
            </a:p>
          </p:txBody>
        </p:sp>
      </p:grpSp>
      <p:grpSp>
        <p:nvGrpSpPr>
          <p:cNvPr id="247" name="田・畑"/>
          <p:cNvGrpSpPr/>
          <p:nvPr/>
        </p:nvGrpSpPr>
        <p:grpSpPr>
          <a:xfrm rot="10800000">
            <a:off x="2548309" y="3430520"/>
            <a:ext cx="5876513" cy="800562"/>
            <a:chOff x="905099" y="3409478"/>
            <a:chExt cx="5876513" cy="800562"/>
          </a:xfrm>
        </p:grpSpPr>
        <p:pic>
          <p:nvPicPr>
            <p:cNvPr id="248"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1329495" y="3409478"/>
              <a:ext cx="45719" cy="55879"/>
            </a:xfrm>
            <a:prstGeom prst="rect">
              <a:avLst/>
            </a:prstGeom>
          </p:spPr>
        </p:pic>
        <p:pic>
          <p:nvPicPr>
            <p:cNvPr id="249"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1720835" y="3409478"/>
              <a:ext cx="45719" cy="55879"/>
            </a:xfrm>
            <a:prstGeom prst="rect">
              <a:avLst/>
            </a:prstGeom>
          </p:spPr>
        </p:pic>
        <p:pic>
          <p:nvPicPr>
            <p:cNvPr id="250"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905099" y="4154161"/>
              <a:ext cx="45719" cy="55879"/>
            </a:xfrm>
            <a:prstGeom prst="rect">
              <a:avLst/>
            </a:prstGeom>
          </p:spPr>
        </p:pic>
        <p:pic>
          <p:nvPicPr>
            <p:cNvPr id="251"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1734542" y="4152992"/>
              <a:ext cx="45719" cy="55879"/>
            </a:xfrm>
            <a:prstGeom prst="rect">
              <a:avLst/>
            </a:prstGeom>
          </p:spPr>
        </p:pic>
        <p:pic>
          <p:nvPicPr>
            <p:cNvPr id="252"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139862" y="4152992"/>
              <a:ext cx="45719" cy="55879"/>
            </a:xfrm>
            <a:prstGeom prst="rect">
              <a:avLst/>
            </a:prstGeom>
          </p:spPr>
        </p:pic>
        <p:pic>
          <p:nvPicPr>
            <p:cNvPr id="253" name="畑"/>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1281020" y="4137312"/>
              <a:ext cx="59436" cy="36576"/>
            </a:xfrm>
            <a:prstGeom prst="rect">
              <a:avLst/>
            </a:prstGeom>
          </p:spPr>
        </p:pic>
        <p:pic>
          <p:nvPicPr>
            <p:cNvPr id="254"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1929701" y="3409478"/>
              <a:ext cx="45719" cy="55879"/>
            </a:xfrm>
            <a:prstGeom prst="rect">
              <a:avLst/>
            </a:prstGeom>
          </p:spPr>
        </p:pic>
        <p:pic>
          <p:nvPicPr>
            <p:cNvPr id="255"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138567" y="3409478"/>
              <a:ext cx="45719" cy="55879"/>
            </a:xfrm>
            <a:prstGeom prst="rect">
              <a:avLst/>
            </a:prstGeom>
          </p:spPr>
        </p:pic>
        <p:pic>
          <p:nvPicPr>
            <p:cNvPr id="256"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347433" y="3409478"/>
              <a:ext cx="45719" cy="55879"/>
            </a:xfrm>
            <a:prstGeom prst="rect">
              <a:avLst/>
            </a:prstGeom>
          </p:spPr>
        </p:pic>
        <p:pic>
          <p:nvPicPr>
            <p:cNvPr id="257"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556299" y="3409478"/>
              <a:ext cx="45719" cy="55879"/>
            </a:xfrm>
            <a:prstGeom prst="rect">
              <a:avLst/>
            </a:prstGeom>
          </p:spPr>
        </p:pic>
        <p:pic>
          <p:nvPicPr>
            <p:cNvPr id="258"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765166" y="3409478"/>
              <a:ext cx="45719" cy="55879"/>
            </a:xfrm>
            <a:prstGeom prst="rect">
              <a:avLst/>
            </a:prstGeom>
          </p:spPr>
        </p:pic>
        <p:pic>
          <p:nvPicPr>
            <p:cNvPr id="259"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765166" y="3651812"/>
              <a:ext cx="45719" cy="55879"/>
            </a:xfrm>
            <a:prstGeom prst="rect">
              <a:avLst/>
            </a:prstGeom>
          </p:spPr>
        </p:pic>
        <p:pic>
          <p:nvPicPr>
            <p:cNvPr id="260"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339830" y="4152992"/>
              <a:ext cx="45719" cy="55879"/>
            </a:xfrm>
            <a:prstGeom prst="rect">
              <a:avLst/>
            </a:prstGeom>
          </p:spPr>
        </p:pic>
        <p:pic>
          <p:nvPicPr>
            <p:cNvPr id="261"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539798" y="4152992"/>
              <a:ext cx="45719" cy="55879"/>
            </a:xfrm>
            <a:prstGeom prst="rect">
              <a:avLst/>
            </a:prstGeom>
          </p:spPr>
        </p:pic>
        <p:pic>
          <p:nvPicPr>
            <p:cNvPr id="262"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758650" y="4152992"/>
              <a:ext cx="45719" cy="55879"/>
            </a:xfrm>
            <a:prstGeom prst="rect">
              <a:avLst/>
            </a:prstGeom>
          </p:spPr>
        </p:pic>
        <p:pic>
          <p:nvPicPr>
            <p:cNvPr id="263" name="畑"/>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5599420" y="3533416"/>
              <a:ext cx="59436" cy="36576"/>
            </a:xfrm>
            <a:prstGeom prst="rect">
              <a:avLst/>
            </a:prstGeom>
          </p:spPr>
        </p:pic>
        <p:pic>
          <p:nvPicPr>
            <p:cNvPr id="264"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5883721" y="3545393"/>
              <a:ext cx="45719" cy="55879"/>
            </a:xfrm>
            <a:prstGeom prst="rect">
              <a:avLst/>
            </a:prstGeom>
          </p:spPr>
        </p:pic>
        <p:pic>
          <p:nvPicPr>
            <p:cNvPr id="265" name="畑"/>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6215391" y="3533416"/>
              <a:ext cx="59436" cy="36576"/>
            </a:xfrm>
            <a:prstGeom prst="rect">
              <a:avLst/>
            </a:prstGeom>
          </p:spPr>
        </p:pic>
        <p:pic>
          <p:nvPicPr>
            <p:cNvPr id="266"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6443655" y="3545393"/>
              <a:ext cx="45719" cy="55879"/>
            </a:xfrm>
            <a:prstGeom prst="rect">
              <a:avLst/>
            </a:prstGeom>
          </p:spPr>
        </p:pic>
        <p:pic>
          <p:nvPicPr>
            <p:cNvPr id="267" name="田"/>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6735893" y="3545393"/>
              <a:ext cx="45719" cy="55879"/>
            </a:xfrm>
            <a:prstGeom prst="rect">
              <a:avLst/>
            </a:prstGeom>
          </p:spPr>
        </p:pic>
      </p:grpSp>
      <p:sp>
        <p:nvSpPr>
          <p:cNvPr id="268" name="交差点名「馬引焼野」"/>
          <p:cNvSpPr txBox="1"/>
          <p:nvPr/>
        </p:nvSpPr>
        <p:spPr>
          <a:xfrm>
            <a:off x="151627" y="3721877"/>
            <a:ext cx="457424" cy="344128"/>
          </a:xfrm>
          <a:prstGeom prst="rect">
            <a:avLst/>
          </a:prstGeom>
          <a:solidFill>
            <a:schemeClr val="bg1"/>
          </a:solidFill>
          <a:ln w="6350">
            <a:solidFill>
              <a:schemeClr val="tx1"/>
            </a:solidFill>
          </a:ln>
        </p:spPr>
        <p:txBody>
          <a:bodyPr wrap="none" lIns="36000" tIns="18000" rIns="36000" bIns="18000" rtlCol="0">
            <a:spAutoFit/>
          </a:bodyPr>
          <a:lstStyle/>
          <a:p>
            <a:r>
              <a:rPr lang="ja-JP" altLang="en-US" sz="1000" dirty="0" smtClean="0"/>
              <a:t>○○○</a:t>
            </a:r>
            <a:endParaRPr lang="en-US" altLang="ja-JP" sz="1000" dirty="0" smtClean="0"/>
          </a:p>
          <a:p>
            <a:r>
              <a:rPr lang="ja-JP" altLang="en-US" sz="1000" dirty="0"/>
              <a:t>交差点</a:t>
            </a:r>
            <a:endParaRPr lang="en-US" altLang="ja-JP" sz="1000" dirty="0"/>
          </a:p>
        </p:txBody>
      </p:sp>
      <p:pic>
        <p:nvPicPr>
          <p:cNvPr id="269" name="信号"/>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800000">
            <a:off x="784073" y="3784720"/>
            <a:ext cx="180000" cy="64553"/>
          </a:xfrm>
          <a:prstGeom prst="rect">
            <a:avLst/>
          </a:prstGeom>
        </p:spPr>
      </p:pic>
      <p:sp>
        <p:nvSpPr>
          <p:cNvPr id="117" name="正方形/長方形 116"/>
          <p:cNvSpPr/>
          <p:nvPr/>
        </p:nvSpPr>
        <p:spPr>
          <a:xfrm>
            <a:off x="1868223" y="3638969"/>
            <a:ext cx="401913" cy="298126"/>
          </a:xfrm>
          <a:prstGeom prst="rect">
            <a:avLst/>
          </a:prstGeom>
          <a:noFill/>
          <a:ln w="1905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正方形/長方形 117"/>
          <p:cNvSpPr/>
          <p:nvPr/>
        </p:nvSpPr>
        <p:spPr>
          <a:xfrm>
            <a:off x="2043651" y="4156830"/>
            <a:ext cx="713904" cy="20841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18000" rtlCol="0" anchor="ctr">
            <a:spAutoFit/>
          </a:bodyPr>
          <a:lstStyle/>
          <a:p>
            <a:r>
              <a:rPr lang="ja-JP" altLang="en-US" sz="10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対策箇所①</a:t>
            </a:r>
            <a:endParaRPr lang="en-US" altLang="ja-JP" sz="10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9" name="正方形/長方形 118"/>
          <p:cNvSpPr/>
          <p:nvPr/>
        </p:nvSpPr>
        <p:spPr>
          <a:xfrm rot="5400000">
            <a:off x="2771311" y="3204585"/>
            <a:ext cx="298800" cy="1167570"/>
          </a:xfrm>
          <a:prstGeom prst="rect">
            <a:avLst/>
          </a:prstGeom>
          <a:noFill/>
          <a:ln w="1905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正方形/長方形 119"/>
          <p:cNvSpPr/>
          <p:nvPr/>
        </p:nvSpPr>
        <p:spPr>
          <a:xfrm>
            <a:off x="2867895" y="3960285"/>
            <a:ext cx="713904" cy="20841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18000" rtlCol="0" anchor="ctr">
            <a:spAutoFit/>
          </a:bodyPr>
          <a:lstStyle/>
          <a:p>
            <a:r>
              <a:rPr lang="ja-JP" altLang="en-US" sz="10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対策箇所②</a:t>
            </a:r>
            <a:endParaRPr lang="en-US" altLang="ja-JP" sz="10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9" name="図 108"/>
          <p:cNvPicPr>
            <a:picLocks noChangeAspect="1"/>
          </p:cNvPicPr>
          <p:nvPr/>
        </p:nvPicPr>
        <p:blipFill>
          <a:blip r:embed="rId10"/>
          <a:stretch>
            <a:fillRect/>
          </a:stretch>
        </p:blipFill>
        <p:spPr>
          <a:xfrm rot="607704">
            <a:off x="1770502" y="3981597"/>
            <a:ext cx="242376" cy="250228"/>
          </a:xfrm>
          <a:prstGeom prst="rect">
            <a:avLst/>
          </a:prstGeom>
        </p:spPr>
      </p:pic>
      <p:sp>
        <p:nvSpPr>
          <p:cNvPr id="54" name="正方形/長方形 53"/>
          <p:cNvSpPr/>
          <p:nvPr/>
        </p:nvSpPr>
        <p:spPr>
          <a:xfrm>
            <a:off x="237309" y="4792138"/>
            <a:ext cx="5579593" cy="228600"/>
          </a:xfrm>
          <a:prstGeom prst="rect">
            <a:avLst/>
          </a:prstGeom>
          <a:solidFill>
            <a:srgbClr val="0066CC"/>
          </a:solidFill>
          <a:ln w="9525">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latin typeface="Meiryo UI" panose="020B0604030504040204" pitchFamily="50" charset="-128"/>
                <a:ea typeface="Meiryo UI" panose="020B0604030504040204" pitchFamily="50" charset="-128"/>
                <a:cs typeface="Meiryo UI" panose="020B0604030504040204" pitchFamily="50" charset="-128"/>
              </a:rPr>
              <a:t>道路空間</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の</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再配分</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対策箇所</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②</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endParaRPr lang="ja-JP" altLang="en-US" sz="11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正方形/長方形 54"/>
          <p:cNvSpPr/>
          <p:nvPr/>
        </p:nvSpPr>
        <p:spPr>
          <a:xfrm>
            <a:off x="237309" y="5027907"/>
            <a:ext cx="5579593" cy="1440000"/>
          </a:xfrm>
          <a:prstGeom prst="rect">
            <a:avLst/>
          </a:prstGeom>
          <a:noFill/>
          <a:ln w="9525">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p:cNvSpPr txBox="1"/>
          <p:nvPr/>
        </p:nvSpPr>
        <p:spPr>
          <a:xfrm>
            <a:off x="237310" y="5019597"/>
            <a:ext cx="5582266" cy="369332"/>
          </a:xfrm>
          <a:prstGeom prst="rect">
            <a:avLst/>
          </a:prstGeom>
          <a:noFill/>
        </p:spPr>
        <p:txBody>
          <a:bodyPr wrap="square" rtlCol="0">
            <a:spAutoFit/>
          </a:bodyPr>
          <a:lstStyle/>
          <a:p>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車道両側の路側帯の幅員を拡幅することで、歩行者および自転車、車いす等の安全性を確保する。また交差点（対策箇所①）付近に狭さく、その北側に路面標示を設置する。</a:t>
            </a:r>
            <a:endParaRPr lang="ja-JP" altLang="en-US" sz="900"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71" name="グループ化 170"/>
          <p:cNvGrpSpPr>
            <a:grpSpLocks noChangeAspect="1"/>
          </p:cNvGrpSpPr>
          <p:nvPr/>
        </p:nvGrpSpPr>
        <p:grpSpPr>
          <a:xfrm>
            <a:off x="5228007" y="1574536"/>
            <a:ext cx="1661017" cy="1044000"/>
            <a:chOff x="-5615618" y="5457911"/>
            <a:chExt cx="4611849" cy="2898689"/>
          </a:xfrm>
        </p:grpSpPr>
        <p:pic>
          <p:nvPicPr>
            <p:cNvPr id="172" name="図 171"/>
            <p:cNvPicPr>
              <a:picLocks noChangeAspect="1"/>
            </p:cNvPicPr>
            <p:nvPr/>
          </p:nvPicPr>
          <p:blipFill rotWithShape="1">
            <a:blip r:embed="rId11" cstate="print">
              <a:extLst>
                <a:ext uri="{28A0092B-C50C-407E-A947-70E740481C1C}">
                  <a14:useLocalDpi xmlns:a14="http://schemas.microsoft.com/office/drawing/2010/main" val="0"/>
                </a:ext>
              </a:extLst>
            </a:blip>
            <a:srcRect l="20208" t="24583" r="4791" b="12563"/>
            <a:stretch/>
          </p:blipFill>
          <p:spPr>
            <a:xfrm>
              <a:off x="-5615618" y="5457911"/>
              <a:ext cx="4611849" cy="2898689"/>
            </a:xfrm>
            <a:prstGeom prst="rect">
              <a:avLst/>
            </a:prstGeom>
          </p:spPr>
        </p:pic>
        <p:grpSp>
          <p:nvGrpSpPr>
            <p:cNvPr id="173" name="グループ化 172"/>
            <p:cNvGrpSpPr/>
            <p:nvPr/>
          </p:nvGrpSpPr>
          <p:grpSpPr>
            <a:xfrm>
              <a:off x="-4021931" y="7042454"/>
              <a:ext cx="446881" cy="67960"/>
              <a:chOff x="-4021931" y="7042454"/>
              <a:chExt cx="446881" cy="67960"/>
            </a:xfrm>
          </p:grpSpPr>
          <p:sp>
            <p:nvSpPr>
              <p:cNvPr id="204" name="フリーフォーム 203"/>
              <p:cNvSpPr/>
              <p:nvPr/>
            </p:nvSpPr>
            <p:spPr>
              <a:xfrm>
                <a:off x="-4021931" y="7050089"/>
                <a:ext cx="446881" cy="60325"/>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881" h="60325">
                    <a:moveTo>
                      <a:pt x="0" y="4762"/>
                    </a:moveTo>
                    <a:lnTo>
                      <a:pt x="93662" y="60325"/>
                    </a:lnTo>
                    <a:lnTo>
                      <a:pt x="446881" y="49212"/>
                    </a:lnTo>
                    <a:lnTo>
                      <a:pt x="296862" y="0"/>
                    </a:lnTo>
                    <a:lnTo>
                      <a:pt x="0" y="4762"/>
                    </a:lnTo>
                    <a:close/>
                  </a:path>
                </a:pathLst>
              </a:custGeom>
              <a:solidFill>
                <a:srgbClr val="FF5050">
                  <a:alpha val="6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 name="フリーフォーム 204"/>
              <p:cNvSpPr>
                <a:spLocks noChangeAspect="1"/>
              </p:cNvSpPr>
              <p:nvPr/>
            </p:nvSpPr>
            <p:spPr>
              <a:xfrm>
                <a:off x="-3936595" y="7042454"/>
                <a:ext cx="240016" cy="32400"/>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881" h="60325">
                    <a:moveTo>
                      <a:pt x="0" y="4762"/>
                    </a:moveTo>
                    <a:lnTo>
                      <a:pt x="93662" y="60325"/>
                    </a:lnTo>
                    <a:lnTo>
                      <a:pt x="446881" y="49212"/>
                    </a:lnTo>
                    <a:lnTo>
                      <a:pt x="296862" y="0"/>
                    </a:lnTo>
                    <a:lnTo>
                      <a:pt x="0" y="4762"/>
                    </a:lnTo>
                    <a:close/>
                  </a:path>
                </a:pathLst>
              </a:custGeom>
              <a:solidFill>
                <a:srgbClr val="FF5050">
                  <a:alpha val="8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 name="フリーフォーム 205"/>
              <p:cNvSpPr/>
              <p:nvPr/>
            </p:nvSpPr>
            <p:spPr>
              <a:xfrm>
                <a:off x="-4019549" y="7046119"/>
                <a:ext cx="92866" cy="7144"/>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Lst>
                <a:ahLst/>
                <a:cxnLst>
                  <a:cxn ang="0">
                    <a:pos x="connsiteX0" y="connsiteY0"/>
                  </a:cxn>
                  <a:cxn ang="0">
                    <a:pos x="connsiteX1" y="connsiteY1"/>
                  </a:cxn>
                </a:cxnLst>
                <a:rect l="l" t="t" r="r" b="b"/>
                <a:pathLst>
                  <a:path w="10833" h="14999">
                    <a:moveTo>
                      <a:pt x="10833" y="0"/>
                    </a:moveTo>
                    <a:lnTo>
                      <a:pt x="0" y="14999"/>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 name="フリーフォーム 206"/>
              <p:cNvSpPr/>
              <p:nvPr/>
            </p:nvSpPr>
            <p:spPr>
              <a:xfrm>
                <a:off x="-3927072" y="7077235"/>
                <a:ext cx="40474" cy="30956"/>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Lst>
                <a:ahLst/>
                <a:cxnLst>
                  <a:cxn ang="0">
                    <a:pos x="connsiteX0" y="connsiteY0"/>
                  </a:cxn>
                  <a:cxn ang="0">
                    <a:pos x="connsiteX1" y="connsiteY1"/>
                  </a:cxn>
                </a:cxnLst>
                <a:rect l="l" t="t" r="r" b="b"/>
                <a:pathLst>
                  <a:path w="8947" h="10000">
                    <a:moveTo>
                      <a:pt x="8947" y="0"/>
                    </a:moveTo>
                    <a:lnTo>
                      <a:pt x="0" y="10000"/>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フリーフォーム 207"/>
              <p:cNvSpPr/>
              <p:nvPr/>
            </p:nvSpPr>
            <p:spPr>
              <a:xfrm>
                <a:off x="-3700134" y="7069842"/>
                <a:ext cx="114307" cy="33337"/>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0 w 28242"/>
                  <a:gd name="connsiteY0" fmla="*/ 0 h 10769"/>
                  <a:gd name="connsiteX1" fmla="*/ 28242 w 28242"/>
                  <a:gd name="connsiteY1" fmla="*/ 10769 h 10769"/>
                </a:gdLst>
                <a:ahLst/>
                <a:cxnLst>
                  <a:cxn ang="0">
                    <a:pos x="connsiteX0" y="connsiteY0"/>
                  </a:cxn>
                  <a:cxn ang="0">
                    <a:pos x="connsiteX1" y="connsiteY1"/>
                  </a:cxn>
                </a:cxnLst>
                <a:rect l="l" t="t" r="r" b="b"/>
                <a:pathLst>
                  <a:path w="28242" h="10769">
                    <a:moveTo>
                      <a:pt x="0" y="0"/>
                    </a:moveTo>
                    <a:lnTo>
                      <a:pt x="28242" y="10769"/>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4" name="グループ化 173"/>
            <p:cNvGrpSpPr/>
            <p:nvPr/>
          </p:nvGrpSpPr>
          <p:grpSpPr>
            <a:xfrm>
              <a:off x="-3375570" y="7032064"/>
              <a:ext cx="413543" cy="49609"/>
              <a:chOff x="-3375570" y="7032064"/>
              <a:chExt cx="413543" cy="49609"/>
            </a:xfrm>
          </p:grpSpPr>
          <p:sp>
            <p:nvSpPr>
              <p:cNvPr id="199" name="フリーフォーム 198"/>
              <p:cNvSpPr/>
              <p:nvPr/>
            </p:nvSpPr>
            <p:spPr>
              <a:xfrm>
                <a:off x="-3375570" y="7040398"/>
                <a:ext cx="413543" cy="41275"/>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 name="connsiteX0" fmla="*/ 0 w 446881"/>
                  <a:gd name="connsiteY0" fmla="*/ 11906 h 67469"/>
                  <a:gd name="connsiteX1" fmla="*/ 93662 w 446881"/>
                  <a:gd name="connsiteY1" fmla="*/ 67469 h 67469"/>
                  <a:gd name="connsiteX2" fmla="*/ 446881 w 446881"/>
                  <a:gd name="connsiteY2" fmla="*/ 56356 h 67469"/>
                  <a:gd name="connsiteX3" fmla="*/ 296862 w 446881"/>
                  <a:gd name="connsiteY3" fmla="*/ 0 h 67469"/>
                  <a:gd name="connsiteX4" fmla="*/ 0 w 446881"/>
                  <a:gd name="connsiteY4" fmla="*/ 11906 h 67469"/>
                  <a:gd name="connsiteX0" fmla="*/ 0 w 413543"/>
                  <a:gd name="connsiteY0" fmla="*/ 11906 h 67469"/>
                  <a:gd name="connsiteX1" fmla="*/ 93662 w 413543"/>
                  <a:gd name="connsiteY1" fmla="*/ 67469 h 67469"/>
                  <a:gd name="connsiteX2" fmla="*/ 413543 w 413543"/>
                  <a:gd name="connsiteY2" fmla="*/ 30162 h 67469"/>
                  <a:gd name="connsiteX3" fmla="*/ 296862 w 413543"/>
                  <a:gd name="connsiteY3" fmla="*/ 0 h 67469"/>
                  <a:gd name="connsiteX4" fmla="*/ 0 w 413543"/>
                  <a:gd name="connsiteY4" fmla="*/ 11906 h 67469"/>
                  <a:gd name="connsiteX0" fmla="*/ 0 w 413543"/>
                  <a:gd name="connsiteY0" fmla="*/ 11906 h 43656"/>
                  <a:gd name="connsiteX1" fmla="*/ 98424 w 413543"/>
                  <a:gd name="connsiteY1" fmla="*/ 43656 h 43656"/>
                  <a:gd name="connsiteX2" fmla="*/ 413543 w 413543"/>
                  <a:gd name="connsiteY2" fmla="*/ 30162 h 43656"/>
                  <a:gd name="connsiteX3" fmla="*/ 296862 w 413543"/>
                  <a:gd name="connsiteY3" fmla="*/ 0 h 43656"/>
                  <a:gd name="connsiteX4" fmla="*/ 0 w 413543"/>
                  <a:gd name="connsiteY4" fmla="*/ 11906 h 43656"/>
                  <a:gd name="connsiteX0" fmla="*/ 0 w 413543"/>
                  <a:gd name="connsiteY0" fmla="*/ 9525 h 41275"/>
                  <a:gd name="connsiteX1" fmla="*/ 98424 w 413543"/>
                  <a:gd name="connsiteY1" fmla="*/ 41275 h 41275"/>
                  <a:gd name="connsiteX2" fmla="*/ 413543 w 413543"/>
                  <a:gd name="connsiteY2" fmla="*/ 27781 h 41275"/>
                  <a:gd name="connsiteX3" fmla="*/ 301624 w 413543"/>
                  <a:gd name="connsiteY3" fmla="*/ 0 h 41275"/>
                  <a:gd name="connsiteX4" fmla="*/ 0 w 413543"/>
                  <a:gd name="connsiteY4" fmla="*/ 9525 h 41275"/>
                  <a:gd name="connsiteX0" fmla="*/ 0 w 423068"/>
                  <a:gd name="connsiteY0" fmla="*/ 9525 h 41275"/>
                  <a:gd name="connsiteX1" fmla="*/ 98424 w 423068"/>
                  <a:gd name="connsiteY1" fmla="*/ 41275 h 41275"/>
                  <a:gd name="connsiteX2" fmla="*/ 423068 w 423068"/>
                  <a:gd name="connsiteY2" fmla="*/ 34925 h 41275"/>
                  <a:gd name="connsiteX3" fmla="*/ 301624 w 423068"/>
                  <a:gd name="connsiteY3" fmla="*/ 0 h 41275"/>
                  <a:gd name="connsiteX4" fmla="*/ 0 w 423068"/>
                  <a:gd name="connsiteY4" fmla="*/ 9525 h 41275"/>
                  <a:gd name="connsiteX0" fmla="*/ 0 w 413543"/>
                  <a:gd name="connsiteY0" fmla="*/ 9525 h 41275"/>
                  <a:gd name="connsiteX1" fmla="*/ 98424 w 413543"/>
                  <a:gd name="connsiteY1" fmla="*/ 41275 h 41275"/>
                  <a:gd name="connsiteX2" fmla="*/ 413543 w 413543"/>
                  <a:gd name="connsiteY2" fmla="*/ 30163 h 41275"/>
                  <a:gd name="connsiteX3" fmla="*/ 301624 w 413543"/>
                  <a:gd name="connsiteY3" fmla="*/ 0 h 41275"/>
                  <a:gd name="connsiteX4" fmla="*/ 0 w 413543"/>
                  <a:gd name="connsiteY4" fmla="*/ 9525 h 41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43" h="41275">
                    <a:moveTo>
                      <a:pt x="0" y="9525"/>
                    </a:moveTo>
                    <a:lnTo>
                      <a:pt x="98424" y="41275"/>
                    </a:lnTo>
                    <a:lnTo>
                      <a:pt x="413543" y="30163"/>
                    </a:lnTo>
                    <a:lnTo>
                      <a:pt x="301624" y="0"/>
                    </a:lnTo>
                    <a:lnTo>
                      <a:pt x="0" y="9525"/>
                    </a:lnTo>
                    <a:close/>
                  </a:path>
                </a:pathLst>
              </a:custGeom>
              <a:solidFill>
                <a:srgbClr val="FF5050">
                  <a:alpha val="6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0" name="フリーフォーム 199"/>
              <p:cNvSpPr>
                <a:spLocks noChangeAspect="1"/>
              </p:cNvSpPr>
              <p:nvPr/>
            </p:nvSpPr>
            <p:spPr>
              <a:xfrm>
                <a:off x="-3294159" y="7032064"/>
                <a:ext cx="216415" cy="21600"/>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 name="connsiteX0" fmla="*/ 0 w 446881"/>
                  <a:gd name="connsiteY0" fmla="*/ 11906 h 67469"/>
                  <a:gd name="connsiteX1" fmla="*/ 93662 w 446881"/>
                  <a:gd name="connsiteY1" fmla="*/ 67469 h 67469"/>
                  <a:gd name="connsiteX2" fmla="*/ 446881 w 446881"/>
                  <a:gd name="connsiteY2" fmla="*/ 56356 h 67469"/>
                  <a:gd name="connsiteX3" fmla="*/ 296862 w 446881"/>
                  <a:gd name="connsiteY3" fmla="*/ 0 h 67469"/>
                  <a:gd name="connsiteX4" fmla="*/ 0 w 446881"/>
                  <a:gd name="connsiteY4" fmla="*/ 11906 h 67469"/>
                  <a:gd name="connsiteX0" fmla="*/ 0 w 413543"/>
                  <a:gd name="connsiteY0" fmla="*/ 11906 h 67469"/>
                  <a:gd name="connsiteX1" fmla="*/ 93662 w 413543"/>
                  <a:gd name="connsiteY1" fmla="*/ 67469 h 67469"/>
                  <a:gd name="connsiteX2" fmla="*/ 413543 w 413543"/>
                  <a:gd name="connsiteY2" fmla="*/ 30162 h 67469"/>
                  <a:gd name="connsiteX3" fmla="*/ 296862 w 413543"/>
                  <a:gd name="connsiteY3" fmla="*/ 0 h 67469"/>
                  <a:gd name="connsiteX4" fmla="*/ 0 w 413543"/>
                  <a:gd name="connsiteY4" fmla="*/ 11906 h 67469"/>
                  <a:gd name="connsiteX0" fmla="*/ 0 w 413543"/>
                  <a:gd name="connsiteY0" fmla="*/ 11906 h 43656"/>
                  <a:gd name="connsiteX1" fmla="*/ 98424 w 413543"/>
                  <a:gd name="connsiteY1" fmla="*/ 43656 h 43656"/>
                  <a:gd name="connsiteX2" fmla="*/ 413543 w 413543"/>
                  <a:gd name="connsiteY2" fmla="*/ 30162 h 43656"/>
                  <a:gd name="connsiteX3" fmla="*/ 296862 w 413543"/>
                  <a:gd name="connsiteY3" fmla="*/ 0 h 43656"/>
                  <a:gd name="connsiteX4" fmla="*/ 0 w 413543"/>
                  <a:gd name="connsiteY4" fmla="*/ 11906 h 43656"/>
                  <a:gd name="connsiteX0" fmla="*/ 0 w 413543"/>
                  <a:gd name="connsiteY0" fmla="*/ 9525 h 41275"/>
                  <a:gd name="connsiteX1" fmla="*/ 98424 w 413543"/>
                  <a:gd name="connsiteY1" fmla="*/ 41275 h 41275"/>
                  <a:gd name="connsiteX2" fmla="*/ 413543 w 413543"/>
                  <a:gd name="connsiteY2" fmla="*/ 27781 h 41275"/>
                  <a:gd name="connsiteX3" fmla="*/ 301624 w 413543"/>
                  <a:gd name="connsiteY3" fmla="*/ 0 h 41275"/>
                  <a:gd name="connsiteX4" fmla="*/ 0 w 413543"/>
                  <a:gd name="connsiteY4" fmla="*/ 9525 h 41275"/>
                  <a:gd name="connsiteX0" fmla="*/ 0 w 423068"/>
                  <a:gd name="connsiteY0" fmla="*/ 9525 h 41275"/>
                  <a:gd name="connsiteX1" fmla="*/ 98424 w 423068"/>
                  <a:gd name="connsiteY1" fmla="*/ 41275 h 41275"/>
                  <a:gd name="connsiteX2" fmla="*/ 423068 w 423068"/>
                  <a:gd name="connsiteY2" fmla="*/ 34925 h 41275"/>
                  <a:gd name="connsiteX3" fmla="*/ 301624 w 423068"/>
                  <a:gd name="connsiteY3" fmla="*/ 0 h 41275"/>
                  <a:gd name="connsiteX4" fmla="*/ 0 w 423068"/>
                  <a:gd name="connsiteY4" fmla="*/ 9525 h 41275"/>
                  <a:gd name="connsiteX0" fmla="*/ 0 w 413543"/>
                  <a:gd name="connsiteY0" fmla="*/ 9525 h 41275"/>
                  <a:gd name="connsiteX1" fmla="*/ 98424 w 413543"/>
                  <a:gd name="connsiteY1" fmla="*/ 41275 h 41275"/>
                  <a:gd name="connsiteX2" fmla="*/ 413543 w 413543"/>
                  <a:gd name="connsiteY2" fmla="*/ 30163 h 41275"/>
                  <a:gd name="connsiteX3" fmla="*/ 301624 w 413543"/>
                  <a:gd name="connsiteY3" fmla="*/ 0 h 41275"/>
                  <a:gd name="connsiteX4" fmla="*/ 0 w 413543"/>
                  <a:gd name="connsiteY4" fmla="*/ 9525 h 41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43" h="41275">
                    <a:moveTo>
                      <a:pt x="0" y="9525"/>
                    </a:moveTo>
                    <a:lnTo>
                      <a:pt x="98424" y="41275"/>
                    </a:lnTo>
                    <a:lnTo>
                      <a:pt x="413543" y="30163"/>
                    </a:lnTo>
                    <a:lnTo>
                      <a:pt x="301624" y="0"/>
                    </a:lnTo>
                    <a:lnTo>
                      <a:pt x="0" y="9525"/>
                    </a:lnTo>
                    <a:close/>
                  </a:path>
                </a:pathLst>
              </a:custGeom>
              <a:solidFill>
                <a:srgbClr val="FF5050">
                  <a:alpha val="8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01" name="フリーフォーム 200"/>
              <p:cNvSpPr/>
              <p:nvPr/>
            </p:nvSpPr>
            <p:spPr>
              <a:xfrm>
                <a:off x="-3274312" y="7052074"/>
                <a:ext cx="26187" cy="28573"/>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7647 w 7647"/>
                  <a:gd name="connsiteY0" fmla="*/ 0 h 7692"/>
                  <a:gd name="connsiteX1" fmla="*/ 0 w 7647"/>
                  <a:gd name="connsiteY1" fmla="*/ 7692 h 7692"/>
                  <a:gd name="connsiteX0" fmla="*/ 8461 w 8461"/>
                  <a:gd name="connsiteY0" fmla="*/ 0 h 12000"/>
                  <a:gd name="connsiteX1" fmla="*/ 0 w 8461"/>
                  <a:gd name="connsiteY1" fmla="*/ 12000 h 12000"/>
                </a:gdLst>
                <a:ahLst/>
                <a:cxnLst>
                  <a:cxn ang="0">
                    <a:pos x="connsiteX0" y="connsiteY0"/>
                  </a:cxn>
                  <a:cxn ang="0">
                    <a:pos x="connsiteX1" y="connsiteY1"/>
                  </a:cxn>
                </a:cxnLst>
                <a:rect l="l" t="t" r="r" b="b"/>
                <a:pathLst>
                  <a:path w="8461" h="12000">
                    <a:moveTo>
                      <a:pt x="8461" y="0"/>
                    </a:moveTo>
                    <a:lnTo>
                      <a:pt x="0" y="12000"/>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フリーフォーム 201"/>
              <p:cNvSpPr/>
              <p:nvPr/>
            </p:nvSpPr>
            <p:spPr>
              <a:xfrm>
                <a:off x="-3370669" y="7038615"/>
                <a:ext cx="83335" cy="11904"/>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7647 w 7647"/>
                  <a:gd name="connsiteY0" fmla="*/ 0 h 7692"/>
                  <a:gd name="connsiteX1" fmla="*/ 0 w 7647"/>
                  <a:gd name="connsiteY1" fmla="*/ 7692 h 7692"/>
                  <a:gd name="connsiteX0" fmla="*/ 8461 w 8461"/>
                  <a:gd name="connsiteY0" fmla="*/ 0 h 12000"/>
                  <a:gd name="connsiteX1" fmla="*/ 0 w 8461"/>
                  <a:gd name="connsiteY1" fmla="*/ 12000 h 12000"/>
                  <a:gd name="connsiteX0" fmla="*/ 28187 w 28187"/>
                  <a:gd name="connsiteY0" fmla="*/ 0 h 5833"/>
                  <a:gd name="connsiteX1" fmla="*/ 0 w 28187"/>
                  <a:gd name="connsiteY1" fmla="*/ 5833 h 5833"/>
                  <a:gd name="connsiteX0" fmla="*/ 11290 w 11290"/>
                  <a:gd name="connsiteY0" fmla="*/ 0 h 7142"/>
                  <a:gd name="connsiteX1" fmla="*/ 0 w 11290"/>
                  <a:gd name="connsiteY1" fmla="*/ 7142 h 7142"/>
                </a:gdLst>
                <a:ahLst/>
                <a:cxnLst>
                  <a:cxn ang="0">
                    <a:pos x="connsiteX0" y="connsiteY0"/>
                  </a:cxn>
                  <a:cxn ang="0">
                    <a:pos x="connsiteX1" y="connsiteY1"/>
                  </a:cxn>
                </a:cxnLst>
                <a:rect l="l" t="t" r="r" b="b"/>
                <a:pathLst>
                  <a:path w="11290" h="7142">
                    <a:moveTo>
                      <a:pt x="11290" y="0"/>
                    </a:moveTo>
                    <a:lnTo>
                      <a:pt x="0" y="7142"/>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3" name="フリーフォーム 202"/>
              <p:cNvSpPr/>
              <p:nvPr/>
            </p:nvSpPr>
            <p:spPr>
              <a:xfrm>
                <a:off x="-3086541" y="7038320"/>
                <a:ext cx="111927" cy="33335"/>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7647 w 7647"/>
                  <a:gd name="connsiteY0" fmla="*/ 0 h 7692"/>
                  <a:gd name="connsiteX1" fmla="*/ 0 w 7647"/>
                  <a:gd name="connsiteY1" fmla="*/ 7692 h 7692"/>
                  <a:gd name="connsiteX0" fmla="*/ 8461 w 8461"/>
                  <a:gd name="connsiteY0" fmla="*/ 0 h 12000"/>
                  <a:gd name="connsiteX1" fmla="*/ 0 w 8461"/>
                  <a:gd name="connsiteY1" fmla="*/ 12000 h 12000"/>
                  <a:gd name="connsiteX0" fmla="*/ 28187 w 28187"/>
                  <a:gd name="connsiteY0" fmla="*/ 0 h 5833"/>
                  <a:gd name="connsiteX1" fmla="*/ 0 w 28187"/>
                  <a:gd name="connsiteY1" fmla="*/ 5833 h 5833"/>
                  <a:gd name="connsiteX0" fmla="*/ 11290 w 11290"/>
                  <a:gd name="connsiteY0" fmla="*/ 0 h 7142"/>
                  <a:gd name="connsiteX1" fmla="*/ 0 w 11290"/>
                  <a:gd name="connsiteY1" fmla="*/ 7142 h 7142"/>
                  <a:gd name="connsiteX0" fmla="*/ 0 w 13431"/>
                  <a:gd name="connsiteY0" fmla="*/ 0 h 28003"/>
                  <a:gd name="connsiteX1" fmla="*/ 13431 w 13431"/>
                  <a:gd name="connsiteY1" fmla="*/ 28003 h 28003"/>
                </a:gdLst>
                <a:ahLst/>
                <a:cxnLst>
                  <a:cxn ang="0">
                    <a:pos x="connsiteX0" y="connsiteY0"/>
                  </a:cxn>
                  <a:cxn ang="0">
                    <a:pos x="connsiteX1" y="connsiteY1"/>
                  </a:cxn>
                </a:cxnLst>
                <a:rect l="l" t="t" r="r" b="b"/>
                <a:pathLst>
                  <a:path w="13431" h="28003">
                    <a:moveTo>
                      <a:pt x="0" y="0"/>
                    </a:moveTo>
                    <a:lnTo>
                      <a:pt x="13431" y="28003"/>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5" name="グループ化 174"/>
            <p:cNvGrpSpPr>
              <a:grpSpLocks noChangeAspect="1"/>
            </p:cNvGrpSpPr>
            <p:nvPr/>
          </p:nvGrpSpPr>
          <p:grpSpPr>
            <a:xfrm>
              <a:off x="-4174331" y="6951974"/>
              <a:ext cx="378758" cy="57600"/>
              <a:chOff x="-4021931" y="7042454"/>
              <a:chExt cx="446881" cy="67960"/>
            </a:xfrm>
          </p:grpSpPr>
          <p:sp>
            <p:nvSpPr>
              <p:cNvPr id="194" name="フリーフォーム 193"/>
              <p:cNvSpPr/>
              <p:nvPr/>
            </p:nvSpPr>
            <p:spPr>
              <a:xfrm>
                <a:off x="-4021931" y="7050089"/>
                <a:ext cx="446881" cy="60325"/>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881" h="60325">
                    <a:moveTo>
                      <a:pt x="0" y="4762"/>
                    </a:moveTo>
                    <a:lnTo>
                      <a:pt x="93662" y="60325"/>
                    </a:lnTo>
                    <a:lnTo>
                      <a:pt x="446881" y="49212"/>
                    </a:lnTo>
                    <a:lnTo>
                      <a:pt x="296862" y="0"/>
                    </a:lnTo>
                    <a:lnTo>
                      <a:pt x="0" y="4762"/>
                    </a:lnTo>
                    <a:close/>
                  </a:path>
                </a:pathLst>
              </a:custGeom>
              <a:solidFill>
                <a:srgbClr val="FF5050">
                  <a:alpha val="6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フリーフォーム 194"/>
              <p:cNvSpPr>
                <a:spLocks noChangeAspect="1"/>
              </p:cNvSpPr>
              <p:nvPr/>
            </p:nvSpPr>
            <p:spPr>
              <a:xfrm>
                <a:off x="-3936595" y="7042454"/>
                <a:ext cx="240016" cy="32400"/>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881" h="60325">
                    <a:moveTo>
                      <a:pt x="0" y="4762"/>
                    </a:moveTo>
                    <a:lnTo>
                      <a:pt x="93662" y="60325"/>
                    </a:lnTo>
                    <a:lnTo>
                      <a:pt x="446881" y="49212"/>
                    </a:lnTo>
                    <a:lnTo>
                      <a:pt x="296862" y="0"/>
                    </a:lnTo>
                    <a:lnTo>
                      <a:pt x="0" y="4762"/>
                    </a:lnTo>
                    <a:close/>
                  </a:path>
                </a:pathLst>
              </a:custGeom>
              <a:solidFill>
                <a:srgbClr val="FF5050">
                  <a:alpha val="8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フリーフォーム 195"/>
              <p:cNvSpPr/>
              <p:nvPr/>
            </p:nvSpPr>
            <p:spPr>
              <a:xfrm>
                <a:off x="-4019549" y="7046119"/>
                <a:ext cx="92866" cy="7144"/>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Lst>
                <a:ahLst/>
                <a:cxnLst>
                  <a:cxn ang="0">
                    <a:pos x="connsiteX0" y="connsiteY0"/>
                  </a:cxn>
                  <a:cxn ang="0">
                    <a:pos x="connsiteX1" y="connsiteY1"/>
                  </a:cxn>
                </a:cxnLst>
                <a:rect l="l" t="t" r="r" b="b"/>
                <a:pathLst>
                  <a:path w="10833" h="14999">
                    <a:moveTo>
                      <a:pt x="10833" y="0"/>
                    </a:moveTo>
                    <a:lnTo>
                      <a:pt x="0" y="14999"/>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フリーフォーム 196"/>
              <p:cNvSpPr/>
              <p:nvPr/>
            </p:nvSpPr>
            <p:spPr>
              <a:xfrm>
                <a:off x="-3927072" y="7077235"/>
                <a:ext cx="40474" cy="30956"/>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Lst>
                <a:ahLst/>
                <a:cxnLst>
                  <a:cxn ang="0">
                    <a:pos x="connsiteX0" y="connsiteY0"/>
                  </a:cxn>
                  <a:cxn ang="0">
                    <a:pos x="connsiteX1" y="connsiteY1"/>
                  </a:cxn>
                </a:cxnLst>
                <a:rect l="l" t="t" r="r" b="b"/>
                <a:pathLst>
                  <a:path w="8947" h="10000">
                    <a:moveTo>
                      <a:pt x="8947" y="0"/>
                    </a:moveTo>
                    <a:lnTo>
                      <a:pt x="0" y="10000"/>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フリーフォーム 197"/>
              <p:cNvSpPr/>
              <p:nvPr/>
            </p:nvSpPr>
            <p:spPr>
              <a:xfrm>
                <a:off x="-3700134" y="7069842"/>
                <a:ext cx="114307" cy="33337"/>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0 w 28242"/>
                  <a:gd name="connsiteY0" fmla="*/ 0 h 10769"/>
                  <a:gd name="connsiteX1" fmla="*/ 28242 w 28242"/>
                  <a:gd name="connsiteY1" fmla="*/ 10769 h 10769"/>
                </a:gdLst>
                <a:ahLst/>
                <a:cxnLst>
                  <a:cxn ang="0">
                    <a:pos x="connsiteX0" y="connsiteY0"/>
                  </a:cxn>
                  <a:cxn ang="0">
                    <a:pos x="connsiteX1" y="connsiteY1"/>
                  </a:cxn>
                </a:cxnLst>
                <a:rect l="l" t="t" r="r" b="b"/>
                <a:pathLst>
                  <a:path w="28242" h="10769">
                    <a:moveTo>
                      <a:pt x="0" y="0"/>
                    </a:moveTo>
                    <a:lnTo>
                      <a:pt x="28242" y="10769"/>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6" name="グループ化 175"/>
            <p:cNvGrpSpPr>
              <a:grpSpLocks noChangeAspect="1"/>
            </p:cNvGrpSpPr>
            <p:nvPr/>
          </p:nvGrpSpPr>
          <p:grpSpPr>
            <a:xfrm>
              <a:off x="-3575050" y="6953587"/>
              <a:ext cx="360117" cy="43200"/>
              <a:chOff x="-3375570" y="7032064"/>
              <a:chExt cx="413543" cy="49609"/>
            </a:xfrm>
          </p:grpSpPr>
          <p:sp>
            <p:nvSpPr>
              <p:cNvPr id="189" name="フリーフォーム 188"/>
              <p:cNvSpPr/>
              <p:nvPr/>
            </p:nvSpPr>
            <p:spPr>
              <a:xfrm>
                <a:off x="-3375570" y="7040398"/>
                <a:ext cx="413543" cy="41275"/>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 name="connsiteX0" fmla="*/ 0 w 446881"/>
                  <a:gd name="connsiteY0" fmla="*/ 11906 h 67469"/>
                  <a:gd name="connsiteX1" fmla="*/ 93662 w 446881"/>
                  <a:gd name="connsiteY1" fmla="*/ 67469 h 67469"/>
                  <a:gd name="connsiteX2" fmla="*/ 446881 w 446881"/>
                  <a:gd name="connsiteY2" fmla="*/ 56356 h 67469"/>
                  <a:gd name="connsiteX3" fmla="*/ 296862 w 446881"/>
                  <a:gd name="connsiteY3" fmla="*/ 0 h 67469"/>
                  <a:gd name="connsiteX4" fmla="*/ 0 w 446881"/>
                  <a:gd name="connsiteY4" fmla="*/ 11906 h 67469"/>
                  <a:gd name="connsiteX0" fmla="*/ 0 w 413543"/>
                  <a:gd name="connsiteY0" fmla="*/ 11906 h 67469"/>
                  <a:gd name="connsiteX1" fmla="*/ 93662 w 413543"/>
                  <a:gd name="connsiteY1" fmla="*/ 67469 h 67469"/>
                  <a:gd name="connsiteX2" fmla="*/ 413543 w 413543"/>
                  <a:gd name="connsiteY2" fmla="*/ 30162 h 67469"/>
                  <a:gd name="connsiteX3" fmla="*/ 296862 w 413543"/>
                  <a:gd name="connsiteY3" fmla="*/ 0 h 67469"/>
                  <a:gd name="connsiteX4" fmla="*/ 0 w 413543"/>
                  <a:gd name="connsiteY4" fmla="*/ 11906 h 67469"/>
                  <a:gd name="connsiteX0" fmla="*/ 0 w 413543"/>
                  <a:gd name="connsiteY0" fmla="*/ 11906 h 43656"/>
                  <a:gd name="connsiteX1" fmla="*/ 98424 w 413543"/>
                  <a:gd name="connsiteY1" fmla="*/ 43656 h 43656"/>
                  <a:gd name="connsiteX2" fmla="*/ 413543 w 413543"/>
                  <a:gd name="connsiteY2" fmla="*/ 30162 h 43656"/>
                  <a:gd name="connsiteX3" fmla="*/ 296862 w 413543"/>
                  <a:gd name="connsiteY3" fmla="*/ 0 h 43656"/>
                  <a:gd name="connsiteX4" fmla="*/ 0 w 413543"/>
                  <a:gd name="connsiteY4" fmla="*/ 11906 h 43656"/>
                  <a:gd name="connsiteX0" fmla="*/ 0 w 413543"/>
                  <a:gd name="connsiteY0" fmla="*/ 9525 h 41275"/>
                  <a:gd name="connsiteX1" fmla="*/ 98424 w 413543"/>
                  <a:gd name="connsiteY1" fmla="*/ 41275 h 41275"/>
                  <a:gd name="connsiteX2" fmla="*/ 413543 w 413543"/>
                  <a:gd name="connsiteY2" fmla="*/ 27781 h 41275"/>
                  <a:gd name="connsiteX3" fmla="*/ 301624 w 413543"/>
                  <a:gd name="connsiteY3" fmla="*/ 0 h 41275"/>
                  <a:gd name="connsiteX4" fmla="*/ 0 w 413543"/>
                  <a:gd name="connsiteY4" fmla="*/ 9525 h 41275"/>
                  <a:gd name="connsiteX0" fmla="*/ 0 w 423068"/>
                  <a:gd name="connsiteY0" fmla="*/ 9525 h 41275"/>
                  <a:gd name="connsiteX1" fmla="*/ 98424 w 423068"/>
                  <a:gd name="connsiteY1" fmla="*/ 41275 h 41275"/>
                  <a:gd name="connsiteX2" fmla="*/ 423068 w 423068"/>
                  <a:gd name="connsiteY2" fmla="*/ 34925 h 41275"/>
                  <a:gd name="connsiteX3" fmla="*/ 301624 w 423068"/>
                  <a:gd name="connsiteY3" fmla="*/ 0 h 41275"/>
                  <a:gd name="connsiteX4" fmla="*/ 0 w 423068"/>
                  <a:gd name="connsiteY4" fmla="*/ 9525 h 41275"/>
                  <a:gd name="connsiteX0" fmla="*/ 0 w 413543"/>
                  <a:gd name="connsiteY0" fmla="*/ 9525 h 41275"/>
                  <a:gd name="connsiteX1" fmla="*/ 98424 w 413543"/>
                  <a:gd name="connsiteY1" fmla="*/ 41275 h 41275"/>
                  <a:gd name="connsiteX2" fmla="*/ 413543 w 413543"/>
                  <a:gd name="connsiteY2" fmla="*/ 30163 h 41275"/>
                  <a:gd name="connsiteX3" fmla="*/ 301624 w 413543"/>
                  <a:gd name="connsiteY3" fmla="*/ 0 h 41275"/>
                  <a:gd name="connsiteX4" fmla="*/ 0 w 413543"/>
                  <a:gd name="connsiteY4" fmla="*/ 9525 h 41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43" h="41275">
                    <a:moveTo>
                      <a:pt x="0" y="9525"/>
                    </a:moveTo>
                    <a:lnTo>
                      <a:pt x="98424" y="41275"/>
                    </a:lnTo>
                    <a:lnTo>
                      <a:pt x="413543" y="30163"/>
                    </a:lnTo>
                    <a:lnTo>
                      <a:pt x="301624" y="0"/>
                    </a:lnTo>
                    <a:lnTo>
                      <a:pt x="0" y="9525"/>
                    </a:lnTo>
                    <a:close/>
                  </a:path>
                </a:pathLst>
              </a:custGeom>
              <a:solidFill>
                <a:srgbClr val="FF5050">
                  <a:alpha val="6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0" name="フリーフォーム 189"/>
              <p:cNvSpPr>
                <a:spLocks noChangeAspect="1"/>
              </p:cNvSpPr>
              <p:nvPr/>
            </p:nvSpPr>
            <p:spPr>
              <a:xfrm>
                <a:off x="-3294159" y="7032064"/>
                <a:ext cx="216415" cy="21600"/>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 name="connsiteX0" fmla="*/ 0 w 446881"/>
                  <a:gd name="connsiteY0" fmla="*/ 11906 h 67469"/>
                  <a:gd name="connsiteX1" fmla="*/ 93662 w 446881"/>
                  <a:gd name="connsiteY1" fmla="*/ 67469 h 67469"/>
                  <a:gd name="connsiteX2" fmla="*/ 446881 w 446881"/>
                  <a:gd name="connsiteY2" fmla="*/ 56356 h 67469"/>
                  <a:gd name="connsiteX3" fmla="*/ 296862 w 446881"/>
                  <a:gd name="connsiteY3" fmla="*/ 0 h 67469"/>
                  <a:gd name="connsiteX4" fmla="*/ 0 w 446881"/>
                  <a:gd name="connsiteY4" fmla="*/ 11906 h 67469"/>
                  <a:gd name="connsiteX0" fmla="*/ 0 w 413543"/>
                  <a:gd name="connsiteY0" fmla="*/ 11906 h 67469"/>
                  <a:gd name="connsiteX1" fmla="*/ 93662 w 413543"/>
                  <a:gd name="connsiteY1" fmla="*/ 67469 h 67469"/>
                  <a:gd name="connsiteX2" fmla="*/ 413543 w 413543"/>
                  <a:gd name="connsiteY2" fmla="*/ 30162 h 67469"/>
                  <a:gd name="connsiteX3" fmla="*/ 296862 w 413543"/>
                  <a:gd name="connsiteY3" fmla="*/ 0 h 67469"/>
                  <a:gd name="connsiteX4" fmla="*/ 0 w 413543"/>
                  <a:gd name="connsiteY4" fmla="*/ 11906 h 67469"/>
                  <a:gd name="connsiteX0" fmla="*/ 0 w 413543"/>
                  <a:gd name="connsiteY0" fmla="*/ 11906 h 43656"/>
                  <a:gd name="connsiteX1" fmla="*/ 98424 w 413543"/>
                  <a:gd name="connsiteY1" fmla="*/ 43656 h 43656"/>
                  <a:gd name="connsiteX2" fmla="*/ 413543 w 413543"/>
                  <a:gd name="connsiteY2" fmla="*/ 30162 h 43656"/>
                  <a:gd name="connsiteX3" fmla="*/ 296862 w 413543"/>
                  <a:gd name="connsiteY3" fmla="*/ 0 h 43656"/>
                  <a:gd name="connsiteX4" fmla="*/ 0 w 413543"/>
                  <a:gd name="connsiteY4" fmla="*/ 11906 h 43656"/>
                  <a:gd name="connsiteX0" fmla="*/ 0 w 413543"/>
                  <a:gd name="connsiteY0" fmla="*/ 9525 h 41275"/>
                  <a:gd name="connsiteX1" fmla="*/ 98424 w 413543"/>
                  <a:gd name="connsiteY1" fmla="*/ 41275 h 41275"/>
                  <a:gd name="connsiteX2" fmla="*/ 413543 w 413543"/>
                  <a:gd name="connsiteY2" fmla="*/ 27781 h 41275"/>
                  <a:gd name="connsiteX3" fmla="*/ 301624 w 413543"/>
                  <a:gd name="connsiteY3" fmla="*/ 0 h 41275"/>
                  <a:gd name="connsiteX4" fmla="*/ 0 w 413543"/>
                  <a:gd name="connsiteY4" fmla="*/ 9525 h 41275"/>
                  <a:gd name="connsiteX0" fmla="*/ 0 w 423068"/>
                  <a:gd name="connsiteY0" fmla="*/ 9525 h 41275"/>
                  <a:gd name="connsiteX1" fmla="*/ 98424 w 423068"/>
                  <a:gd name="connsiteY1" fmla="*/ 41275 h 41275"/>
                  <a:gd name="connsiteX2" fmla="*/ 423068 w 423068"/>
                  <a:gd name="connsiteY2" fmla="*/ 34925 h 41275"/>
                  <a:gd name="connsiteX3" fmla="*/ 301624 w 423068"/>
                  <a:gd name="connsiteY3" fmla="*/ 0 h 41275"/>
                  <a:gd name="connsiteX4" fmla="*/ 0 w 423068"/>
                  <a:gd name="connsiteY4" fmla="*/ 9525 h 41275"/>
                  <a:gd name="connsiteX0" fmla="*/ 0 w 413543"/>
                  <a:gd name="connsiteY0" fmla="*/ 9525 h 41275"/>
                  <a:gd name="connsiteX1" fmla="*/ 98424 w 413543"/>
                  <a:gd name="connsiteY1" fmla="*/ 41275 h 41275"/>
                  <a:gd name="connsiteX2" fmla="*/ 413543 w 413543"/>
                  <a:gd name="connsiteY2" fmla="*/ 30163 h 41275"/>
                  <a:gd name="connsiteX3" fmla="*/ 301624 w 413543"/>
                  <a:gd name="connsiteY3" fmla="*/ 0 h 41275"/>
                  <a:gd name="connsiteX4" fmla="*/ 0 w 413543"/>
                  <a:gd name="connsiteY4" fmla="*/ 9525 h 41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43" h="41275">
                    <a:moveTo>
                      <a:pt x="0" y="9525"/>
                    </a:moveTo>
                    <a:lnTo>
                      <a:pt x="98424" y="41275"/>
                    </a:lnTo>
                    <a:lnTo>
                      <a:pt x="413543" y="30163"/>
                    </a:lnTo>
                    <a:lnTo>
                      <a:pt x="301624" y="0"/>
                    </a:lnTo>
                    <a:lnTo>
                      <a:pt x="0" y="9525"/>
                    </a:lnTo>
                    <a:close/>
                  </a:path>
                </a:pathLst>
              </a:custGeom>
              <a:solidFill>
                <a:srgbClr val="FF5050">
                  <a:alpha val="8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191" name="フリーフォーム 190"/>
              <p:cNvSpPr/>
              <p:nvPr/>
            </p:nvSpPr>
            <p:spPr>
              <a:xfrm>
                <a:off x="-3274312" y="7052074"/>
                <a:ext cx="26187" cy="28573"/>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7647 w 7647"/>
                  <a:gd name="connsiteY0" fmla="*/ 0 h 7692"/>
                  <a:gd name="connsiteX1" fmla="*/ 0 w 7647"/>
                  <a:gd name="connsiteY1" fmla="*/ 7692 h 7692"/>
                  <a:gd name="connsiteX0" fmla="*/ 8461 w 8461"/>
                  <a:gd name="connsiteY0" fmla="*/ 0 h 12000"/>
                  <a:gd name="connsiteX1" fmla="*/ 0 w 8461"/>
                  <a:gd name="connsiteY1" fmla="*/ 12000 h 12000"/>
                </a:gdLst>
                <a:ahLst/>
                <a:cxnLst>
                  <a:cxn ang="0">
                    <a:pos x="connsiteX0" y="connsiteY0"/>
                  </a:cxn>
                  <a:cxn ang="0">
                    <a:pos x="connsiteX1" y="connsiteY1"/>
                  </a:cxn>
                </a:cxnLst>
                <a:rect l="l" t="t" r="r" b="b"/>
                <a:pathLst>
                  <a:path w="8461" h="12000">
                    <a:moveTo>
                      <a:pt x="8461" y="0"/>
                    </a:moveTo>
                    <a:lnTo>
                      <a:pt x="0" y="12000"/>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フリーフォーム 191"/>
              <p:cNvSpPr/>
              <p:nvPr/>
            </p:nvSpPr>
            <p:spPr>
              <a:xfrm>
                <a:off x="-3370669" y="7038615"/>
                <a:ext cx="83335" cy="11904"/>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7647 w 7647"/>
                  <a:gd name="connsiteY0" fmla="*/ 0 h 7692"/>
                  <a:gd name="connsiteX1" fmla="*/ 0 w 7647"/>
                  <a:gd name="connsiteY1" fmla="*/ 7692 h 7692"/>
                  <a:gd name="connsiteX0" fmla="*/ 8461 w 8461"/>
                  <a:gd name="connsiteY0" fmla="*/ 0 h 12000"/>
                  <a:gd name="connsiteX1" fmla="*/ 0 w 8461"/>
                  <a:gd name="connsiteY1" fmla="*/ 12000 h 12000"/>
                  <a:gd name="connsiteX0" fmla="*/ 28187 w 28187"/>
                  <a:gd name="connsiteY0" fmla="*/ 0 h 5833"/>
                  <a:gd name="connsiteX1" fmla="*/ 0 w 28187"/>
                  <a:gd name="connsiteY1" fmla="*/ 5833 h 5833"/>
                  <a:gd name="connsiteX0" fmla="*/ 11290 w 11290"/>
                  <a:gd name="connsiteY0" fmla="*/ 0 h 7142"/>
                  <a:gd name="connsiteX1" fmla="*/ 0 w 11290"/>
                  <a:gd name="connsiteY1" fmla="*/ 7142 h 7142"/>
                </a:gdLst>
                <a:ahLst/>
                <a:cxnLst>
                  <a:cxn ang="0">
                    <a:pos x="connsiteX0" y="connsiteY0"/>
                  </a:cxn>
                  <a:cxn ang="0">
                    <a:pos x="connsiteX1" y="connsiteY1"/>
                  </a:cxn>
                </a:cxnLst>
                <a:rect l="l" t="t" r="r" b="b"/>
                <a:pathLst>
                  <a:path w="11290" h="7142">
                    <a:moveTo>
                      <a:pt x="11290" y="0"/>
                    </a:moveTo>
                    <a:lnTo>
                      <a:pt x="0" y="7142"/>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フリーフォーム 192"/>
              <p:cNvSpPr/>
              <p:nvPr/>
            </p:nvSpPr>
            <p:spPr>
              <a:xfrm>
                <a:off x="-3086541" y="7038320"/>
                <a:ext cx="111927" cy="33335"/>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7647 w 7647"/>
                  <a:gd name="connsiteY0" fmla="*/ 0 h 7692"/>
                  <a:gd name="connsiteX1" fmla="*/ 0 w 7647"/>
                  <a:gd name="connsiteY1" fmla="*/ 7692 h 7692"/>
                  <a:gd name="connsiteX0" fmla="*/ 8461 w 8461"/>
                  <a:gd name="connsiteY0" fmla="*/ 0 h 12000"/>
                  <a:gd name="connsiteX1" fmla="*/ 0 w 8461"/>
                  <a:gd name="connsiteY1" fmla="*/ 12000 h 12000"/>
                  <a:gd name="connsiteX0" fmla="*/ 28187 w 28187"/>
                  <a:gd name="connsiteY0" fmla="*/ 0 h 5833"/>
                  <a:gd name="connsiteX1" fmla="*/ 0 w 28187"/>
                  <a:gd name="connsiteY1" fmla="*/ 5833 h 5833"/>
                  <a:gd name="connsiteX0" fmla="*/ 11290 w 11290"/>
                  <a:gd name="connsiteY0" fmla="*/ 0 h 7142"/>
                  <a:gd name="connsiteX1" fmla="*/ 0 w 11290"/>
                  <a:gd name="connsiteY1" fmla="*/ 7142 h 7142"/>
                  <a:gd name="connsiteX0" fmla="*/ 0 w 13431"/>
                  <a:gd name="connsiteY0" fmla="*/ 0 h 28003"/>
                  <a:gd name="connsiteX1" fmla="*/ 13431 w 13431"/>
                  <a:gd name="connsiteY1" fmla="*/ 28003 h 28003"/>
                </a:gdLst>
                <a:ahLst/>
                <a:cxnLst>
                  <a:cxn ang="0">
                    <a:pos x="connsiteX0" y="connsiteY0"/>
                  </a:cxn>
                  <a:cxn ang="0">
                    <a:pos x="connsiteX1" y="connsiteY1"/>
                  </a:cxn>
                </a:cxnLst>
                <a:rect l="l" t="t" r="r" b="b"/>
                <a:pathLst>
                  <a:path w="13431" h="28003">
                    <a:moveTo>
                      <a:pt x="0" y="0"/>
                    </a:moveTo>
                    <a:lnTo>
                      <a:pt x="13431" y="28003"/>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7" name="グループ化 176"/>
            <p:cNvGrpSpPr>
              <a:grpSpLocks noChangeAspect="1"/>
            </p:cNvGrpSpPr>
            <p:nvPr/>
          </p:nvGrpSpPr>
          <p:grpSpPr>
            <a:xfrm>
              <a:off x="-4280857" y="6892844"/>
              <a:ext cx="307741" cy="46800"/>
              <a:chOff x="-4021931" y="7042454"/>
              <a:chExt cx="446881" cy="67960"/>
            </a:xfrm>
          </p:grpSpPr>
          <p:sp>
            <p:nvSpPr>
              <p:cNvPr id="184" name="フリーフォーム 183"/>
              <p:cNvSpPr/>
              <p:nvPr/>
            </p:nvSpPr>
            <p:spPr>
              <a:xfrm>
                <a:off x="-4021931" y="7050089"/>
                <a:ext cx="446881" cy="60325"/>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881" h="60325">
                    <a:moveTo>
                      <a:pt x="0" y="4762"/>
                    </a:moveTo>
                    <a:lnTo>
                      <a:pt x="93662" y="60325"/>
                    </a:lnTo>
                    <a:lnTo>
                      <a:pt x="446881" y="49212"/>
                    </a:lnTo>
                    <a:lnTo>
                      <a:pt x="296862" y="0"/>
                    </a:lnTo>
                    <a:lnTo>
                      <a:pt x="0" y="4762"/>
                    </a:lnTo>
                    <a:close/>
                  </a:path>
                </a:pathLst>
              </a:custGeom>
              <a:solidFill>
                <a:srgbClr val="FF5050">
                  <a:alpha val="6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フリーフォーム 184"/>
              <p:cNvSpPr>
                <a:spLocks noChangeAspect="1"/>
              </p:cNvSpPr>
              <p:nvPr/>
            </p:nvSpPr>
            <p:spPr>
              <a:xfrm>
                <a:off x="-3936595" y="7042454"/>
                <a:ext cx="240016" cy="32400"/>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881" h="60325">
                    <a:moveTo>
                      <a:pt x="0" y="4762"/>
                    </a:moveTo>
                    <a:lnTo>
                      <a:pt x="93662" y="60325"/>
                    </a:lnTo>
                    <a:lnTo>
                      <a:pt x="446881" y="49212"/>
                    </a:lnTo>
                    <a:lnTo>
                      <a:pt x="296862" y="0"/>
                    </a:lnTo>
                    <a:lnTo>
                      <a:pt x="0" y="4762"/>
                    </a:lnTo>
                    <a:close/>
                  </a:path>
                </a:pathLst>
              </a:custGeom>
              <a:solidFill>
                <a:srgbClr val="FF5050">
                  <a:alpha val="8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フリーフォーム 185"/>
              <p:cNvSpPr/>
              <p:nvPr/>
            </p:nvSpPr>
            <p:spPr>
              <a:xfrm>
                <a:off x="-4019549" y="7046119"/>
                <a:ext cx="92866" cy="7144"/>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Lst>
                <a:ahLst/>
                <a:cxnLst>
                  <a:cxn ang="0">
                    <a:pos x="connsiteX0" y="connsiteY0"/>
                  </a:cxn>
                  <a:cxn ang="0">
                    <a:pos x="connsiteX1" y="connsiteY1"/>
                  </a:cxn>
                </a:cxnLst>
                <a:rect l="l" t="t" r="r" b="b"/>
                <a:pathLst>
                  <a:path w="10833" h="14999">
                    <a:moveTo>
                      <a:pt x="10833" y="0"/>
                    </a:moveTo>
                    <a:lnTo>
                      <a:pt x="0" y="14999"/>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 name="フリーフォーム 186"/>
              <p:cNvSpPr/>
              <p:nvPr/>
            </p:nvSpPr>
            <p:spPr>
              <a:xfrm>
                <a:off x="-3927072" y="7077235"/>
                <a:ext cx="40474" cy="30956"/>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Lst>
                <a:ahLst/>
                <a:cxnLst>
                  <a:cxn ang="0">
                    <a:pos x="connsiteX0" y="connsiteY0"/>
                  </a:cxn>
                  <a:cxn ang="0">
                    <a:pos x="connsiteX1" y="connsiteY1"/>
                  </a:cxn>
                </a:cxnLst>
                <a:rect l="l" t="t" r="r" b="b"/>
                <a:pathLst>
                  <a:path w="8947" h="10000">
                    <a:moveTo>
                      <a:pt x="8947" y="0"/>
                    </a:moveTo>
                    <a:lnTo>
                      <a:pt x="0" y="10000"/>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フリーフォーム 187"/>
              <p:cNvSpPr/>
              <p:nvPr/>
            </p:nvSpPr>
            <p:spPr>
              <a:xfrm>
                <a:off x="-3700134" y="7069842"/>
                <a:ext cx="114307" cy="33337"/>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0 w 28242"/>
                  <a:gd name="connsiteY0" fmla="*/ 0 h 10769"/>
                  <a:gd name="connsiteX1" fmla="*/ 28242 w 28242"/>
                  <a:gd name="connsiteY1" fmla="*/ 10769 h 10769"/>
                </a:gdLst>
                <a:ahLst/>
                <a:cxnLst>
                  <a:cxn ang="0">
                    <a:pos x="connsiteX0" y="connsiteY0"/>
                  </a:cxn>
                  <a:cxn ang="0">
                    <a:pos x="connsiteX1" y="connsiteY1"/>
                  </a:cxn>
                </a:cxnLst>
                <a:rect l="l" t="t" r="r" b="b"/>
                <a:pathLst>
                  <a:path w="28242" h="10769">
                    <a:moveTo>
                      <a:pt x="0" y="0"/>
                    </a:moveTo>
                    <a:lnTo>
                      <a:pt x="28242" y="10769"/>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8" name="グループ化 177"/>
            <p:cNvGrpSpPr>
              <a:grpSpLocks noChangeAspect="1"/>
            </p:cNvGrpSpPr>
            <p:nvPr/>
          </p:nvGrpSpPr>
          <p:grpSpPr>
            <a:xfrm>
              <a:off x="-3725099" y="6901761"/>
              <a:ext cx="300098" cy="36000"/>
              <a:chOff x="-3375570" y="7032064"/>
              <a:chExt cx="413543" cy="49609"/>
            </a:xfrm>
          </p:grpSpPr>
          <p:sp>
            <p:nvSpPr>
              <p:cNvPr id="179" name="フリーフォーム 178"/>
              <p:cNvSpPr/>
              <p:nvPr/>
            </p:nvSpPr>
            <p:spPr>
              <a:xfrm>
                <a:off x="-3375570" y="7040398"/>
                <a:ext cx="413543" cy="41275"/>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 name="connsiteX0" fmla="*/ 0 w 446881"/>
                  <a:gd name="connsiteY0" fmla="*/ 11906 h 67469"/>
                  <a:gd name="connsiteX1" fmla="*/ 93662 w 446881"/>
                  <a:gd name="connsiteY1" fmla="*/ 67469 h 67469"/>
                  <a:gd name="connsiteX2" fmla="*/ 446881 w 446881"/>
                  <a:gd name="connsiteY2" fmla="*/ 56356 h 67469"/>
                  <a:gd name="connsiteX3" fmla="*/ 296862 w 446881"/>
                  <a:gd name="connsiteY3" fmla="*/ 0 h 67469"/>
                  <a:gd name="connsiteX4" fmla="*/ 0 w 446881"/>
                  <a:gd name="connsiteY4" fmla="*/ 11906 h 67469"/>
                  <a:gd name="connsiteX0" fmla="*/ 0 w 413543"/>
                  <a:gd name="connsiteY0" fmla="*/ 11906 h 67469"/>
                  <a:gd name="connsiteX1" fmla="*/ 93662 w 413543"/>
                  <a:gd name="connsiteY1" fmla="*/ 67469 h 67469"/>
                  <a:gd name="connsiteX2" fmla="*/ 413543 w 413543"/>
                  <a:gd name="connsiteY2" fmla="*/ 30162 h 67469"/>
                  <a:gd name="connsiteX3" fmla="*/ 296862 w 413543"/>
                  <a:gd name="connsiteY3" fmla="*/ 0 h 67469"/>
                  <a:gd name="connsiteX4" fmla="*/ 0 w 413543"/>
                  <a:gd name="connsiteY4" fmla="*/ 11906 h 67469"/>
                  <a:gd name="connsiteX0" fmla="*/ 0 w 413543"/>
                  <a:gd name="connsiteY0" fmla="*/ 11906 h 43656"/>
                  <a:gd name="connsiteX1" fmla="*/ 98424 w 413543"/>
                  <a:gd name="connsiteY1" fmla="*/ 43656 h 43656"/>
                  <a:gd name="connsiteX2" fmla="*/ 413543 w 413543"/>
                  <a:gd name="connsiteY2" fmla="*/ 30162 h 43656"/>
                  <a:gd name="connsiteX3" fmla="*/ 296862 w 413543"/>
                  <a:gd name="connsiteY3" fmla="*/ 0 h 43656"/>
                  <a:gd name="connsiteX4" fmla="*/ 0 w 413543"/>
                  <a:gd name="connsiteY4" fmla="*/ 11906 h 43656"/>
                  <a:gd name="connsiteX0" fmla="*/ 0 w 413543"/>
                  <a:gd name="connsiteY0" fmla="*/ 9525 h 41275"/>
                  <a:gd name="connsiteX1" fmla="*/ 98424 w 413543"/>
                  <a:gd name="connsiteY1" fmla="*/ 41275 h 41275"/>
                  <a:gd name="connsiteX2" fmla="*/ 413543 w 413543"/>
                  <a:gd name="connsiteY2" fmla="*/ 27781 h 41275"/>
                  <a:gd name="connsiteX3" fmla="*/ 301624 w 413543"/>
                  <a:gd name="connsiteY3" fmla="*/ 0 h 41275"/>
                  <a:gd name="connsiteX4" fmla="*/ 0 w 413543"/>
                  <a:gd name="connsiteY4" fmla="*/ 9525 h 41275"/>
                  <a:gd name="connsiteX0" fmla="*/ 0 w 423068"/>
                  <a:gd name="connsiteY0" fmla="*/ 9525 h 41275"/>
                  <a:gd name="connsiteX1" fmla="*/ 98424 w 423068"/>
                  <a:gd name="connsiteY1" fmla="*/ 41275 h 41275"/>
                  <a:gd name="connsiteX2" fmla="*/ 423068 w 423068"/>
                  <a:gd name="connsiteY2" fmla="*/ 34925 h 41275"/>
                  <a:gd name="connsiteX3" fmla="*/ 301624 w 423068"/>
                  <a:gd name="connsiteY3" fmla="*/ 0 h 41275"/>
                  <a:gd name="connsiteX4" fmla="*/ 0 w 423068"/>
                  <a:gd name="connsiteY4" fmla="*/ 9525 h 41275"/>
                  <a:gd name="connsiteX0" fmla="*/ 0 w 413543"/>
                  <a:gd name="connsiteY0" fmla="*/ 9525 h 41275"/>
                  <a:gd name="connsiteX1" fmla="*/ 98424 w 413543"/>
                  <a:gd name="connsiteY1" fmla="*/ 41275 h 41275"/>
                  <a:gd name="connsiteX2" fmla="*/ 413543 w 413543"/>
                  <a:gd name="connsiteY2" fmla="*/ 30163 h 41275"/>
                  <a:gd name="connsiteX3" fmla="*/ 301624 w 413543"/>
                  <a:gd name="connsiteY3" fmla="*/ 0 h 41275"/>
                  <a:gd name="connsiteX4" fmla="*/ 0 w 413543"/>
                  <a:gd name="connsiteY4" fmla="*/ 9525 h 41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43" h="41275">
                    <a:moveTo>
                      <a:pt x="0" y="9525"/>
                    </a:moveTo>
                    <a:lnTo>
                      <a:pt x="98424" y="41275"/>
                    </a:lnTo>
                    <a:lnTo>
                      <a:pt x="413543" y="30163"/>
                    </a:lnTo>
                    <a:lnTo>
                      <a:pt x="301624" y="0"/>
                    </a:lnTo>
                    <a:lnTo>
                      <a:pt x="0" y="9525"/>
                    </a:lnTo>
                    <a:close/>
                  </a:path>
                </a:pathLst>
              </a:custGeom>
              <a:solidFill>
                <a:srgbClr val="FF5050">
                  <a:alpha val="6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0" name="フリーフォーム 179"/>
              <p:cNvSpPr>
                <a:spLocks noChangeAspect="1"/>
              </p:cNvSpPr>
              <p:nvPr/>
            </p:nvSpPr>
            <p:spPr>
              <a:xfrm>
                <a:off x="-3294159" y="7032064"/>
                <a:ext cx="216415" cy="21600"/>
              </a:xfrm>
              <a:custGeom>
                <a:avLst/>
                <a:gdLst>
                  <a:gd name="connsiteX0" fmla="*/ 0 w 444500"/>
                  <a:gd name="connsiteY0" fmla="*/ 19050 h 88900"/>
                  <a:gd name="connsiteX1" fmla="*/ 146050 w 444500"/>
                  <a:gd name="connsiteY1" fmla="*/ 88900 h 88900"/>
                  <a:gd name="connsiteX2" fmla="*/ 444500 w 444500"/>
                  <a:gd name="connsiteY2" fmla="*/ 63500 h 88900"/>
                  <a:gd name="connsiteX3" fmla="*/ 273050 w 444500"/>
                  <a:gd name="connsiteY3" fmla="*/ 0 h 88900"/>
                  <a:gd name="connsiteX4" fmla="*/ 0 w 444500"/>
                  <a:gd name="connsiteY4" fmla="*/ 19050 h 88900"/>
                  <a:gd name="connsiteX0" fmla="*/ 0 w 451644"/>
                  <a:gd name="connsiteY0" fmla="*/ 9525 h 88900"/>
                  <a:gd name="connsiteX1" fmla="*/ 153194 w 451644"/>
                  <a:gd name="connsiteY1" fmla="*/ 88900 h 88900"/>
                  <a:gd name="connsiteX2" fmla="*/ 451644 w 451644"/>
                  <a:gd name="connsiteY2" fmla="*/ 63500 h 88900"/>
                  <a:gd name="connsiteX3" fmla="*/ 280194 w 451644"/>
                  <a:gd name="connsiteY3" fmla="*/ 0 h 88900"/>
                  <a:gd name="connsiteX4" fmla="*/ 0 w 451644"/>
                  <a:gd name="connsiteY4" fmla="*/ 9525 h 88900"/>
                  <a:gd name="connsiteX0" fmla="*/ 0 w 451644"/>
                  <a:gd name="connsiteY0" fmla="*/ 0 h 79375"/>
                  <a:gd name="connsiteX1" fmla="*/ 153194 w 451644"/>
                  <a:gd name="connsiteY1" fmla="*/ 79375 h 79375"/>
                  <a:gd name="connsiteX2" fmla="*/ 451644 w 451644"/>
                  <a:gd name="connsiteY2" fmla="*/ 53975 h 79375"/>
                  <a:gd name="connsiteX3" fmla="*/ 301625 w 451644"/>
                  <a:gd name="connsiteY3" fmla="*/ 4763 h 79375"/>
                  <a:gd name="connsiteX4" fmla="*/ 0 w 451644"/>
                  <a:gd name="connsiteY4" fmla="*/ 0 h 79375"/>
                  <a:gd name="connsiteX0" fmla="*/ 0 w 451644"/>
                  <a:gd name="connsiteY0" fmla="*/ 0 h 60325"/>
                  <a:gd name="connsiteX1" fmla="*/ 96044 w 451644"/>
                  <a:gd name="connsiteY1" fmla="*/ 60325 h 60325"/>
                  <a:gd name="connsiteX2" fmla="*/ 451644 w 451644"/>
                  <a:gd name="connsiteY2" fmla="*/ 53975 h 60325"/>
                  <a:gd name="connsiteX3" fmla="*/ 301625 w 451644"/>
                  <a:gd name="connsiteY3" fmla="*/ 4763 h 60325"/>
                  <a:gd name="connsiteX4" fmla="*/ 0 w 451644"/>
                  <a:gd name="connsiteY4" fmla="*/ 0 h 60325"/>
                  <a:gd name="connsiteX0" fmla="*/ 0 w 451644"/>
                  <a:gd name="connsiteY0" fmla="*/ 0 h 69850"/>
                  <a:gd name="connsiteX1" fmla="*/ 105569 w 451644"/>
                  <a:gd name="connsiteY1" fmla="*/ 69850 h 69850"/>
                  <a:gd name="connsiteX2" fmla="*/ 451644 w 451644"/>
                  <a:gd name="connsiteY2" fmla="*/ 53975 h 69850"/>
                  <a:gd name="connsiteX3" fmla="*/ 301625 w 451644"/>
                  <a:gd name="connsiteY3" fmla="*/ 4763 h 69850"/>
                  <a:gd name="connsiteX4" fmla="*/ 0 w 451644"/>
                  <a:gd name="connsiteY4" fmla="*/ 0 h 69850"/>
                  <a:gd name="connsiteX0" fmla="*/ 0 w 446881"/>
                  <a:gd name="connsiteY0" fmla="*/ 4762 h 65087"/>
                  <a:gd name="connsiteX1" fmla="*/ 100806 w 446881"/>
                  <a:gd name="connsiteY1" fmla="*/ 65087 h 65087"/>
                  <a:gd name="connsiteX2" fmla="*/ 446881 w 446881"/>
                  <a:gd name="connsiteY2" fmla="*/ 49212 h 65087"/>
                  <a:gd name="connsiteX3" fmla="*/ 296862 w 446881"/>
                  <a:gd name="connsiteY3" fmla="*/ 0 h 65087"/>
                  <a:gd name="connsiteX4" fmla="*/ 0 w 446881"/>
                  <a:gd name="connsiteY4" fmla="*/ 4762 h 65087"/>
                  <a:gd name="connsiteX0" fmla="*/ 0 w 446881"/>
                  <a:gd name="connsiteY0" fmla="*/ 4762 h 60325"/>
                  <a:gd name="connsiteX1" fmla="*/ 93662 w 446881"/>
                  <a:gd name="connsiteY1" fmla="*/ 60325 h 60325"/>
                  <a:gd name="connsiteX2" fmla="*/ 446881 w 446881"/>
                  <a:gd name="connsiteY2" fmla="*/ 49212 h 60325"/>
                  <a:gd name="connsiteX3" fmla="*/ 296862 w 446881"/>
                  <a:gd name="connsiteY3" fmla="*/ 0 h 60325"/>
                  <a:gd name="connsiteX4" fmla="*/ 0 w 446881"/>
                  <a:gd name="connsiteY4" fmla="*/ 4762 h 60325"/>
                  <a:gd name="connsiteX0" fmla="*/ 0 w 446881"/>
                  <a:gd name="connsiteY0" fmla="*/ 11906 h 67469"/>
                  <a:gd name="connsiteX1" fmla="*/ 93662 w 446881"/>
                  <a:gd name="connsiteY1" fmla="*/ 67469 h 67469"/>
                  <a:gd name="connsiteX2" fmla="*/ 446881 w 446881"/>
                  <a:gd name="connsiteY2" fmla="*/ 56356 h 67469"/>
                  <a:gd name="connsiteX3" fmla="*/ 296862 w 446881"/>
                  <a:gd name="connsiteY3" fmla="*/ 0 h 67469"/>
                  <a:gd name="connsiteX4" fmla="*/ 0 w 446881"/>
                  <a:gd name="connsiteY4" fmla="*/ 11906 h 67469"/>
                  <a:gd name="connsiteX0" fmla="*/ 0 w 413543"/>
                  <a:gd name="connsiteY0" fmla="*/ 11906 h 67469"/>
                  <a:gd name="connsiteX1" fmla="*/ 93662 w 413543"/>
                  <a:gd name="connsiteY1" fmla="*/ 67469 h 67469"/>
                  <a:gd name="connsiteX2" fmla="*/ 413543 w 413543"/>
                  <a:gd name="connsiteY2" fmla="*/ 30162 h 67469"/>
                  <a:gd name="connsiteX3" fmla="*/ 296862 w 413543"/>
                  <a:gd name="connsiteY3" fmla="*/ 0 h 67469"/>
                  <a:gd name="connsiteX4" fmla="*/ 0 w 413543"/>
                  <a:gd name="connsiteY4" fmla="*/ 11906 h 67469"/>
                  <a:gd name="connsiteX0" fmla="*/ 0 w 413543"/>
                  <a:gd name="connsiteY0" fmla="*/ 11906 h 43656"/>
                  <a:gd name="connsiteX1" fmla="*/ 98424 w 413543"/>
                  <a:gd name="connsiteY1" fmla="*/ 43656 h 43656"/>
                  <a:gd name="connsiteX2" fmla="*/ 413543 w 413543"/>
                  <a:gd name="connsiteY2" fmla="*/ 30162 h 43656"/>
                  <a:gd name="connsiteX3" fmla="*/ 296862 w 413543"/>
                  <a:gd name="connsiteY3" fmla="*/ 0 h 43656"/>
                  <a:gd name="connsiteX4" fmla="*/ 0 w 413543"/>
                  <a:gd name="connsiteY4" fmla="*/ 11906 h 43656"/>
                  <a:gd name="connsiteX0" fmla="*/ 0 w 413543"/>
                  <a:gd name="connsiteY0" fmla="*/ 9525 h 41275"/>
                  <a:gd name="connsiteX1" fmla="*/ 98424 w 413543"/>
                  <a:gd name="connsiteY1" fmla="*/ 41275 h 41275"/>
                  <a:gd name="connsiteX2" fmla="*/ 413543 w 413543"/>
                  <a:gd name="connsiteY2" fmla="*/ 27781 h 41275"/>
                  <a:gd name="connsiteX3" fmla="*/ 301624 w 413543"/>
                  <a:gd name="connsiteY3" fmla="*/ 0 h 41275"/>
                  <a:gd name="connsiteX4" fmla="*/ 0 w 413543"/>
                  <a:gd name="connsiteY4" fmla="*/ 9525 h 41275"/>
                  <a:gd name="connsiteX0" fmla="*/ 0 w 423068"/>
                  <a:gd name="connsiteY0" fmla="*/ 9525 h 41275"/>
                  <a:gd name="connsiteX1" fmla="*/ 98424 w 423068"/>
                  <a:gd name="connsiteY1" fmla="*/ 41275 h 41275"/>
                  <a:gd name="connsiteX2" fmla="*/ 423068 w 423068"/>
                  <a:gd name="connsiteY2" fmla="*/ 34925 h 41275"/>
                  <a:gd name="connsiteX3" fmla="*/ 301624 w 423068"/>
                  <a:gd name="connsiteY3" fmla="*/ 0 h 41275"/>
                  <a:gd name="connsiteX4" fmla="*/ 0 w 423068"/>
                  <a:gd name="connsiteY4" fmla="*/ 9525 h 41275"/>
                  <a:gd name="connsiteX0" fmla="*/ 0 w 413543"/>
                  <a:gd name="connsiteY0" fmla="*/ 9525 h 41275"/>
                  <a:gd name="connsiteX1" fmla="*/ 98424 w 413543"/>
                  <a:gd name="connsiteY1" fmla="*/ 41275 h 41275"/>
                  <a:gd name="connsiteX2" fmla="*/ 413543 w 413543"/>
                  <a:gd name="connsiteY2" fmla="*/ 30163 h 41275"/>
                  <a:gd name="connsiteX3" fmla="*/ 301624 w 413543"/>
                  <a:gd name="connsiteY3" fmla="*/ 0 h 41275"/>
                  <a:gd name="connsiteX4" fmla="*/ 0 w 413543"/>
                  <a:gd name="connsiteY4" fmla="*/ 9525 h 41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43" h="41275">
                    <a:moveTo>
                      <a:pt x="0" y="9525"/>
                    </a:moveTo>
                    <a:lnTo>
                      <a:pt x="98424" y="41275"/>
                    </a:lnTo>
                    <a:lnTo>
                      <a:pt x="413543" y="30163"/>
                    </a:lnTo>
                    <a:lnTo>
                      <a:pt x="301624" y="0"/>
                    </a:lnTo>
                    <a:lnTo>
                      <a:pt x="0" y="9525"/>
                    </a:lnTo>
                    <a:close/>
                  </a:path>
                </a:pathLst>
              </a:custGeom>
              <a:solidFill>
                <a:srgbClr val="FF5050">
                  <a:alpha val="80000"/>
                </a:srgbClr>
              </a:solidFill>
              <a:ln w="6350" cap="rnd">
                <a:solidFill>
                  <a:srgbClr val="CC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181" name="フリーフォーム 180"/>
              <p:cNvSpPr/>
              <p:nvPr/>
            </p:nvSpPr>
            <p:spPr>
              <a:xfrm>
                <a:off x="-3274312" y="7052074"/>
                <a:ext cx="26187" cy="28573"/>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7647 w 7647"/>
                  <a:gd name="connsiteY0" fmla="*/ 0 h 7692"/>
                  <a:gd name="connsiteX1" fmla="*/ 0 w 7647"/>
                  <a:gd name="connsiteY1" fmla="*/ 7692 h 7692"/>
                  <a:gd name="connsiteX0" fmla="*/ 8461 w 8461"/>
                  <a:gd name="connsiteY0" fmla="*/ 0 h 12000"/>
                  <a:gd name="connsiteX1" fmla="*/ 0 w 8461"/>
                  <a:gd name="connsiteY1" fmla="*/ 12000 h 12000"/>
                </a:gdLst>
                <a:ahLst/>
                <a:cxnLst>
                  <a:cxn ang="0">
                    <a:pos x="connsiteX0" y="connsiteY0"/>
                  </a:cxn>
                  <a:cxn ang="0">
                    <a:pos x="connsiteX1" y="connsiteY1"/>
                  </a:cxn>
                </a:cxnLst>
                <a:rect l="l" t="t" r="r" b="b"/>
                <a:pathLst>
                  <a:path w="8461" h="12000">
                    <a:moveTo>
                      <a:pt x="8461" y="0"/>
                    </a:moveTo>
                    <a:lnTo>
                      <a:pt x="0" y="12000"/>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フリーフォーム 181"/>
              <p:cNvSpPr/>
              <p:nvPr/>
            </p:nvSpPr>
            <p:spPr>
              <a:xfrm>
                <a:off x="-3370669" y="7038615"/>
                <a:ext cx="83335" cy="11904"/>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7647 w 7647"/>
                  <a:gd name="connsiteY0" fmla="*/ 0 h 7692"/>
                  <a:gd name="connsiteX1" fmla="*/ 0 w 7647"/>
                  <a:gd name="connsiteY1" fmla="*/ 7692 h 7692"/>
                  <a:gd name="connsiteX0" fmla="*/ 8461 w 8461"/>
                  <a:gd name="connsiteY0" fmla="*/ 0 h 12000"/>
                  <a:gd name="connsiteX1" fmla="*/ 0 w 8461"/>
                  <a:gd name="connsiteY1" fmla="*/ 12000 h 12000"/>
                  <a:gd name="connsiteX0" fmla="*/ 28187 w 28187"/>
                  <a:gd name="connsiteY0" fmla="*/ 0 h 5833"/>
                  <a:gd name="connsiteX1" fmla="*/ 0 w 28187"/>
                  <a:gd name="connsiteY1" fmla="*/ 5833 h 5833"/>
                  <a:gd name="connsiteX0" fmla="*/ 11290 w 11290"/>
                  <a:gd name="connsiteY0" fmla="*/ 0 h 7142"/>
                  <a:gd name="connsiteX1" fmla="*/ 0 w 11290"/>
                  <a:gd name="connsiteY1" fmla="*/ 7142 h 7142"/>
                </a:gdLst>
                <a:ahLst/>
                <a:cxnLst>
                  <a:cxn ang="0">
                    <a:pos x="connsiteX0" y="connsiteY0"/>
                  </a:cxn>
                  <a:cxn ang="0">
                    <a:pos x="connsiteX1" y="connsiteY1"/>
                  </a:cxn>
                </a:cxnLst>
                <a:rect l="l" t="t" r="r" b="b"/>
                <a:pathLst>
                  <a:path w="11290" h="7142">
                    <a:moveTo>
                      <a:pt x="11290" y="0"/>
                    </a:moveTo>
                    <a:lnTo>
                      <a:pt x="0" y="7142"/>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フリーフォーム 182"/>
              <p:cNvSpPr/>
              <p:nvPr/>
            </p:nvSpPr>
            <p:spPr>
              <a:xfrm>
                <a:off x="-3086541" y="7038320"/>
                <a:ext cx="111927" cy="33335"/>
              </a:xfrm>
              <a:custGeom>
                <a:avLst/>
                <a:gdLst>
                  <a:gd name="connsiteX0" fmla="*/ 85725 w 85725"/>
                  <a:gd name="connsiteY0" fmla="*/ 0 h 4763"/>
                  <a:gd name="connsiteX1" fmla="*/ 0 w 85725"/>
                  <a:gd name="connsiteY1" fmla="*/ 4763 h 4763"/>
                  <a:gd name="connsiteX0" fmla="*/ 10833 w 10833"/>
                  <a:gd name="connsiteY0" fmla="*/ 0 h 14999"/>
                  <a:gd name="connsiteX1" fmla="*/ 0 w 10833"/>
                  <a:gd name="connsiteY1" fmla="*/ 14999 h 14999"/>
                  <a:gd name="connsiteX0" fmla="*/ 5277 w 5277"/>
                  <a:gd name="connsiteY0" fmla="*/ 0 h 64993"/>
                  <a:gd name="connsiteX1" fmla="*/ 0 w 5277"/>
                  <a:gd name="connsiteY1" fmla="*/ 64993 h 64993"/>
                  <a:gd name="connsiteX0" fmla="*/ 8947 w 8947"/>
                  <a:gd name="connsiteY0" fmla="*/ 0 h 10000"/>
                  <a:gd name="connsiteX1" fmla="*/ 0 w 8947"/>
                  <a:gd name="connsiteY1" fmla="*/ 10000 h 10000"/>
                  <a:gd name="connsiteX0" fmla="*/ 7647 w 7647"/>
                  <a:gd name="connsiteY0" fmla="*/ 0 h 7692"/>
                  <a:gd name="connsiteX1" fmla="*/ 0 w 7647"/>
                  <a:gd name="connsiteY1" fmla="*/ 7692 h 7692"/>
                  <a:gd name="connsiteX0" fmla="*/ 8461 w 8461"/>
                  <a:gd name="connsiteY0" fmla="*/ 0 h 12000"/>
                  <a:gd name="connsiteX1" fmla="*/ 0 w 8461"/>
                  <a:gd name="connsiteY1" fmla="*/ 12000 h 12000"/>
                  <a:gd name="connsiteX0" fmla="*/ 28187 w 28187"/>
                  <a:gd name="connsiteY0" fmla="*/ 0 h 5833"/>
                  <a:gd name="connsiteX1" fmla="*/ 0 w 28187"/>
                  <a:gd name="connsiteY1" fmla="*/ 5833 h 5833"/>
                  <a:gd name="connsiteX0" fmla="*/ 11290 w 11290"/>
                  <a:gd name="connsiteY0" fmla="*/ 0 h 7142"/>
                  <a:gd name="connsiteX1" fmla="*/ 0 w 11290"/>
                  <a:gd name="connsiteY1" fmla="*/ 7142 h 7142"/>
                  <a:gd name="connsiteX0" fmla="*/ 0 w 13431"/>
                  <a:gd name="connsiteY0" fmla="*/ 0 h 28003"/>
                  <a:gd name="connsiteX1" fmla="*/ 13431 w 13431"/>
                  <a:gd name="connsiteY1" fmla="*/ 28003 h 28003"/>
                </a:gdLst>
                <a:ahLst/>
                <a:cxnLst>
                  <a:cxn ang="0">
                    <a:pos x="connsiteX0" y="connsiteY0"/>
                  </a:cxn>
                  <a:cxn ang="0">
                    <a:pos x="connsiteX1" y="connsiteY1"/>
                  </a:cxn>
                </a:cxnLst>
                <a:rect l="l" t="t" r="r" b="b"/>
                <a:pathLst>
                  <a:path w="13431" h="28003">
                    <a:moveTo>
                      <a:pt x="0" y="0"/>
                    </a:moveTo>
                    <a:lnTo>
                      <a:pt x="13431" y="28003"/>
                    </a:lnTo>
                  </a:path>
                </a:pathLst>
              </a:custGeom>
              <a:noFill/>
              <a:ln w="63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7" name="グループ化 16"/>
          <p:cNvGrpSpPr/>
          <p:nvPr/>
        </p:nvGrpSpPr>
        <p:grpSpPr>
          <a:xfrm>
            <a:off x="245389" y="1000362"/>
            <a:ext cx="4788989" cy="1675769"/>
            <a:chOff x="245389" y="1000362"/>
            <a:chExt cx="4788989" cy="1675769"/>
          </a:xfrm>
        </p:grpSpPr>
        <p:pic>
          <p:nvPicPr>
            <p:cNvPr id="33" name="図 32"/>
            <p:cNvPicPr>
              <a:picLocks noChangeAspect="1"/>
            </p:cNvPicPr>
            <p:nvPr/>
          </p:nvPicPr>
          <p:blipFill rotWithShape="1">
            <a:blip r:embed="rId12"/>
            <a:srcRect l="26060" t="27578" r="25745" b="28203"/>
            <a:stretch/>
          </p:blipFill>
          <p:spPr>
            <a:xfrm>
              <a:off x="3790800" y="1591200"/>
              <a:ext cx="1105200" cy="1018800"/>
            </a:xfrm>
            <a:prstGeom prst="rect">
              <a:avLst/>
            </a:prstGeom>
          </p:spPr>
        </p:pic>
        <p:pic>
          <p:nvPicPr>
            <p:cNvPr id="115" name="図 114"/>
            <p:cNvPicPr>
              <a:picLocks noChangeAspect="1"/>
            </p:cNvPicPr>
            <p:nvPr/>
          </p:nvPicPr>
          <p:blipFill>
            <a:blip r:embed="rId13"/>
            <a:stretch>
              <a:fillRect/>
            </a:stretch>
          </p:blipFill>
          <p:spPr>
            <a:xfrm>
              <a:off x="322075" y="1723830"/>
              <a:ext cx="1296000" cy="895893"/>
            </a:xfrm>
            <a:prstGeom prst="rect">
              <a:avLst/>
            </a:prstGeom>
          </p:spPr>
        </p:pic>
        <p:sp>
          <p:nvSpPr>
            <p:cNvPr id="49" name="正方形/長方形 48"/>
            <p:cNvSpPr/>
            <p:nvPr/>
          </p:nvSpPr>
          <p:spPr>
            <a:xfrm>
              <a:off x="245389" y="1000362"/>
              <a:ext cx="4788988" cy="228600"/>
            </a:xfrm>
            <a:prstGeom prst="rect">
              <a:avLst/>
            </a:prstGeom>
            <a:solidFill>
              <a:srgbClr val="0066CC"/>
            </a:solidFill>
            <a:ln w="9525">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latin typeface="Meiryo UI" panose="020B0604030504040204" pitchFamily="50" charset="-128"/>
                  <a:ea typeface="Meiryo UI" panose="020B0604030504040204" pitchFamily="50" charset="-128"/>
                  <a:cs typeface="Meiryo UI" panose="020B0604030504040204" pitchFamily="50" charset="-128"/>
                </a:rPr>
                <a:t>交差点ハンプ </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対策箇所①</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1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正方形/長方形 49"/>
            <p:cNvSpPr/>
            <p:nvPr/>
          </p:nvSpPr>
          <p:spPr>
            <a:xfrm>
              <a:off x="245389" y="1236131"/>
              <a:ext cx="4788988" cy="1440000"/>
            </a:xfrm>
            <a:prstGeom prst="rect">
              <a:avLst/>
            </a:prstGeom>
            <a:noFill/>
            <a:ln w="9525">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p:cNvSpPr txBox="1"/>
            <p:nvPr/>
          </p:nvSpPr>
          <p:spPr>
            <a:xfrm>
              <a:off x="245390" y="1244599"/>
              <a:ext cx="4788988" cy="369332"/>
            </a:xfrm>
            <a:prstGeom prst="rect">
              <a:avLst/>
            </a:prstGeom>
            <a:noFill/>
          </p:spPr>
          <p:txBody>
            <a:bodyPr wrap="square" rtlCol="0">
              <a:spAutoFit/>
            </a:bodyPr>
            <a:lstStyle/>
            <a:p>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交差点</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ハンプを</a:t>
              </a:r>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設置することで、</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当該路線を走行する車両の速度低減、生活道路であることの注意喚起を行う</a:t>
              </a:r>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。なお、車いすなどの通行が可能であるよう、ハンプの凹凸は交差点内部の最小限とする。</a:t>
              </a:r>
              <a:endParaRPr lang="en-US" altLang="ja-JP" sz="900" dirty="0" smtClean="0">
                <a:latin typeface="Meiryo UI" panose="020B0604030504040204" pitchFamily="50" charset="-128"/>
                <a:ea typeface="Meiryo UI" panose="020B0604030504040204" pitchFamily="50" charset="-128"/>
                <a:cs typeface="Meiryo UI" panose="020B0604030504040204" pitchFamily="50" charset="-128"/>
              </a:endParaRPr>
            </a:p>
          </p:txBody>
        </p:sp>
        <p:pic>
          <p:nvPicPr>
            <p:cNvPr id="45" name="図 44"/>
            <p:cNvPicPr>
              <a:picLocks noChangeAspect="1"/>
            </p:cNvPicPr>
            <p:nvPr/>
          </p:nvPicPr>
          <p:blipFill rotWithShape="1">
            <a:blip r:embed="rId14"/>
            <a:srcRect r="6579"/>
            <a:stretch/>
          </p:blipFill>
          <p:spPr>
            <a:xfrm>
              <a:off x="1676780" y="1601196"/>
              <a:ext cx="1725631" cy="815143"/>
            </a:xfrm>
            <a:prstGeom prst="rect">
              <a:avLst/>
            </a:prstGeom>
          </p:spPr>
        </p:pic>
        <p:sp>
          <p:nvSpPr>
            <p:cNvPr id="89" name="テキスト ボックス 88"/>
            <p:cNvSpPr txBox="1"/>
            <p:nvPr/>
          </p:nvSpPr>
          <p:spPr>
            <a:xfrm>
              <a:off x="1676779" y="2416262"/>
              <a:ext cx="1724400" cy="92333"/>
            </a:xfrm>
            <a:prstGeom prst="rect">
              <a:avLst/>
            </a:prstGeom>
            <a:solidFill>
              <a:schemeClr val="bg1">
                <a:lumMod val="85000"/>
              </a:schemeClr>
            </a:solidFill>
          </p:spPr>
          <p:txBody>
            <a:bodyPr wrap="square" lIns="0" tIns="0" rIns="0" bIns="0" rtlCol="0">
              <a:spAutoFit/>
            </a:bodyPr>
            <a:lstStyle>
              <a:defPPr>
                <a:defRPr lang="ja-JP"/>
              </a:defPPr>
              <a:lvl1pPr>
                <a:defRPr sz="600">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dirty="0"/>
                <a:t>設置事例：一宮市丹陽西小多加木地区</a:t>
              </a:r>
            </a:p>
          </p:txBody>
        </p:sp>
        <p:sp>
          <p:nvSpPr>
            <p:cNvPr id="88" name="正方形/長方形 87"/>
            <p:cNvSpPr/>
            <p:nvPr/>
          </p:nvSpPr>
          <p:spPr>
            <a:xfrm>
              <a:off x="1676780" y="1601196"/>
              <a:ext cx="1300125" cy="17763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18000" rtlCol="0" anchor="ctr">
              <a:spAutoFit/>
            </a:bodyPr>
            <a:lstStyle/>
            <a:p>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交差点ハンプ（イメージ）</a:t>
              </a:r>
              <a:endPar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6" name="正方形/長方形 115"/>
            <p:cNvSpPr/>
            <p:nvPr/>
          </p:nvSpPr>
          <p:spPr>
            <a:xfrm>
              <a:off x="293065" y="1601196"/>
              <a:ext cx="615553"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交差点ハンプ</a:t>
              </a:r>
              <a:endPar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5" name="正方形/長方形 274"/>
            <p:cNvSpPr/>
            <p:nvPr/>
          </p:nvSpPr>
          <p:spPr>
            <a:xfrm>
              <a:off x="3482317" y="1592534"/>
              <a:ext cx="688256" cy="17763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18000" rtlCol="0" anchor="ctr">
              <a:spAutoFit/>
            </a:bodyPr>
            <a:lstStyle/>
            <a:p>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対策イメージ</a:t>
              </a:r>
              <a:endPar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8" name="テキスト ボックス 277"/>
            <p:cNvSpPr txBox="1"/>
            <p:nvPr/>
          </p:nvSpPr>
          <p:spPr>
            <a:xfrm>
              <a:off x="3583211" y="1789593"/>
              <a:ext cx="652423" cy="184666"/>
            </a:xfrm>
            <a:prstGeom prst="rect">
              <a:avLst/>
            </a:prstGeom>
            <a:noFill/>
          </p:spPr>
          <p:txBody>
            <a:bodyPr wrap="none" lIns="0" tIns="0" rIns="0" bIns="0" rtlCol="0">
              <a:spAutoFit/>
            </a:bodyPr>
            <a:lstStyle>
              <a:defPPr>
                <a:defRPr lang="ja-JP"/>
              </a:defPPr>
              <a:lvl1pPr fontAlgn="auto">
                <a:spcBef>
                  <a:spcPts val="0"/>
                </a:spcBef>
                <a:spcAft>
                  <a:spcPts val="0"/>
                </a:spcAft>
                <a:defRPr sz="900" b="1">
                  <a:solidFill>
                    <a:srgbClr val="FF00FF"/>
                  </a:solidFill>
                  <a:effectLst>
                    <a:glow rad="127000">
                      <a:prstClr val="white"/>
                    </a:glow>
                  </a:effectLst>
                  <a:latin typeface="Meiryo UI" panose="020B0604030504040204" pitchFamily="50" charset="-128"/>
                  <a:ea typeface="Meiryo UI" panose="020B0604030504040204" pitchFamily="50" charset="-128"/>
                  <a:cs typeface="Meiryo UI" panose="020B0604030504040204" pitchFamily="50" charset="-128"/>
                </a:defRPr>
              </a:lvl1pPr>
              <a:lvl2pPr marL="477838" indent="-136525" defTabSz="957263" eaLnBrk="0" fontAlgn="base" hangingPunct="0">
                <a:spcBef>
                  <a:spcPct val="0"/>
                </a:spcBef>
                <a:spcAft>
                  <a:spcPct val="0"/>
                </a:spcAft>
                <a:defRPr sz="1900">
                  <a:latin typeface="Arial" panose="020B0604020202020204" pitchFamily="34" charset="0"/>
                  <a:ea typeface="ＭＳ Ｐゴシック" panose="020B0600070205080204" pitchFamily="50" charset="-128"/>
                </a:defRPr>
              </a:lvl2pPr>
              <a:lvl3pPr marL="957263" indent="-273050" defTabSz="957263" eaLnBrk="0" fontAlgn="base" hangingPunct="0">
                <a:spcBef>
                  <a:spcPct val="0"/>
                </a:spcBef>
                <a:spcAft>
                  <a:spcPct val="0"/>
                </a:spcAft>
                <a:defRPr sz="1900">
                  <a:latin typeface="Arial" panose="020B0604020202020204" pitchFamily="34" charset="0"/>
                  <a:ea typeface="ＭＳ Ｐゴシック" panose="020B0600070205080204" pitchFamily="50" charset="-128"/>
                </a:defRPr>
              </a:lvl3pPr>
              <a:lvl4pPr marL="1435100" indent="-409575" defTabSz="957263" eaLnBrk="0" fontAlgn="base" hangingPunct="0">
                <a:spcBef>
                  <a:spcPct val="0"/>
                </a:spcBef>
                <a:spcAft>
                  <a:spcPct val="0"/>
                </a:spcAft>
                <a:defRPr sz="1900">
                  <a:latin typeface="Arial" panose="020B0604020202020204" pitchFamily="34" charset="0"/>
                  <a:ea typeface="ＭＳ Ｐゴシック" panose="020B0600070205080204" pitchFamily="50" charset="-128"/>
                </a:defRPr>
              </a:lvl4pPr>
              <a:lvl5pPr marL="1914525" indent="-546100" defTabSz="957263" eaLnBrk="0" fontAlgn="base" hangingPunct="0">
                <a:spcBef>
                  <a:spcPct val="0"/>
                </a:spcBef>
                <a:spcAft>
                  <a:spcPct val="0"/>
                </a:spcAft>
                <a:defRPr sz="1900">
                  <a:latin typeface="Arial" panose="020B0604020202020204" pitchFamily="34" charset="0"/>
                  <a:ea typeface="ＭＳ Ｐゴシック" panose="020B0600070205080204" pitchFamily="50" charset="-128"/>
                </a:defRPr>
              </a:lvl5pPr>
              <a:lvl6pPr>
                <a:defRPr sz="1900">
                  <a:latin typeface="Arial" panose="020B0604020202020204" pitchFamily="34" charset="0"/>
                  <a:ea typeface="ＭＳ Ｐゴシック" panose="020B0600070205080204" pitchFamily="50" charset="-128"/>
                </a:defRPr>
              </a:lvl6pPr>
              <a:lvl7pPr>
                <a:defRPr sz="1900">
                  <a:latin typeface="Arial" panose="020B0604020202020204" pitchFamily="34" charset="0"/>
                  <a:ea typeface="ＭＳ Ｐゴシック" panose="020B0600070205080204" pitchFamily="50" charset="-128"/>
                </a:defRPr>
              </a:lvl7pPr>
              <a:lvl8pPr>
                <a:defRPr sz="1900">
                  <a:latin typeface="Arial" panose="020B0604020202020204" pitchFamily="34" charset="0"/>
                  <a:ea typeface="ＭＳ Ｐゴシック" panose="020B0600070205080204" pitchFamily="50" charset="-128"/>
                </a:defRPr>
              </a:lvl8pPr>
              <a:lvl9pPr>
                <a:defRPr sz="1900">
                  <a:latin typeface="Arial" panose="020B0604020202020204" pitchFamily="34" charset="0"/>
                  <a:ea typeface="ＭＳ Ｐゴシック" panose="020B0600070205080204" pitchFamily="50" charset="-128"/>
                </a:defRPr>
              </a:lvl9pPr>
            </a:lstStyle>
            <a:p>
              <a:pPr algn="ctr"/>
              <a:r>
                <a:rPr lang="ja-JP" altLang="en-US" sz="600" dirty="0" smtClean="0">
                  <a:solidFill>
                    <a:srgbClr val="0066FF"/>
                  </a:solidFill>
                </a:rPr>
                <a:t>歩行者や車いす等の</a:t>
              </a:r>
              <a:endParaRPr lang="en-US" altLang="ja-JP" sz="600" dirty="0" smtClean="0">
                <a:solidFill>
                  <a:srgbClr val="0066FF"/>
                </a:solidFill>
              </a:endParaRPr>
            </a:p>
            <a:p>
              <a:pPr algn="ctr"/>
              <a:r>
                <a:rPr lang="ja-JP" altLang="en-US" sz="600" dirty="0" smtClean="0">
                  <a:solidFill>
                    <a:srgbClr val="0066FF"/>
                  </a:solidFill>
                </a:rPr>
                <a:t>通行ゾーン</a:t>
              </a:r>
              <a:endParaRPr lang="ja-JP" altLang="en-US" sz="600" dirty="0">
                <a:solidFill>
                  <a:srgbClr val="0066FF"/>
                </a:solidFill>
              </a:endParaRPr>
            </a:p>
          </p:txBody>
        </p:sp>
        <p:cxnSp>
          <p:nvCxnSpPr>
            <p:cNvPr id="29" name="直線コネクタ 28"/>
            <p:cNvCxnSpPr/>
            <p:nvPr/>
          </p:nvCxnSpPr>
          <p:spPr>
            <a:xfrm>
              <a:off x="4101884" y="1915296"/>
              <a:ext cx="64461" cy="69796"/>
            </a:xfrm>
            <a:prstGeom prst="line">
              <a:avLst/>
            </a:prstGeom>
            <a:ln>
              <a:solidFill>
                <a:srgbClr val="0066FF"/>
              </a:solidFill>
            </a:ln>
          </p:spPr>
          <p:style>
            <a:lnRef idx="1">
              <a:schemeClr val="accent1"/>
            </a:lnRef>
            <a:fillRef idx="0">
              <a:schemeClr val="accent1"/>
            </a:fillRef>
            <a:effectRef idx="0">
              <a:schemeClr val="accent1"/>
            </a:effectRef>
            <a:fontRef idx="minor">
              <a:schemeClr val="tx1"/>
            </a:fontRef>
          </p:style>
        </p:cxnSp>
      </p:grpSp>
      <p:sp>
        <p:nvSpPr>
          <p:cNvPr id="279" name="台形 278"/>
          <p:cNvSpPr/>
          <p:nvPr/>
        </p:nvSpPr>
        <p:spPr>
          <a:xfrm rot="12446958">
            <a:off x="1674145" y="3793030"/>
            <a:ext cx="411159" cy="172922"/>
          </a:xfrm>
          <a:prstGeom prst="trapezoid">
            <a:avLst>
              <a:gd name="adj" fmla="val 208663"/>
            </a:avLst>
          </a:pr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1" name="正方形/長方形 280"/>
          <p:cNvSpPr/>
          <p:nvPr/>
        </p:nvSpPr>
        <p:spPr>
          <a:xfrm>
            <a:off x="5228007" y="1574536"/>
            <a:ext cx="1201217" cy="17763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18000" rtlCol="0" anchor="ctr">
            <a:spAutoFit/>
          </a:bodyPr>
          <a:lstStyle/>
          <a:p>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対策イメージ（写真①）</a:t>
            </a:r>
            <a:endPar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6" name="正方形/長方形 275"/>
          <p:cNvSpPr/>
          <p:nvPr/>
        </p:nvSpPr>
        <p:spPr>
          <a:xfrm>
            <a:off x="1287368" y="3200555"/>
            <a:ext cx="147259" cy="488312"/>
          </a:xfrm>
          <a:prstGeom prst="rect">
            <a:avLst/>
          </a:prstGeom>
          <a:solidFill>
            <a:schemeClr val="accent4">
              <a:lumMod val="20000"/>
              <a:lumOff val="80000"/>
              <a:alpha val="67000"/>
            </a:schemeClr>
          </a:solidFill>
          <a:ln w="158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テキスト ボックス 276"/>
          <p:cNvSpPr txBox="1"/>
          <p:nvPr/>
        </p:nvSpPr>
        <p:spPr>
          <a:xfrm>
            <a:off x="1245581" y="3314855"/>
            <a:ext cx="230833" cy="184666"/>
          </a:xfrm>
          <a:prstGeom prst="rect">
            <a:avLst/>
          </a:prstGeom>
          <a:noFill/>
        </p:spPr>
        <p:txBody>
          <a:bodyPr wrap="none" lIns="0" tIns="0" rIns="0" bIns="0" rtlCol="0">
            <a:spAutoFit/>
          </a:bodyPr>
          <a:lstStyle/>
          <a:p>
            <a:pPr algn="ctr"/>
            <a:r>
              <a:rPr kumimoji="1" lang="ja-JP" altLang="en-US" sz="600" b="1" dirty="0" smtClean="0">
                <a:latin typeface="Meiryo UI" panose="020B0604030504040204" pitchFamily="50" charset="-128"/>
                <a:ea typeface="Meiryo UI" panose="020B0604030504040204" pitchFamily="50" charset="-128"/>
              </a:rPr>
              <a:t>あんず</a:t>
            </a:r>
            <a:endParaRPr kumimoji="1" lang="en-US" altLang="ja-JP" sz="600" b="1" dirty="0" smtClean="0">
              <a:latin typeface="Meiryo UI" panose="020B0604030504040204" pitchFamily="50" charset="-128"/>
              <a:ea typeface="Meiryo UI" panose="020B0604030504040204" pitchFamily="50" charset="-128"/>
            </a:endParaRPr>
          </a:p>
          <a:p>
            <a:pPr algn="ctr"/>
            <a:r>
              <a:rPr lang="ja-JP" altLang="en-US" sz="600" b="1" dirty="0" smtClean="0">
                <a:latin typeface="Meiryo UI" panose="020B0604030504040204" pitchFamily="50" charset="-128"/>
                <a:ea typeface="Meiryo UI" panose="020B0604030504040204" pitchFamily="50" charset="-128"/>
              </a:rPr>
              <a:t>保育</a:t>
            </a:r>
            <a:r>
              <a:rPr lang="ja-JP" altLang="en-US" sz="600" b="1" dirty="0">
                <a:latin typeface="Meiryo UI" panose="020B0604030504040204" pitchFamily="50" charset="-128"/>
                <a:ea typeface="Meiryo UI" panose="020B0604030504040204" pitchFamily="50" charset="-128"/>
              </a:rPr>
              <a:t>所</a:t>
            </a:r>
            <a:endParaRPr kumimoji="1" lang="ja-JP" altLang="en-US" sz="600" b="1" dirty="0">
              <a:latin typeface="Meiryo UI" panose="020B0604030504040204" pitchFamily="50" charset="-128"/>
              <a:ea typeface="Meiryo UI" panose="020B0604030504040204" pitchFamily="50" charset="-128"/>
            </a:endParaRPr>
          </a:p>
        </p:txBody>
      </p:sp>
      <p:cxnSp>
        <p:nvCxnSpPr>
          <p:cNvPr id="225" name="直線コネクタ 224"/>
          <p:cNvCxnSpPr/>
          <p:nvPr/>
        </p:nvCxnSpPr>
        <p:spPr>
          <a:xfrm>
            <a:off x="2184688" y="3937095"/>
            <a:ext cx="42519" cy="2539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84" name="object 54"/>
          <p:cNvSpPr>
            <a:spLocks noChangeAspect="1"/>
          </p:cNvSpPr>
          <p:nvPr/>
        </p:nvSpPr>
        <p:spPr>
          <a:xfrm>
            <a:off x="216000" y="5368286"/>
            <a:ext cx="2119479" cy="1061723"/>
          </a:xfrm>
          <a:prstGeom prst="rect">
            <a:avLst/>
          </a:prstGeom>
          <a:blipFill>
            <a:blip r:embed="rId15" cstate="print"/>
            <a:srcRect/>
            <a:stretch>
              <a:fillRect l="5004" r="-5004"/>
            </a:stretch>
          </a:blipFill>
        </p:spPr>
        <p:txBody>
          <a:bodyPr wrap="square" lIns="0" tIns="0" rIns="0" bIns="0" rtlCol="0"/>
          <a:lstStyle/>
          <a:p>
            <a:endParaRPr/>
          </a:p>
        </p:txBody>
      </p:sp>
      <p:sp>
        <p:nvSpPr>
          <p:cNvPr id="301" name="テキスト ボックス 300"/>
          <p:cNvSpPr txBox="1"/>
          <p:nvPr/>
        </p:nvSpPr>
        <p:spPr>
          <a:xfrm>
            <a:off x="322074" y="6337676"/>
            <a:ext cx="2013405" cy="92333"/>
          </a:xfrm>
          <a:prstGeom prst="rect">
            <a:avLst/>
          </a:prstGeom>
          <a:solidFill>
            <a:schemeClr val="bg1">
              <a:lumMod val="85000"/>
            </a:schemeClr>
          </a:solidFill>
        </p:spPr>
        <p:txBody>
          <a:bodyPr wrap="square" lIns="0" tIns="0" rIns="0" bIns="0" rtlCol="0">
            <a:spAutoFit/>
          </a:bodyPr>
          <a:lstStyle/>
          <a:p>
            <a:r>
              <a:rPr lang="ja-JP" altLang="en-US" sz="600" dirty="0" smtClean="0">
                <a:latin typeface="Meiryo UI" panose="020B0604030504040204" pitchFamily="50" charset="-128"/>
                <a:ea typeface="Meiryo UI" panose="020B0604030504040204" pitchFamily="50" charset="-128"/>
                <a:cs typeface="Meiryo UI" panose="020B0604030504040204" pitchFamily="50" charset="-128"/>
              </a:rPr>
              <a:t>設置事例：三重県四日市市楠町五味塚地区</a:t>
            </a:r>
            <a:endParaRPr lang="ja-JP" altLang="en-US" sz="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03" name="正方形/長方形 302"/>
          <p:cNvSpPr/>
          <p:nvPr/>
        </p:nvSpPr>
        <p:spPr>
          <a:xfrm>
            <a:off x="322074" y="5368286"/>
            <a:ext cx="1300125" cy="17763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18000" rtlCol="0" anchor="ctr">
            <a:spAutoFit/>
          </a:bodyPr>
          <a:lstStyle/>
          <a:p>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狭さく（イメージ）</a:t>
            </a:r>
            <a:endPar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8" name="正方形/長方形 377"/>
          <p:cNvSpPr/>
          <p:nvPr/>
        </p:nvSpPr>
        <p:spPr>
          <a:xfrm>
            <a:off x="2408707" y="5406936"/>
            <a:ext cx="923330"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対策イメージ（</a:t>
            </a:r>
            <a:r>
              <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案</a:t>
            </a:r>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9" name="正方形/長方形 378"/>
          <p:cNvSpPr/>
          <p:nvPr/>
        </p:nvSpPr>
        <p:spPr>
          <a:xfrm>
            <a:off x="2379958" y="5368286"/>
            <a:ext cx="3349946" cy="1062000"/>
          </a:xfrm>
          <a:prstGeom prst="rect">
            <a:avLst/>
          </a:prstGeom>
          <a:noFill/>
          <a:ln w="6350" cap="sq">
            <a:solidFill>
              <a:schemeClr val="tx1"/>
            </a:solidFill>
            <a:prstDash val="sysDash"/>
            <a:miter lim="800000"/>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0" name="正方形/長方形 379"/>
          <p:cNvSpPr/>
          <p:nvPr/>
        </p:nvSpPr>
        <p:spPr>
          <a:xfrm>
            <a:off x="4062006" y="5972040"/>
            <a:ext cx="364302" cy="274106"/>
          </a:xfrm>
          <a:prstGeom prst="rect">
            <a:avLst/>
          </a:prstGeom>
          <a:noFill/>
          <a:ln w="12700" cap="rnd">
            <a:solidFill>
              <a:srgbClr val="FF66CC"/>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2" name="正方形/長方形 381"/>
          <p:cNvSpPr/>
          <p:nvPr/>
        </p:nvSpPr>
        <p:spPr>
          <a:xfrm>
            <a:off x="4985344" y="5968643"/>
            <a:ext cx="539103" cy="201073"/>
          </a:xfrm>
          <a:prstGeom prst="rect">
            <a:avLst/>
          </a:prstGeom>
          <a:noFill/>
          <a:ln w="12700" cap="rnd">
            <a:solidFill>
              <a:srgbClr val="FF66CC"/>
            </a:solid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フリーフォーム 74"/>
          <p:cNvSpPr/>
          <p:nvPr/>
        </p:nvSpPr>
        <p:spPr>
          <a:xfrm>
            <a:off x="2901315" y="5529263"/>
            <a:ext cx="2732723" cy="195262"/>
          </a:xfrm>
          <a:custGeom>
            <a:avLst/>
            <a:gdLst>
              <a:gd name="connsiteX0" fmla="*/ 0 w 2590800"/>
              <a:gd name="connsiteY0" fmla="*/ 0 h 195262"/>
              <a:gd name="connsiteX1" fmla="*/ 0 w 2590800"/>
              <a:gd name="connsiteY1" fmla="*/ 195262 h 195262"/>
              <a:gd name="connsiteX2" fmla="*/ 2590800 w 2590800"/>
              <a:gd name="connsiteY2" fmla="*/ 195262 h 195262"/>
            </a:gdLst>
            <a:ahLst/>
            <a:cxnLst>
              <a:cxn ang="0">
                <a:pos x="connsiteX0" y="connsiteY0"/>
              </a:cxn>
              <a:cxn ang="0">
                <a:pos x="connsiteX1" y="connsiteY1"/>
              </a:cxn>
              <a:cxn ang="0">
                <a:pos x="connsiteX2" y="connsiteY2"/>
              </a:cxn>
            </a:cxnLst>
            <a:rect l="l" t="t" r="r" b="b"/>
            <a:pathLst>
              <a:path w="2590800" h="195262">
                <a:moveTo>
                  <a:pt x="0" y="0"/>
                </a:moveTo>
                <a:lnTo>
                  <a:pt x="0" y="195262"/>
                </a:lnTo>
                <a:lnTo>
                  <a:pt x="2590800" y="195262"/>
                </a:lnTo>
              </a:path>
            </a:pathLst>
          </a:custGeom>
          <a:noFill/>
          <a:ln w="31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6" name="テキスト ボックス 75"/>
          <p:cNvSpPr txBox="1"/>
          <p:nvPr/>
        </p:nvSpPr>
        <p:spPr>
          <a:xfrm>
            <a:off x="4096204" y="5550347"/>
            <a:ext cx="384721" cy="92333"/>
          </a:xfrm>
          <a:prstGeom prst="rect">
            <a:avLst/>
          </a:prstGeom>
          <a:noFill/>
        </p:spPr>
        <p:txBody>
          <a:bodyPr wrap="none" lIns="0" tIns="0" rIns="0" bIns="0" rtlCol="0">
            <a:spAutoFit/>
          </a:bodyPr>
          <a:lstStyle/>
          <a:p>
            <a:r>
              <a:rPr kumimoji="1" lang="ja-JP" altLang="en-US" sz="600" dirty="0" smtClean="0">
                <a:latin typeface="HGSｺﾞｼｯｸM" panose="020B0600000000000000" pitchFamily="50" charset="-128"/>
                <a:ea typeface="HGSｺﾞｼｯｸM" panose="020B0600000000000000" pitchFamily="50" charset="-128"/>
              </a:rPr>
              <a:t>病院駐車場</a:t>
            </a:r>
            <a:endParaRPr kumimoji="1" lang="ja-JP" altLang="en-US" sz="600" dirty="0">
              <a:latin typeface="HGSｺﾞｼｯｸM" panose="020B0600000000000000" pitchFamily="50" charset="-128"/>
              <a:ea typeface="HGSｺﾞｼｯｸM" panose="020B0600000000000000" pitchFamily="50" charset="-128"/>
            </a:endParaRPr>
          </a:p>
        </p:txBody>
      </p:sp>
      <p:sp>
        <p:nvSpPr>
          <p:cNvPr id="384" name="フリーフォーム 383"/>
          <p:cNvSpPr/>
          <p:nvPr/>
        </p:nvSpPr>
        <p:spPr>
          <a:xfrm flipV="1">
            <a:off x="2979091" y="6289205"/>
            <a:ext cx="2654948" cy="107967"/>
          </a:xfrm>
          <a:custGeom>
            <a:avLst/>
            <a:gdLst>
              <a:gd name="connsiteX0" fmla="*/ 0 w 2590800"/>
              <a:gd name="connsiteY0" fmla="*/ 0 h 195262"/>
              <a:gd name="connsiteX1" fmla="*/ 0 w 2590800"/>
              <a:gd name="connsiteY1" fmla="*/ 195262 h 195262"/>
              <a:gd name="connsiteX2" fmla="*/ 2590800 w 2590800"/>
              <a:gd name="connsiteY2" fmla="*/ 195262 h 195262"/>
            </a:gdLst>
            <a:ahLst/>
            <a:cxnLst>
              <a:cxn ang="0">
                <a:pos x="connsiteX0" y="connsiteY0"/>
              </a:cxn>
              <a:cxn ang="0">
                <a:pos x="connsiteX1" y="connsiteY1"/>
              </a:cxn>
              <a:cxn ang="0">
                <a:pos x="connsiteX2" y="connsiteY2"/>
              </a:cxn>
            </a:cxnLst>
            <a:rect l="l" t="t" r="r" b="b"/>
            <a:pathLst>
              <a:path w="2590800" h="195262">
                <a:moveTo>
                  <a:pt x="0" y="0"/>
                </a:moveTo>
                <a:lnTo>
                  <a:pt x="0" y="195262"/>
                </a:lnTo>
                <a:lnTo>
                  <a:pt x="2590800" y="195262"/>
                </a:lnTo>
              </a:path>
            </a:pathLst>
          </a:custGeom>
          <a:noFill/>
          <a:ln w="31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5" name="テキスト ボックス 384"/>
          <p:cNvSpPr txBox="1"/>
          <p:nvPr/>
        </p:nvSpPr>
        <p:spPr>
          <a:xfrm>
            <a:off x="3682870" y="5988258"/>
            <a:ext cx="335028" cy="92333"/>
          </a:xfrm>
          <a:prstGeom prst="rect">
            <a:avLst/>
          </a:prstGeom>
          <a:noFill/>
        </p:spPr>
        <p:txBody>
          <a:bodyPr wrap="none" lIns="0" tIns="0" rIns="0" bIns="0" rtlCol="0">
            <a:spAutoFit/>
          </a:bodyPr>
          <a:lstStyle/>
          <a:p>
            <a:r>
              <a:rPr lang="ja-JP" altLang="en-US" sz="600" b="1" dirty="0" smtClean="0">
                <a:solidFill>
                  <a:srgbClr val="FF66CC"/>
                </a:solidFill>
                <a:effectLst>
                  <a:glow rad="127000">
                    <a:schemeClr val="bg1"/>
                  </a:glow>
                </a:effectLst>
                <a:latin typeface="Meiryo UI" panose="020B0604030504040204" pitchFamily="50" charset="-128"/>
                <a:ea typeface="Meiryo UI" panose="020B0604030504040204" pitchFamily="50" charset="-128"/>
                <a:cs typeface="Meiryo UI" panose="020B0604030504040204" pitchFamily="50" charset="-128"/>
              </a:rPr>
              <a:t>片側狭さく</a:t>
            </a:r>
            <a:endParaRPr lang="ja-JP" altLang="en-US" sz="600" b="1" dirty="0">
              <a:solidFill>
                <a:srgbClr val="FF66CC"/>
              </a:solidFill>
              <a:effectLst>
                <a:glow rad="127000">
                  <a:schemeClr val="bg1"/>
                </a:glo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86" name="テキスト ボックス 385"/>
          <p:cNvSpPr txBox="1"/>
          <p:nvPr/>
        </p:nvSpPr>
        <p:spPr>
          <a:xfrm>
            <a:off x="4937524" y="5840806"/>
            <a:ext cx="307777" cy="92333"/>
          </a:xfrm>
          <a:prstGeom prst="rect">
            <a:avLst/>
          </a:prstGeom>
          <a:noFill/>
        </p:spPr>
        <p:txBody>
          <a:bodyPr wrap="none" lIns="0" tIns="0" rIns="0" bIns="0" rtlCol="0">
            <a:spAutoFit/>
          </a:bodyPr>
          <a:lstStyle/>
          <a:p>
            <a:r>
              <a:rPr lang="ja-JP" altLang="en-US" sz="600" b="1" dirty="0" smtClean="0">
                <a:solidFill>
                  <a:srgbClr val="FF66CC"/>
                </a:solidFill>
                <a:effectLst>
                  <a:glow rad="127000">
                    <a:schemeClr val="bg1"/>
                  </a:glow>
                </a:effectLst>
                <a:latin typeface="Meiryo UI" panose="020B0604030504040204" pitchFamily="50" charset="-128"/>
                <a:ea typeface="Meiryo UI" panose="020B0604030504040204" pitchFamily="50" charset="-128"/>
                <a:cs typeface="Meiryo UI" panose="020B0604030504040204" pitchFamily="50" charset="-128"/>
              </a:rPr>
              <a:t>路面標示</a:t>
            </a:r>
            <a:endParaRPr lang="ja-JP" altLang="en-US" sz="600" b="1" dirty="0">
              <a:solidFill>
                <a:srgbClr val="FF66CC"/>
              </a:solidFill>
              <a:effectLst>
                <a:glow rad="127000">
                  <a:schemeClr val="bg1"/>
                </a:glo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87" name="テキスト ボックス 386"/>
          <p:cNvSpPr txBox="1"/>
          <p:nvPr/>
        </p:nvSpPr>
        <p:spPr>
          <a:xfrm>
            <a:off x="4102266" y="6305964"/>
            <a:ext cx="384721" cy="92333"/>
          </a:xfrm>
          <a:prstGeom prst="rect">
            <a:avLst/>
          </a:prstGeom>
          <a:noFill/>
        </p:spPr>
        <p:txBody>
          <a:bodyPr wrap="none" lIns="0" tIns="0" rIns="0" bIns="0" rtlCol="0">
            <a:spAutoFit/>
          </a:bodyPr>
          <a:lstStyle/>
          <a:p>
            <a:r>
              <a:rPr kumimoji="1" lang="ja-JP" altLang="en-US" sz="600" dirty="0" smtClean="0">
                <a:latin typeface="HGSｺﾞｼｯｸM" panose="020B0600000000000000" pitchFamily="50" charset="-128"/>
                <a:ea typeface="HGSｺﾞｼｯｸM" panose="020B0600000000000000" pitchFamily="50" charset="-128"/>
              </a:rPr>
              <a:t>病院駐車場</a:t>
            </a:r>
            <a:endParaRPr kumimoji="1" lang="ja-JP" altLang="en-US" sz="600" dirty="0">
              <a:latin typeface="HGSｺﾞｼｯｸM" panose="020B0600000000000000" pitchFamily="50" charset="-128"/>
              <a:ea typeface="HGSｺﾞｼｯｸM" panose="020B0600000000000000" pitchFamily="50" charset="-128"/>
            </a:endParaRPr>
          </a:p>
        </p:txBody>
      </p:sp>
      <p:sp>
        <p:nvSpPr>
          <p:cNvPr id="77" name="フリーフォーム 76"/>
          <p:cNvSpPr/>
          <p:nvPr/>
        </p:nvSpPr>
        <p:spPr>
          <a:xfrm>
            <a:off x="3561560" y="5693907"/>
            <a:ext cx="0" cy="54000"/>
          </a:xfrm>
          <a:custGeom>
            <a:avLst/>
            <a:gdLst>
              <a:gd name="connsiteX0" fmla="*/ 0 w 0"/>
              <a:gd name="connsiteY0" fmla="*/ 0 h 79375"/>
              <a:gd name="connsiteX1" fmla="*/ 0 w 0"/>
              <a:gd name="connsiteY1" fmla="*/ 79375 h 79375"/>
            </a:gdLst>
            <a:ahLst/>
            <a:cxnLst>
              <a:cxn ang="0">
                <a:pos x="connsiteX0" y="connsiteY0"/>
              </a:cxn>
              <a:cxn ang="0">
                <a:pos x="connsiteX1" y="connsiteY1"/>
              </a:cxn>
            </a:cxnLst>
            <a:rect l="l" t="t" r="r" b="b"/>
            <a:pathLst>
              <a:path h="79375">
                <a:moveTo>
                  <a:pt x="0" y="0"/>
                </a:moveTo>
                <a:lnTo>
                  <a:pt x="0" y="79375"/>
                </a:lnTo>
              </a:path>
            </a:pathLst>
          </a:cu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88" name="フリーフォーム 387"/>
          <p:cNvSpPr/>
          <p:nvPr/>
        </p:nvSpPr>
        <p:spPr>
          <a:xfrm>
            <a:off x="3683103" y="5693907"/>
            <a:ext cx="0" cy="54000"/>
          </a:xfrm>
          <a:custGeom>
            <a:avLst/>
            <a:gdLst>
              <a:gd name="connsiteX0" fmla="*/ 0 w 0"/>
              <a:gd name="connsiteY0" fmla="*/ 0 h 79375"/>
              <a:gd name="connsiteX1" fmla="*/ 0 w 0"/>
              <a:gd name="connsiteY1" fmla="*/ 79375 h 79375"/>
            </a:gdLst>
            <a:ahLst/>
            <a:cxnLst>
              <a:cxn ang="0">
                <a:pos x="connsiteX0" y="connsiteY0"/>
              </a:cxn>
              <a:cxn ang="0">
                <a:pos x="connsiteX1" y="connsiteY1"/>
              </a:cxn>
            </a:cxnLst>
            <a:rect l="l" t="t" r="r" b="b"/>
            <a:pathLst>
              <a:path h="79375">
                <a:moveTo>
                  <a:pt x="0" y="0"/>
                </a:moveTo>
                <a:lnTo>
                  <a:pt x="0" y="79375"/>
                </a:lnTo>
              </a:path>
            </a:pathLst>
          </a:cu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89" name="テキスト ボックス 388"/>
          <p:cNvSpPr txBox="1"/>
          <p:nvPr/>
        </p:nvSpPr>
        <p:spPr>
          <a:xfrm>
            <a:off x="3348459" y="5641883"/>
            <a:ext cx="192360" cy="76944"/>
          </a:xfrm>
          <a:prstGeom prst="rect">
            <a:avLst/>
          </a:prstGeom>
          <a:noFill/>
        </p:spPr>
        <p:txBody>
          <a:bodyPr wrap="none" lIns="0" tIns="0" rIns="0" bIns="0" rtlCol="0">
            <a:spAutoFit/>
          </a:bodyPr>
          <a:lstStyle/>
          <a:p>
            <a:r>
              <a:rPr kumimoji="1" lang="ja-JP" altLang="en-US" sz="500" smtClean="0">
                <a:latin typeface="HGSｺﾞｼｯｸM" panose="020B0600000000000000" pitchFamily="50" charset="-128"/>
                <a:ea typeface="HGSｺﾞｼｯｸM" panose="020B0600000000000000" pitchFamily="50" charset="-128"/>
              </a:rPr>
              <a:t>出入口</a:t>
            </a:r>
            <a:endParaRPr kumimoji="1" lang="ja-JP" altLang="en-US" sz="600" dirty="0">
              <a:latin typeface="HGSｺﾞｼｯｸM" panose="020B0600000000000000" pitchFamily="50" charset="-128"/>
              <a:ea typeface="HGSｺﾞｼｯｸM" panose="020B0600000000000000" pitchFamily="50" charset="-128"/>
            </a:endParaRPr>
          </a:p>
        </p:txBody>
      </p:sp>
      <p:sp>
        <p:nvSpPr>
          <p:cNvPr id="390" name="正方形/長方形 389"/>
          <p:cNvSpPr/>
          <p:nvPr/>
        </p:nvSpPr>
        <p:spPr>
          <a:xfrm>
            <a:off x="2227207" y="2823561"/>
            <a:ext cx="517980" cy="199110"/>
          </a:xfrm>
          <a:prstGeom prst="rect">
            <a:avLst/>
          </a:prstGeom>
          <a:noFill/>
          <a:ln w="1905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91" name="正方形/長方形 390"/>
          <p:cNvSpPr/>
          <p:nvPr/>
        </p:nvSpPr>
        <p:spPr>
          <a:xfrm>
            <a:off x="503274" y="2695700"/>
            <a:ext cx="1492964" cy="36230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18000" rtlCol="0" anchor="ctr">
            <a:spAutoFit/>
          </a:bodyPr>
          <a:lstStyle/>
          <a:p>
            <a:r>
              <a:rPr lang="ja-JP" altLang="en-US" sz="10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対策箇所③</a:t>
            </a:r>
            <a:endParaRPr lang="en-US" altLang="ja-JP" sz="10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（尾西</a:t>
            </a:r>
            <a:r>
              <a:rPr lang="en-US" altLang="ja-JP" sz="10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IC</a:t>
            </a:r>
            <a:r>
              <a:rPr lang="ja-JP" altLang="en-US" sz="10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オフランプ後）</a:t>
            </a:r>
            <a:endParaRPr lang="en-US" altLang="ja-JP" sz="10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2" name="テキスト ボックス 271"/>
          <p:cNvSpPr txBox="1"/>
          <p:nvPr/>
        </p:nvSpPr>
        <p:spPr>
          <a:xfrm>
            <a:off x="3055093" y="2943863"/>
            <a:ext cx="235642" cy="92333"/>
          </a:xfrm>
          <a:prstGeom prst="rect">
            <a:avLst/>
          </a:prstGeom>
          <a:noFill/>
        </p:spPr>
        <p:txBody>
          <a:bodyPr wrap="none" lIns="0" tIns="0" rIns="0" bIns="0" rtlCol="0">
            <a:spAutoFit/>
          </a:bodyPr>
          <a:lstStyle/>
          <a:p>
            <a:r>
              <a:rPr kumimoji="1" lang="ja-JP" altLang="en-US" sz="600" dirty="0" smtClean="0">
                <a:latin typeface="Meiryo UI" panose="020B0604030504040204" pitchFamily="50" charset="-128"/>
                <a:ea typeface="Meiryo UI" panose="020B0604030504040204" pitchFamily="50" charset="-128"/>
              </a:rPr>
              <a:t>尾西</a:t>
            </a:r>
            <a:r>
              <a:rPr kumimoji="1" lang="en-US" altLang="ja-JP" sz="600" dirty="0" smtClean="0">
                <a:latin typeface="Meiryo UI" panose="020B0604030504040204" pitchFamily="50" charset="-128"/>
                <a:ea typeface="Meiryo UI" panose="020B0604030504040204" pitchFamily="50" charset="-128"/>
              </a:rPr>
              <a:t>IC</a:t>
            </a:r>
            <a:endParaRPr kumimoji="1" lang="ja-JP" altLang="en-US" sz="600" dirty="0">
              <a:latin typeface="Meiryo UI" panose="020B0604030504040204" pitchFamily="50" charset="-128"/>
              <a:ea typeface="Meiryo UI" panose="020B0604030504040204" pitchFamily="50" charset="-128"/>
            </a:endParaRPr>
          </a:p>
        </p:txBody>
      </p:sp>
      <p:pic>
        <p:nvPicPr>
          <p:cNvPr id="20" name="図 19"/>
          <p:cNvPicPr>
            <a:picLocks noChangeAspect="1"/>
          </p:cNvPicPr>
          <p:nvPr/>
        </p:nvPicPr>
        <p:blipFill rotWithShape="1">
          <a:blip r:embed="rId16"/>
          <a:srcRect l="31926" t="15983" b="16031"/>
          <a:stretch/>
        </p:blipFill>
        <p:spPr>
          <a:xfrm>
            <a:off x="7004069" y="1574536"/>
            <a:ext cx="1679660" cy="1044000"/>
          </a:xfrm>
          <a:prstGeom prst="rect">
            <a:avLst/>
          </a:prstGeom>
        </p:spPr>
      </p:pic>
      <p:sp>
        <p:nvSpPr>
          <p:cNvPr id="270" name="正方形/長方形 269"/>
          <p:cNvSpPr/>
          <p:nvPr/>
        </p:nvSpPr>
        <p:spPr>
          <a:xfrm>
            <a:off x="7004069" y="1574536"/>
            <a:ext cx="1098625" cy="17763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18000" rtlCol="0" anchor="ctr">
            <a:spAutoFit/>
          </a:bodyPr>
          <a:lstStyle/>
          <a:p>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段差舗装（イメージ）</a:t>
            </a:r>
            <a:endPar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フリーフォーム 21"/>
          <p:cNvSpPr/>
          <p:nvPr/>
        </p:nvSpPr>
        <p:spPr>
          <a:xfrm>
            <a:off x="7004050" y="2162175"/>
            <a:ext cx="1673225" cy="301625"/>
          </a:xfrm>
          <a:custGeom>
            <a:avLst/>
            <a:gdLst>
              <a:gd name="connsiteX0" fmla="*/ 0 w 1673225"/>
              <a:gd name="connsiteY0" fmla="*/ 193675 h 301625"/>
              <a:gd name="connsiteX1" fmla="*/ 0 w 1673225"/>
              <a:gd name="connsiteY1" fmla="*/ 301625 h 301625"/>
              <a:gd name="connsiteX2" fmla="*/ 1673225 w 1673225"/>
              <a:gd name="connsiteY2" fmla="*/ 57150 h 301625"/>
              <a:gd name="connsiteX3" fmla="*/ 1673225 w 1673225"/>
              <a:gd name="connsiteY3" fmla="*/ 0 h 301625"/>
              <a:gd name="connsiteX4" fmla="*/ 0 w 1673225"/>
              <a:gd name="connsiteY4" fmla="*/ 193675 h 301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3225" h="301625">
                <a:moveTo>
                  <a:pt x="0" y="193675"/>
                </a:moveTo>
                <a:lnTo>
                  <a:pt x="0" y="301625"/>
                </a:lnTo>
                <a:lnTo>
                  <a:pt x="1673225" y="57150"/>
                </a:lnTo>
                <a:lnTo>
                  <a:pt x="1673225" y="0"/>
                </a:lnTo>
                <a:lnTo>
                  <a:pt x="0" y="193675"/>
                </a:lnTo>
                <a:close/>
              </a:path>
            </a:pathLst>
          </a:custGeom>
          <a:solidFill>
            <a:srgbClr val="B6B5B3"/>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3" name="信号"/>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800000">
            <a:off x="1996973" y="2818478"/>
            <a:ext cx="180000" cy="64553"/>
          </a:xfrm>
          <a:prstGeom prst="rect">
            <a:avLst/>
          </a:prstGeom>
        </p:spPr>
      </p:pic>
      <p:sp>
        <p:nvSpPr>
          <p:cNvPr id="285" name="左矢印 284"/>
          <p:cNvSpPr/>
          <p:nvPr/>
        </p:nvSpPr>
        <p:spPr>
          <a:xfrm rot="5400000">
            <a:off x="2104887" y="3134963"/>
            <a:ext cx="211499" cy="70719"/>
          </a:xfrm>
          <a:prstGeom prst="leftArrow">
            <a:avLst>
              <a:gd name="adj1" fmla="val 50000"/>
              <a:gd name="adj2" fmla="val 103876"/>
            </a:avLst>
          </a:prstGeom>
          <a:solidFill>
            <a:schemeClr val="accent1"/>
          </a:solidFill>
          <a:ln w="19050" cap="rnd">
            <a:noFill/>
            <a:round/>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6" name="正方形/長方形 285"/>
          <p:cNvSpPr/>
          <p:nvPr/>
        </p:nvSpPr>
        <p:spPr>
          <a:xfrm>
            <a:off x="2243703" y="3140502"/>
            <a:ext cx="347852" cy="10259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r">
              <a:lnSpc>
                <a:spcPts val="800"/>
              </a:lnSpc>
            </a:pPr>
            <a:r>
              <a:rPr lang="ja-JP" altLang="en-US" sz="600" dirty="0" smtClean="0">
                <a:solidFill>
                  <a:schemeClr val="accent1"/>
                </a:solidFill>
                <a:latin typeface="メイリオ" panose="020B0604030504040204" pitchFamily="50" charset="-128"/>
                <a:ea typeface="メイリオ" panose="020B0604030504040204" pitchFamily="50" charset="-128"/>
                <a:cs typeface="メイリオ" panose="020B0604030504040204" pitchFamily="50" charset="-128"/>
              </a:rPr>
              <a:t>約</a:t>
            </a:r>
            <a:r>
              <a:rPr lang="en-US" altLang="ja-JP" sz="600" dirty="0" smtClean="0">
                <a:solidFill>
                  <a:schemeClr val="accent1"/>
                </a:solidFill>
                <a:latin typeface="Arial Unicode MS" panose="020B0604020202020204" pitchFamily="50" charset="-128"/>
                <a:ea typeface="Arial Unicode MS" panose="020B0604020202020204" pitchFamily="50" charset="-128"/>
                <a:cs typeface="Arial Unicode MS" panose="020B0604020202020204" pitchFamily="50" charset="-128"/>
              </a:rPr>
              <a:t>300m</a:t>
            </a:r>
            <a:r>
              <a:rPr lang="ja-JP" altLang="en-US" sz="600" dirty="0" smtClean="0">
                <a:solidFill>
                  <a:schemeClr val="accent1"/>
                </a:solidFill>
                <a:latin typeface="メイリオ" panose="020B0604030504040204" pitchFamily="50" charset="-128"/>
                <a:ea typeface="メイリオ" panose="020B0604030504040204" pitchFamily="50" charset="-128"/>
                <a:cs typeface="メイリオ" panose="020B0604030504040204" pitchFamily="50" charset="-128"/>
              </a:rPr>
              <a:t>先</a:t>
            </a:r>
            <a:endParaRPr lang="en-US" altLang="ja-JP" sz="600" dirty="0" smtClean="0">
              <a:solidFill>
                <a:schemeClr val="accent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正方形/長方形 29"/>
          <p:cNvSpPr/>
          <p:nvPr/>
        </p:nvSpPr>
        <p:spPr>
          <a:xfrm>
            <a:off x="1970027" y="2707286"/>
            <a:ext cx="2196318" cy="344298"/>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87" name="直線コネクタ 286"/>
          <p:cNvCxnSpPr>
            <a:endCxn id="390" idx="1"/>
          </p:cNvCxnSpPr>
          <p:nvPr/>
        </p:nvCxnSpPr>
        <p:spPr>
          <a:xfrm flipV="1">
            <a:off x="1881132" y="2923116"/>
            <a:ext cx="346075" cy="1693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正方形/長方形 43"/>
          <p:cNvSpPr/>
          <p:nvPr/>
        </p:nvSpPr>
        <p:spPr>
          <a:xfrm>
            <a:off x="8456961" y="4219742"/>
            <a:ext cx="477419" cy="352258"/>
          </a:xfrm>
          <a:prstGeom prst="rect">
            <a:avLst/>
          </a:prstGeom>
          <a:solidFill>
            <a:schemeClr val="bg1"/>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2" name="正方形/長方形 391"/>
          <p:cNvSpPr/>
          <p:nvPr/>
        </p:nvSpPr>
        <p:spPr>
          <a:xfrm>
            <a:off x="5958263" y="4228258"/>
            <a:ext cx="2809462" cy="228600"/>
          </a:xfrm>
          <a:prstGeom prst="rect">
            <a:avLst/>
          </a:prstGeom>
          <a:solidFill>
            <a:srgbClr val="0066CC"/>
          </a:solidFill>
          <a:ln w="9525">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smtClean="0">
                <a:latin typeface="Meiryo UI" panose="020B0604030504040204" pitchFamily="50" charset="-128"/>
                <a:ea typeface="Meiryo UI" panose="020B0604030504040204" pitchFamily="50" charset="-128"/>
                <a:cs typeface="Meiryo UI" panose="020B0604030504040204" pitchFamily="50" charset="-128"/>
              </a:rPr>
              <a:t>IC</a:t>
            </a:r>
            <a:r>
              <a:rPr kumimoji="1" lang="ja-JP" altLang="en-US" sz="1100" dirty="0" smtClean="0">
                <a:latin typeface="Meiryo UI" panose="020B0604030504040204" pitchFamily="50" charset="-128"/>
                <a:ea typeface="Meiryo UI" panose="020B0604030504040204" pitchFamily="50" charset="-128"/>
                <a:cs typeface="Meiryo UI" panose="020B0604030504040204" pitchFamily="50" charset="-128"/>
              </a:rPr>
              <a:t>利用者の抜け道利用抑制</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対策箇所</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③</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endParaRPr lang="ja-JP" altLang="en-US" sz="11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93" name="正方形/長方形 392"/>
          <p:cNvSpPr/>
          <p:nvPr/>
        </p:nvSpPr>
        <p:spPr>
          <a:xfrm>
            <a:off x="5958264" y="4464027"/>
            <a:ext cx="2809462" cy="2003880"/>
          </a:xfrm>
          <a:prstGeom prst="rect">
            <a:avLst/>
          </a:prstGeom>
          <a:noFill/>
          <a:ln w="9525">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4" name="テキスト ボックス 393"/>
          <p:cNvSpPr txBox="1"/>
          <p:nvPr/>
        </p:nvSpPr>
        <p:spPr>
          <a:xfrm>
            <a:off x="5958264" y="4455717"/>
            <a:ext cx="2809461" cy="369332"/>
          </a:xfrm>
          <a:prstGeom prst="rect">
            <a:avLst/>
          </a:prstGeom>
          <a:noFill/>
        </p:spPr>
        <p:txBody>
          <a:bodyPr wrap="square" rtlCol="0">
            <a:spAutoFit/>
          </a:bodyPr>
          <a:lstStyle/>
          <a:p>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尾西</a:t>
            </a:r>
            <a:r>
              <a:rPr lang="en-US" altLang="ja-JP" sz="900" dirty="0" smtClean="0">
                <a:latin typeface="Meiryo UI" panose="020B0604030504040204" pitchFamily="50" charset="-128"/>
                <a:ea typeface="Meiryo UI" panose="020B0604030504040204" pitchFamily="50" charset="-128"/>
                <a:cs typeface="Meiryo UI" panose="020B0604030504040204" pitchFamily="50" charset="-128"/>
              </a:rPr>
              <a:t>IC</a:t>
            </a:r>
            <a:r>
              <a:rPr lang="ja-JP" altLang="en-US" sz="900" dirty="0" smtClean="0">
                <a:latin typeface="Meiryo UI" panose="020B0604030504040204" pitchFamily="50" charset="-128"/>
                <a:ea typeface="Meiryo UI" panose="020B0604030504040204" pitchFamily="50" charset="-128"/>
                <a:cs typeface="Meiryo UI" panose="020B0604030504040204" pitchFamily="50" charset="-128"/>
              </a:rPr>
              <a:t>オフランプ（料金所流出後）において、対象区間への流入抑制の啓発看板を設置。</a:t>
            </a:r>
            <a:endParaRPr lang="ja-JP" altLang="en-US" sz="9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02" name="正方形/長方形 401"/>
          <p:cNvSpPr/>
          <p:nvPr/>
        </p:nvSpPr>
        <p:spPr>
          <a:xfrm>
            <a:off x="7725959" y="4792771"/>
            <a:ext cx="718145"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啓発看板（</a:t>
            </a:r>
            <a:r>
              <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案</a:t>
            </a:r>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7" name="図 46"/>
          <p:cNvPicPr>
            <a:picLocks noChangeAspect="1"/>
          </p:cNvPicPr>
          <p:nvPr/>
        </p:nvPicPr>
        <p:blipFill>
          <a:blip r:embed="rId17"/>
          <a:stretch>
            <a:fillRect/>
          </a:stretch>
        </p:blipFill>
        <p:spPr>
          <a:xfrm rot="5400000">
            <a:off x="8484713" y="2720894"/>
            <a:ext cx="225350" cy="340673"/>
          </a:xfrm>
          <a:prstGeom prst="rect">
            <a:avLst/>
          </a:prstGeom>
        </p:spPr>
      </p:pic>
      <p:sp>
        <p:nvSpPr>
          <p:cNvPr id="358" name="正方形/長方形 357"/>
          <p:cNvSpPr/>
          <p:nvPr/>
        </p:nvSpPr>
        <p:spPr>
          <a:xfrm>
            <a:off x="6016986" y="4971111"/>
            <a:ext cx="790848" cy="17763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18000" rtlCol="0" anchor="ctr">
            <a:spAutoFit/>
          </a:bodyPr>
          <a:lstStyle/>
          <a:p>
            <a:r>
              <a:rPr lang="ja-JP" altLang="en-US" sz="800" b="1" dirty="0" smtClean="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rPr>
              <a:t>設置箇所（案）</a:t>
            </a:r>
            <a:endParaRPr lang="ja-JP" altLang="en-US" sz="800" b="1" dirty="0">
              <a:ln w="1270">
                <a:noFill/>
              </a:ln>
              <a:solidFill>
                <a:schemeClr val="tx1"/>
              </a:solidFill>
              <a:effectLst>
                <a:glow rad="127000">
                  <a:schemeClr val="bg1">
                    <a:alpha val="70000"/>
                  </a:schemeClr>
                </a:glow>
                <a:outerShdw blurRad="50800" dist="50800" dir="5400000" algn="ctr" rotWithShape="0">
                  <a:schemeClr val="bg1"/>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フリーフォーム 64"/>
          <p:cNvSpPr/>
          <p:nvPr/>
        </p:nvSpPr>
        <p:spPr>
          <a:xfrm>
            <a:off x="6534150" y="5740400"/>
            <a:ext cx="146050" cy="549275"/>
          </a:xfrm>
          <a:custGeom>
            <a:avLst/>
            <a:gdLst>
              <a:gd name="connsiteX0" fmla="*/ 0 w 146050"/>
              <a:gd name="connsiteY0" fmla="*/ 9525 h 549275"/>
              <a:gd name="connsiteX1" fmla="*/ 0 w 146050"/>
              <a:gd name="connsiteY1" fmla="*/ 549275 h 549275"/>
              <a:gd name="connsiteX2" fmla="*/ 146050 w 146050"/>
              <a:gd name="connsiteY2" fmla="*/ 530225 h 549275"/>
              <a:gd name="connsiteX3" fmla="*/ 146050 w 146050"/>
              <a:gd name="connsiteY3" fmla="*/ 0 h 549275"/>
              <a:gd name="connsiteX4" fmla="*/ 0 w 146050"/>
              <a:gd name="connsiteY4" fmla="*/ 9525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50" h="549275">
                <a:moveTo>
                  <a:pt x="0" y="9525"/>
                </a:moveTo>
                <a:lnTo>
                  <a:pt x="0" y="549275"/>
                </a:lnTo>
                <a:lnTo>
                  <a:pt x="146050" y="530225"/>
                </a:lnTo>
                <a:lnTo>
                  <a:pt x="146050" y="0"/>
                </a:lnTo>
                <a:lnTo>
                  <a:pt x="0" y="9525"/>
                </a:lnTo>
                <a:close/>
              </a:path>
            </a:pathLst>
          </a:custGeom>
          <a:noFill/>
          <a:ln w="15875">
            <a:solidFill>
              <a:srgbClr val="FF5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p:cNvSpPr txBox="1"/>
          <p:nvPr/>
        </p:nvSpPr>
        <p:spPr>
          <a:xfrm>
            <a:off x="6061591" y="5456526"/>
            <a:ext cx="1162746" cy="92333"/>
          </a:xfrm>
          <a:prstGeom prst="rect">
            <a:avLst/>
          </a:prstGeom>
          <a:solidFill>
            <a:srgbClr val="FFCCCC"/>
          </a:solidFill>
        </p:spPr>
        <p:txBody>
          <a:bodyPr wrap="none" lIns="36000" tIns="0" rIns="36000" bIns="0" rtlCol="0">
            <a:spAutoFit/>
          </a:bodyPr>
          <a:lstStyle/>
          <a:p>
            <a:pPr algn="ctr"/>
            <a:r>
              <a:rPr lang="ja-JP" altLang="en-US" sz="600" dirty="0" smtClean="0">
                <a:latin typeface="Meiryo UI" panose="020B0604030504040204" pitchFamily="50" charset="-128"/>
                <a:ea typeface="Meiryo UI" panose="020B0604030504040204" pitchFamily="50" charset="-128"/>
              </a:rPr>
              <a:t>信号交差点の見える箇所に設置</a:t>
            </a:r>
            <a:r>
              <a:rPr kumimoji="1" lang="ja-JP" altLang="en-US" sz="600" dirty="0" smtClean="0">
                <a:latin typeface="Meiryo UI" panose="020B0604030504040204" pitchFamily="50" charset="-128"/>
                <a:ea typeface="Meiryo UI" panose="020B0604030504040204" pitchFamily="50" charset="-128"/>
              </a:rPr>
              <a:t>↓</a:t>
            </a:r>
            <a:endParaRPr kumimoji="1" lang="ja-JP" altLang="en-US" sz="600" dirty="0">
              <a:latin typeface="Meiryo UI" panose="020B0604030504040204" pitchFamily="50" charset="-128"/>
              <a:ea typeface="Meiryo UI" panose="020B0604030504040204" pitchFamily="50" charset="-128"/>
            </a:endParaRPr>
          </a:p>
        </p:txBody>
      </p:sp>
      <p:sp>
        <p:nvSpPr>
          <p:cNvPr id="67" name="円/楕円 66"/>
          <p:cNvSpPr/>
          <p:nvPr/>
        </p:nvSpPr>
        <p:spPr>
          <a:xfrm>
            <a:off x="6922631" y="5630437"/>
            <a:ext cx="234475" cy="333962"/>
          </a:xfrm>
          <a:prstGeom prst="ellipse">
            <a:avLst/>
          </a:prstGeom>
          <a:noFill/>
          <a:ln w="9525" cap="flat" cmpd="sng" algn="ctr">
            <a:solidFill>
              <a:srgbClr val="FF5050"/>
            </a:solidFill>
            <a:prstDash val="sysDot"/>
            <a:miter lim="800000"/>
          </a:ln>
          <a:effectLst>
            <a:glow rad="25400">
              <a:sysClr val="window" lastClr="FFFFFF"/>
            </a:glow>
          </a:effectLst>
        </p:spPr>
        <p:txBody>
          <a:bodyPr lIns="0" tIns="0" rIns="0" bIns="0" rtlCol="0" anchor="ctr"/>
          <a:lstStyle/>
          <a:p>
            <a:pPr algn="ctr"/>
            <a:endParaRPr kumimoji="0" lang="ja-JP" altLang="en-US" sz="1050" kern="0">
              <a:solidFill>
                <a:prstClr val="white"/>
              </a:solidFill>
            </a:endParaRPr>
          </a:p>
        </p:txBody>
      </p:sp>
      <p:sp>
        <p:nvSpPr>
          <p:cNvPr id="360" name="テキスト ボックス 359"/>
          <p:cNvSpPr txBox="1"/>
          <p:nvPr/>
        </p:nvSpPr>
        <p:spPr>
          <a:xfrm>
            <a:off x="6596873" y="6296844"/>
            <a:ext cx="538609" cy="92333"/>
          </a:xfrm>
          <a:prstGeom prst="rect">
            <a:avLst/>
          </a:prstGeom>
          <a:noFill/>
        </p:spPr>
        <p:txBody>
          <a:bodyPr wrap="none" lIns="0" tIns="0" rIns="0" bIns="0" rtlCol="0">
            <a:spAutoFit/>
          </a:bodyPr>
          <a:lstStyle/>
          <a:p>
            <a:r>
              <a:rPr lang="ja-JP" altLang="en-US" sz="600" b="1" dirty="0" smtClean="0">
                <a:solidFill>
                  <a:srgbClr val="FF5050"/>
                </a:solidFill>
                <a:effectLst>
                  <a:glow rad="127000">
                    <a:schemeClr val="bg1"/>
                  </a:glow>
                </a:effectLst>
                <a:latin typeface="Meiryo UI" panose="020B0604030504040204" pitchFamily="50" charset="-128"/>
                <a:ea typeface="Meiryo UI" panose="020B0604030504040204" pitchFamily="50" charset="-128"/>
                <a:cs typeface="Meiryo UI" panose="020B0604030504040204" pitchFamily="50" charset="-128"/>
              </a:rPr>
              <a:t>設置箇所（案）</a:t>
            </a:r>
            <a:endParaRPr lang="ja-JP" altLang="en-US" sz="600" b="1" dirty="0">
              <a:solidFill>
                <a:srgbClr val="FF5050"/>
              </a:solidFill>
              <a:effectLst>
                <a:glow rad="127000">
                  <a:schemeClr val="bg1"/>
                </a:glow>
              </a:effectLst>
              <a:latin typeface="Meiryo UI" panose="020B0604030504040204" pitchFamily="50" charset="-128"/>
              <a:ea typeface="Meiryo UI" panose="020B0604030504040204" pitchFamily="50" charset="-128"/>
              <a:cs typeface="Meiryo UI" panose="020B0604030504040204" pitchFamily="50" charset="-128"/>
            </a:endParaRPr>
          </a:p>
        </p:txBody>
      </p:sp>
      <p:pic>
        <p:nvPicPr>
          <p:cNvPr id="48" name="図 47"/>
          <p:cNvPicPr>
            <a:picLocks noChangeAspect="1"/>
          </p:cNvPicPr>
          <p:nvPr/>
        </p:nvPicPr>
        <p:blipFill>
          <a:blip r:embed="rId18"/>
          <a:stretch>
            <a:fillRect/>
          </a:stretch>
        </p:blipFill>
        <p:spPr>
          <a:xfrm>
            <a:off x="8228185" y="4873052"/>
            <a:ext cx="467168" cy="1576806"/>
          </a:xfrm>
          <a:prstGeom prst="rect">
            <a:avLst/>
          </a:prstGeom>
        </p:spPr>
      </p:pic>
      <p:sp>
        <p:nvSpPr>
          <p:cNvPr id="158" name="正方形/長方形 157"/>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テキスト ボックス 158"/>
          <p:cNvSpPr txBox="1"/>
          <p:nvPr/>
        </p:nvSpPr>
        <p:spPr>
          <a:xfrm>
            <a:off x="259492" y="983317"/>
            <a:ext cx="8689277" cy="5608269"/>
          </a:xfrm>
          <a:prstGeom prst="rect">
            <a:avLst/>
          </a:prstGeom>
          <a:solidFill>
            <a:schemeClr val="bg1">
              <a:lumMod val="75000"/>
              <a:alpha val="40000"/>
            </a:schemeClr>
          </a:solidFill>
          <a:ln>
            <a:noFill/>
          </a:ln>
        </p:spPr>
        <p:txBody>
          <a:bodyPr wrap="square" rtlCol="0" anchor="ctr" anchorCtr="0">
            <a:noAutofit/>
          </a:bodyPr>
          <a:lstStyle/>
          <a:p>
            <a:r>
              <a:rPr kumimoji="1" lang="ja-JP" altLang="en-US" b="1" dirty="0" smtClean="0">
                <a:effectLst>
                  <a:glow rad="127000">
                    <a:schemeClr val="bg1"/>
                  </a:glow>
                </a:effectLst>
              </a:rPr>
              <a:t>エリア内で対策を予定している箇所、対策メニューの素案、懸案事項など掲載</a:t>
            </a:r>
            <a:endParaRPr kumimoji="1" lang="ja-JP" altLang="en-US" b="1" dirty="0">
              <a:effectLst>
                <a:glow rad="127000">
                  <a:schemeClr val="bg1"/>
                </a:glow>
              </a:effectLst>
            </a:endParaRPr>
          </a:p>
        </p:txBody>
      </p:sp>
    </p:spTree>
    <p:extLst>
      <p:ext uri="{BB962C8B-B14F-4D97-AF65-F5344CB8AC3E}">
        <p14:creationId xmlns:p14="http://schemas.microsoft.com/office/powerpoint/2010/main" val="1165999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5</a:t>
            </a:fld>
            <a:endParaRPr kumimoji="1" lang="ja-JP" altLang="en-US"/>
          </a:p>
        </p:txBody>
      </p:sp>
      <p:sp>
        <p:nvSpPr>
          <p:cNvPr id="3" name="タイトル 2"/>
          <p:cNvSpPr>
            <a:spLocks noGrp="1"/>
          </p:cNvSpPr>
          <p:nvPr>
            <p:ph type="title"/>
          </p:nvPr>
        </p:nvSpPr>
        <p:spPr/>
        <p:txBody>
          <a:bodyPr>
            <a:normAutofit/>
          </a:bodyPr>
          <a:lstStyle/>
          <a:p>
            <a:r>
              <a:rPr lang="ja-JP" altLang="en-US" dirty="0"/>
              <a:t>交通課題の抽出</a:t>
            </a:r>
            <a:endParaRPr kumimoji="1" lang="ja-JP" altLang="en-US" dirty="0"/>
          </a:p>
        </p:txBody>
      </p:sp>
      <p:sp>
        <p:nvSpPr>
          <p:cNvPr id="509" name="正方形/長方形 508"/>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1425398" y="1828800"/>
            <a:ext cx="6505307" cy="2693045"/>
          </a:xfrm>
          <a:prstGeom prst="rect">
            <a:avLst/>
          </a:prstGeom>
          <a:noFill/>
        </p:spPr>
        <p:txBody>
          <a:bodyPr wrap="none" rtlCol="0">
            <a:spAutoFit/>
          </a:bodyPr>
          <a:lstStyle/>
          <a:p>
            <a:pPr algn="ctr"/>
            <a:r>
              <a:rPr kumimoji="1" lang="en-US" altLang="ja-JP" sz="11500" dirty="0" smtClean="0">
                <a:latin typeface="+mj-ea"/>
                <a:ea typeface="+mj-ea"/>
              </a:rPr>
              <a:t>END</a:t>
            </a:r>
          </a:p>
          <a:p>
            <a:pPr algn="ctr"/>
            <a:endParaRPr lang="en-US" altLang="ja-JP" dirty="0">
              <a:latin typeface="+mj-ea"/>
              <a:ea typeface="+mj-ea"/>
            </a:endParaRPr>
          </a:p>
          <a:p>
            <a:pPr algn="ctr"/>
            <a:r>
              <a:rPr lang="ja-JP" altLang="en-US" sz="3600" dirty="0" smtClean="0">
                <a:latin typeface="+mj-ea"/>
                <a:ea typeface="+mj-ea"/>
              </a:rPr>
              <a:t>ご清聴、ありがとうございました。</a:t>
            </a:r>
            <a:endParaRPr kumimoji="1" lang="ja-JP" altLang="en-US" sz="3600" dirty="0">
              <a:latin typeface="+mj-ea"/>
              <a:ea typeface="+mj-ea"/>
            </a:endParaRPr>
          </a:p>
        </p:txBody>
      </p:sp>
    </p:spTree>
    <p:extLst>
      <p:ext uri="{BB962C8B-B14F-4D97-AF65-F5344CB8AC3E}">
        <p14:creationId xmlns:p14="http://schemas.microsoft.com/office/powerpoint/2010/main" val="36121122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44450">
          <a:solidFill>
            <a:srgbClr val="FFC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10878</TotalTime>
  <Words>1562</Words>
  <Application>Microsoft Office PowerPoint</Application>
  <PresentationFormat>画面に合わせる (4:3)</PresentationFormat>
  <Paragraphs>215</Paragraphs>
  <Slides>6</Slides>
  <Notes>6</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6</vt:i4>
      </vt:variant>
    </vt:vector>
  </HeadingPairs>
  <TitlesOfParts>
    <vt:vector size="16" baseType="lpstr">
      <vt:lpstr>Arial Unicode MS</vt:lpstr>
      <vt:lpstr>HGP創英角ｺﾞｼｯｸUB</vt:lpstr>
      <vt:lpstr>HGSｺﾞｼｯｸM</vt:lpstr>
      <vt:lpstr>Meiryo UI</vt:lpstr>
      <vt:lpstr>ＭＳ Ｐゴシック</vt:lpstr>
      <vt:lpstr>メイリオ</vt:lpstr>
      <vt:lpstr>Arial</vt:lpstr>
      <vt:lpstr>Calibri</vt:lpstr>
      <vt:lpstr>Wingdings</vt:lpstr>
      <vt:lpstr>Office テーマ</vt:lpstr>
      <vt:lpstr>第○回　○○○○地区 生活道路交通安全対策　地域協議会</vt:lpstr>
      <vt:lpstr>交通安全対策の立案</vt:lpstr>
      <vt:lpstr>交通安全対策の立案</vt:lpstr>
      <vt:lpstr>交通安全対策の立案</vt:lpstr>
      <vt:lpstr>交通安全対策の立案</vt:lpstr>
      <vt:lpstr>交通課題の抽出</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牧野　修久</dc:creator>
  <cp:lastModifiedBy>池水　丈明</cp:lastModifiedBy>
  <cp:revision>1205</cp:revision>
  <cp:lastPrinted>2020-09-02T07:22:17Z</cp:lastPrinted>
  <dcterms:created xsi:type="dcterms:W3CDTF">2018-05-07T08:10:56Z</dcterms:created>
  <dcterms:modified xsi:type="dcterms:W3CDTF">2020-12-22T08:17:55Z</dcterms:modified>
</cp:coreProperties>
</file>