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5"/>
  </p:notesMasterIdLst>
  <p:handoutMasterIdLst>
    <p:handoutMasterId r:id="rId6"/>
  </p:handoutMasterIdLst>
  <p:sldIdLst>
    <p:sldId id="312" r:id="rId2"/>
    <p:sldId id="309" r:id="rId3"/>
    <p:sldId id="313" r:id="rId4"/>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FF9966"/>
    <a:srgbClr val="FF5050"/>
    <a:srgbClr val="FFCCCC"/>
    <a:srgbClr val="FFC000"/>
    <a:srgbClr val="A2A3A3"/>
    <a:srgbClr val="D9D9D9"/>
    <a:srgbClr val="00CC99"/>
    <a:srgbClr val="B6B5B3"/>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70161" autoAdjust="0"/>
  </p:normalViewPr>
  <p:slideViewPr>
    <p:cSldViewPr snapToGrid="0">
      <p:cViewPr varScale="1">
        <p:scale>
          <a:sx n="78" d="100"/>
          <a:sy n="78" d="100"/>
        </p:scale>
        <p:origin x="2358" y="96"/>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12C7129A-A652-44C9-AA30-1D070CD38184}" type="datetimeFigureOut">
              <a:rPr kumimoji="1" lang="ja-JP" altLang="en-US" smtClean="0"/>
              <a:t>2020/12/22</a:t>
            </a:fld>
            <a:endParaRPr kumimoji="1" lang="ja-JP" altLang="en-US"/>
          </a:p>
        </p:txBody>
      </p:sp>
      <p:sp>
        <p:nvSpPr>
          <p:cNvPr id="4" name="フッター プレースホルダー 3"/>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00DEF3E5-EE86-4B66-BA96-C90A3EEA691B}" type="slidenum">
              <a:rPr kumimoji="1" lang="ja-JP" altLang="en-US" smtClean="0"/>
              <a:t>‹#›</a:t>
            </a:fld>
            <a:endParaRPr kumimoji="1" lang="ja-JP" altLang="en-US"/>
          </a:p>
        </p:txBody>
      </p:sp>
    </p:spTree>
    <p:extLst>
      <p:ext uri="{BB962C8B-B14F-4D97-AF65-F5344CB8AC3E}">
        <p14:creationId xmlns:p14="http://schemas.microsoft.com/office/powerpoint/2010/main" val="30297966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2"/>
            <a:ext cx="2949787" cy="498693"/>
          </a:xfrm>
          <a:prstGeom prst="rect">
            <a:avLst/>
          </a:prstGeom>
        </p:spPr>
        <p:txBody>
          <a:bodyPr vert="horz" lIns="91424" tIns="45712" rIns="91424" bIns="45712"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2"/>
            <a:ext cx="2949787" cy="498693"/>
          </a:xfrm>
          <a:prstGeom prst="rect">
            <a:avLst/>
          </a:prstGeom>
        </p:spPr>
        <p:txBody>
          <a:bodyPr vert="horz" lIns="91424" tIns="45712" rIns="91424" bIns="45712" rtlCol="0"/>
          <a:lstStyle>
            <a:lvl1pPr algn="r">
              <a:defRPr sz="1200"/>
            </a:lvl1pPr>
          </a:lstStyle>
          <a:p>
            <a:fld id="{A7AB0A5F-B775-4530-96C6-71E83EAA6E78}" type="datetimeFigureOut">
              <a:rPr kumimoji="1" lang="ja-JP" altLang="en-US" smtClean="0"/>
              <a:t>2020/12/22</a:t>
            </a:fld>
            <a:endParaRPr kumimoji="1" lang="ja-JP" altLang="en-US"/>
          </a:p>
        </p:txBody>
      </p:sp>
      <p:sp>
        <p:nvSpPr>
          <p:cNvPr id="4" name="スライド イメージ プレースホルダー 3"/>
          <p:cNvSpPr>
            <a:spLocks noGrp="1" noRot="1" noChangeAspect="1"/>
          </p:cNvSpPr>
          <p:nvPr>
            <p:ph type="sldImg" idx="2"/>
          </p:nvPr>
        </p:nvSpPr>
        <p:spPr>
          <a:xfrm>
            <a:off x="1168400" y="1243013"/>
            <a:ext cx="4470400" cy="3354387"/>
          </a:xfrm>
          <a:prstGeom prst="rect">
            <a:avLst/>
          </a:prstGeom>
          <a:noFill/>
          <a:ln w="12700">
            <a:solidFill>
              <a:prstClr val="black"/>
            </a:solidFill>
          </a:ln>
        </p:spPr>
        <p:txBody>
          <a:bodyPr vert="horz" lIns="91424" tIns="45712" rIns="91424" bIns="45712" rtlCol="0" anchor="ctr"/>
          <a:lstStyle/>
          <a:p>
            <a:endParaRPr lang="ja-JP" altLang="en-US"/>
          </a:p>
        </p:txBody>
      </p:sp>
      <p:sp>
        <p:nvSpPr>
          <p:cNvPr id="5" name="ノート プレースホルダー 4"/>
          <p:cNvSpPr>
            <a:spLocks noGrp="1"/>
          </p:cNvSpPr>
          <p:nvPr>
            <p:ph type="body" sz="quarter" idx="3"/>
          </p:nvPr>
        </p:nvSpPr>
        <p:spPr>
          <a:xfrm>
            <a:off x="680720" y="4783309"/>
            <a:ext cx="5445760" cy="3913614"/>
          </a:xfrm>
          <a:prstGeom prst="rect">
            <a:avLst/>
          </a:prstGeom>
        </p:spPr>
        <p:txBody>
          <a:bodyPr vert="horz" lIns="91424" tIns="45712" rIns="91424" bIns="45712"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24" tIns="45712" rIns="91424" bIns="45712"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24" tIns="45712" rIns="91424" bIns="45712" rtlCol="0" anchor="b"/>
          <a:lstStyle>
            <a:lvl1pPr algn="r">
              <a:defRPr sz="1200"/>
            </a:lvl1pPr>
          </a:lstStyle>
          <a:p>
            <a:fld id="{52377818-0476-424A-BA47-6A3E0694BDB1}" type="slidenum">
              <a:rPr kumimoji="1" lang="ja-JP" altLang="en-US" smtClean="0"/>
              <a:t>‹#›</a:t>
            </a:fld>
            <a:endParaRPr kumimoji="1" lang="ja-JP" altLang="en-US"/>
          </a:p>
        </p:txBody>
      </p:sp>
    </p:spTree>
    <p:extLst>
      <p:ext uri="{BB962C8B-B14F-4D97-AF65-F5344CB8AC3E}">
        <p14:creationId xmlns:p14="http://schemas.microsoft.com/office/powerpoint/2010/main" val="190100665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00" dirty="0" smtClean="0"/>
              <a:t>続きまして、本地域協議会における「検討の進め方」について、資料２で説明します。</a:t>
            </a:r>
            <a:endParaRPr kumimoji="1" lang="ja-JP" altLang="en-US" sz="1000"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0</a:t>
            </a:fld>
            <a:endParaRPr kumimoji="1" lang="ja-JP" altLang="en-US"/>
          </a:p>
        </p:txBody>
      </p:sp>
    </p:spTree>
    <p:extLst>
      <p:ext uri="{BB962C8B-B14F-4D97-AF65-F5344CB8AC3E}">
        <p14:creationId xmlns:p14="http://schemas.microsoft.com/office/powerpoint/2010/main" val="603417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00" dirty="0" smtClean="0"/>
              <a:t>今回は、○○地区の交通安全対策を検討する協議会として、本日ご出席頂いています地域の代表者の方々、学校関係者の方々、行政機関として○○警察署、○○市○○課で検討体制を構築するものとしています。</a:t>
            </a:r>
            <a:endParaRPr kumimoji="1" lang="en-US" altLang="ja-JP" sz="1000" dirty="0" smtClean="0"/>
          </a:p>
          <a:p>
            <a:r>
              <a:rPr kumimoji="1" lang="ja-JP" altLang="en-US" sz="1000" dirty="0" smtClean="0"/>
              <a:t>（また、生活道路の交通安全対策を推進する上での助言など頂くことも目的に、○○大学の○○先生をお招きしています。）</a:t>
            </a:r>
            <a:endParaRPr kumimoji="1" lang="en-US" altLang="ja-JP" sz="1000" dirty="0" smtClean="0"/>
          </a:p>
          <a:p>
            <a:r>
              <a:rPr kumimoji="1" lang="ja-JP" altLang="en-US" sz="1000" dirty="0" smtClean="0"/>
              <a:t>当該地域の生活道路における交通安全上の課題を明らかにし、皆さんと協働でより安全で安心できる対策を検討していきたいと考えています。</a:t>
            </a:r>
            <a:endParaRPr kumimoji="1" lang="ja-JP" altLang="en-US" sz="1000"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1</a:t>
            </a:fld>
            <a:endParaRPr kumimoji="1" lang="ja-JP" altLang="en-US"/>
          </a:p>
        </p:txBody>
      </p:sp>
    </p:spTree>
    <p:extLst>
      <p:ext uri="{BB962C8B-B14F-4D97-AF65-F5344CB8AC3E}">
        <p14:creationId xmlns:p14="http://schemas.microsoft.com/office/powerpoint/2010/main" val="2400620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00" dirty="0" smtClean="0"/>
              <a:t>この協議会の進め方としては、</a:t>
            </a:r>
            <a:r>
              <a:rPr kumimoji="1" lang="en-US" altLang="ja-JP" sz="1000" dirty="0" smtClean="0"/>
              <a:t>2</a:t>
            </a:r>
            <a:r>
              <a:rPr kumimoji="1" lang="ja-JP" altLang="en-US" sz="1000" dirty="0" smtClean="0"/>
              <a:t>ページ目に示すスケジュールで考えています。</a:t>
            </a:r>
            <a:endParaRPr kumimoji="1" lang="en-US" altLang="ja-JP" sz="1000" dirty="0" smtClean="0"/>
          </a:p>
          <a:p>
            <a:r>
              <a:rPr kumimoji="1" lang="ja-JP" altLang="en-US" sz="1000" dirty="0" smtClean="0"/>
              <a:t>今回は第１回の協議会として、先ほど説明した検討体制やスケジュールについて提示するとともに、「交通課題の把握・分析」や「生活道路交通安全対策の検討」について共通認識を図りながら意見交換をさせて頂く予定です。</a:t>
            </a:r>
            <a:endParaRPr kumimoji="1" lang="en-US" altLang="ja-JP" sz="1000" dirty="0" smtClean="0"/>
          </a:p>
          <a:p>
            <a:r>
              <a:rPr kumimoji="1" lang="ja-JP" altLang="en-US" sz="1000" dirty="0" smtClean="0"/>
              <a:t>（協議会の開催スケジュールを適宜設定して説明）</a:t>
            </a:r>
            <a:endParaRPr kumimoji="1" lang="en-US" altLang="ja-JP" sz="1000" dirty="0" smtClean="0"/>
          </a:p>
          <a:p>
            <a:r>
              <a:rPr kumimoji="1" lang="ja-JP" altLang="en-US" sz="1000" dirty="0" smtClean="0"/>
              <a:t>（合同現地点検・アンケート調査・社会実験など予定している場合は挿入）</a:t>
            </a:r>
            <a:endParaRPr kumimoji="1" lang="en-US" altLang="ja-JP" sz="1000" dirty="0" smtClean="0"/>
          </a:p>
          <a:p>
            <a:endParaRPr kumimoji="1" lang="en-US" altLang="ja-JP" sz="1000" dirty="0" smtClean="0"/>
          </a:p>
          <a:p>
            <a:r>
              <a:rPr kumimoji="1" lang="ja-JP" altLang="en-US" sz="1000" dirty="0" smtClean="0"/>
              <a:t>これ以降、交通安全対策について具体的な検討を経て、令和○年○月を目標に対策を実施する予定を考えています。</a:t>
            </a:r>
            <a:endParaRPr kumimoji="1" lang="en-US" altLang="ja-JP" sz="1000" dirty="0" smtClean="0"/>
          </a:p>
          <a:p>
            <a:r>
              <a:rPr kumimoji="1" lang="ja-JP" altLang="en-US" sz="1000" dirty="0" smtClean="0"/>
              <a:t>また、対策実施後の効果についても検証し、必要に応じて追加対策を検討する</a:t>
            </a:r>
            <a:r>
              <a:rPr kumimoji="1" lang="ja-JP" altLang="en-US" sz="1000" dirty="0" smtClean="0"/>
              <a:t>など、当該</a:t>
            </a:r>
            <a:r>
              <a:rPr kumimoji="1" lang="ja-JP" altLang="en-US" sz="1000" dirty="0" smtClean="0"/>
              <a:t>地区のより良い道路交通環境を創りあげていく方針です。</a:t>
            </a:r>
            <a:endParaRPr kumimoji="1" lang="en-US" altLang="ja-JP" sz="1000" dirty="0" smtClean="0"/>
          </a:p>
          <a:p>
            <a:endParaRPr kumimoji="1" lang="en-US" altLang="ja-JP" sz="1000" dirty="0" smtClean="0"/>
          </a:p>
          <a:p>
            <a:r>
              <a:rPr kumimoji="1" lang="ja-JP" altLang="en-US" sz="1000" dirty="0" smtClean="0"/>
              <a:t>以上、資料２の説明を終わります。</a:t>
            </a:r>
            <a:endParaRPr kumimoji="1" lang="ja-JP" altLang="en-US" sz="1000"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2</a:t>
            </a:fld>
            <a:endParaRPr kumimoji="1" lang="ja-JP" altLang="en-US"/>
          </a:p>
        </p:txBody>
      </p:sp>
    </p:spTree>
    <p:extLst>
      <p:ext uri="{BB962C8B-B14F-4D97-AF65-F5344CB8AC3E}">
        <p14:creationId xmlns:p14="http://schemas.microsoft.com/office/powerpoint/2010/main" val="33573496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DC86F2A5-2BF1-498F-B58F-D7BD2D65A09C}" type="datetime1">
              <a:rPr kumimoji="1" lang="ja-JP" altLang="en-US" smtClean="0"/>
              <a:t>2020/12/22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654603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17CEBC5-744F-4E52-830B-32C884DFF200}" type="datetime1">
              <a:rPr kumimoji="1" lang="ja-JP" altLang="en-US" smtClean="0"/>
              <a:t>2020/12/22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
        <p:nvSpPr>
          <p:cNvPr id="9" name="Title 1"/>
          <p:cNvSpPr txBox="1">
            <a:spLocks/>
          </p:cNvSpPr>
          <p:nvPr userDrawn="1"/>
        </p:nvSpPr>
        <p:spPr>
          <a:xfrm>
            <a:off x="0" y="6819885"/>
            <a:ext cx="9144000" cy="3600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kumimoji="1" sz="2400" kern="1200">
                <a:solidFill>
                  <a:schemeClr val="bg1"/>
                </a:solidFill>
                <a:latin typeface="HGP創英角ｺﾞｼｯｸUB" panose="020B0900000000000000" pitchFamily="50" charset="-128"/>
                <a:ea typeface="HGP創英角ｺﾞｼｯｸUB" panose="020B0900000000000000" pitchFamily="50" charset="-128"/>
                <a:cs typeface="+mj-cs"/>
              </a:defRPr>
            </a:lvl1pPr>
          </a:lstStyle>
          <a:p>
            <a:endParaRPr lang="en-US" dirty="0"/>
          </a:p>
        </p:txBody>
      </p:sp>
      <p:sp>
        <p:nvSpPr>
          <p:cNvPr id="10" name="Title 1"/>
          <p:cNvSpPr txBox="1">
            <a:spLocks/>
          </p:cNvSpPr>
          <p:nvPr userDrawn="1"/>
        </p:nvSpPr>
        <p:spPr>
          <a:xfrm>
            <a:off x="-3" y="6769083"/>
            <a:ext cx="9144000" cy="1800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kumimoji="1" sz="2400" kern="1200">
                <a:solidFill>
                  <a:schemeClr val="bg1"/>
                </a:solidFill>
                <a:latin typeface="HGP創英角ｺﾞｼｯｸUB" panose="020B0900000000000000" pitchFamily="50" charset="-128"/>
                <a:ea typeface="HGP創英角ｺﾞｼｯｸUB" panose="020B0900000000000000" pitchFamily="50" charset="-128"/>
                <a:cs typeface="+mj-cs"/>
              </a:defRPr>
            </a:lvl1pPr>
          </a:lstStyle>
          <a:p>
            <a:endParaRPr lang="en-US" dirty="0"/>
          </a:p>
        </p:txBody>
      </p:sp>
      <p:sp>
        <p:nvSpPr>
          <p:cNvPr id="11" name="Title 1"/>
          <p:cNvSpPr txBox="1">
            <a:spLocks/>
          </p:cNvSpPr>
          <p:nvPr userDrawn="1"/>
        </p:nvSpPr>
        <p:spPr>
          <a:xfrm>
            <a:off x="-3" y="461408"/>
            <a:ext cx="9144000" cy="1800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kumimoji="1" sz="2400" kern="1200">
                <a:solidFill>
                  <a:schemeClr val="bg1"/>
                </a:solidFill>
                <a:latin typeface="HGP創英角ｺﾞｼｯｸUB" panose="020B0900000000000000" pitchFamily="50" charset="-128"/>
                <a:ea typeface="HGP創英角ｺﾞｼｯｸUB" panose="020B0900000000000000" pitchFamily="50" charset="-128"/>
                <a:cs typeface="+mj-cs"/>
              </a:defRPr>
            </a:lvl1pPr>
          </a:lstStyle>
          <a:p>
            <a:endParaRPr lang="en-US" dirty="0"/>
          </a:p>
        </p:txBody>
      </p:sp>
    </p:spTree>
    <p:extLst>
      <p:ext uri="{BB962C8B-B14F-4D97-AF65-F5344CB8AC3E}">
        <p14:creationId xmlns:p14="http://schemas.microsoft.com/office/powerpoint/2010/main" val="197976536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D1D44A9C-8474-4797-9AC5-B38A73C08916}" type="datetime1">
              <a:rPr kumimoji="1" lang="ja-JP" altLang="en-US" smtClean="0"/>
              <a:t>2020/12/22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3175798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7DC2908A-DC1A-4B74-A156-C5E2B09A6063}" type="datetime1">
              <a:rPr kumimoji="1" lang="ja-JP" altLang="en-US" smtClean="0"/>
              <a:t>2020/12/22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593520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4985E255-CA9B-432D-A236-F13829BBD41C}" type="datetime1">
              <a:rPr kumimoji="1" lang="ja-JP" altLang="en-US" smtClean="0"/>
              <a:t>2020/12/22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646524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485491E6-22DE-45BC-B3E6-D0C96401479F}" type="datetime1">
              <a:rPr kumimoji="1" lang="ja-JP" altLang="en-US" smtClean="0"/>
              <a:t>2020/12/22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2375526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7B35A-870C-40ED-A66F-A4925AB439B3}" type="datetime1">
              <a:rPr kumimoji="1" lang="ja-JP" altLang="en-US" smtClean="0"/>
              <a:t>2020/12/22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99224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02BE940F-8ADE-4DF7-9C5A-187921D6A976}" type="datetime1">
              <a:rPr kumimoji="1" lang="ja-JP" altLang="en-US" smtClean="0"/>
              <a:t>2020/12/22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3383304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C6583E7-065F-43FC-ABD5-7F8D086560A3}" type="datetime1">
              <a:rPr kumimoji="1" lang="ja-JP" altLang="en-US" smtClean="0"/>
              <a:t>2020/12/22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3919608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C2DD9EBC-1202-4653-A3AD-A9183C13D316}" type="datetime1">
              <a:rPr kumimoji="1" lang="ja-JP" altLang="en-US" smtClean="0"/>
              <a:t>2020/12/22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3283774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0AFB79FF-2A8A-49D5-AD58-DB67B9C4CB53}" type="datetime1">
              <a:rPr kumimoji="1" lang="ja-JP" altLang="en-US" smtClean="0"/>
              <a:t>2020/12/22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734394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9144000" cy="43180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p:spPr>
        <p:txBody>
          <a:bodyPr vert="horz" lIns="91440" tIns="45720" rIns="91440" bIns="45720" rtlCol="0" anchor="ctr">
            <a:normAutofit/>
          </a:bodyPr>
          <a:lstStyle/>
          <a:p>
            <a:r>
              <a:rPr lang="ja-JP" altLang="en-US" dirty="0"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0FE534-2D54-4C99-92E9-6EAB3E66012D}" type="datetime1">
              <a:rPr kumimoji="1" lang="ja-JP" altLang="en-US" smtClean="0"/>
              <a:t>2020/12/22</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086600" y="6482293"/>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BBCC535-E5EB-4C87-8318-061A9D8B6F79}" type="slidenum">
              <a:rPr lang="ja-JP" altLang="en-US" smtClean="0"/>
              <a:pPr/>
              <a:t>‹#›</a:t>
            </a:fld>
            <a:endParaRPr lang="ja-JP" altLang="en-US" dirty="0"/>
          </a:p>
        </p:txBody>
      </p:sp>
    </p:spTree>
    <p:extLst>
      <p:ext uri="{BB962C8B-B14F-4D97-AF65-F5344CB8AC3E}">
        <p14:creationId xmlns:p14="http://schemas.microsoft.com/office/powerpoint/2010/main" val="24414444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2400" kern="1200">
          <a:solidFill>
            <a:schemeClr val="bg1"/>
          </a:solidFill>
          <a:latin typeface="HGP創英角ｺﾞｼｯｸUB" panose="020B0900000000000000" pitchFamily="50" charset="-128"/>
          <a:ea typeface="HGP創英角ｺﾞｼｯｸUB" panose="020B0900000000000000" pitchFamily="50"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p:cNvSpPr txBox="1"/>
          <p:nvPr/>
        </p:nvSpPr>
        <p:spPr>
          <a:xfrm>
            <a:off x="0" y="3532900"/>
            <a:ext cx="9144001" cy="584775"/>
          </a:xfrm>
          <a:prstGeom prst="rect">
            <a:avLst/>
          </a:prstGeom>
          <a:noFill/>
        </p:spPr>
        <p:txBody>
          <a:bodyPr wrap="square" rtlCol="0">
            <a:spAutoFit/>
          </a:bodyPr>
          <a:lstStyle/>
          <a:p>
            <a:pPr algn="ctr"/>
            <a:r>
              <a:rPr lang="ja-JP" altLang="en-US" sz="3200" dirty="0" smtClean="0">
                <a:solidFill>
                  <a:srgbClr val="0066CC"/>
                </a:solidFill>
              </a:rPr>
              <a:t>検討の進め方</a:t>
            </a:r>
            <a:endParaRPr kumimoji="1" lang="ja-JP" altLang="en-US" sz="3200" dirty="0">
              <a:solidFill>
                <a:srgbClr val="0066CC"/>
              </a:solidFill>
            </a:endParaRPr>
          </a:p>
        </p:txBody>
      </p:sp>
      <p:sp>
        <p:nvSpPr>
          <p:cNvPr id="7" name="正方形/長方形 6"/>
          <p:cNvSpPr/>
          <p:nvPr/>
        </p:nvSpPr>
        <p:spPr>
          <a:xfrm>
            <a:off x="8001000" y="254000"/>
            <a:ext cx="922866" cy="397934"/>
          </a:xfrm>
          <a:prstGeom prst="rect">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資料２</a:t>
            </a: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タイトル 1"/>
          <p:cNvSpPr>
            <a:spLocks noGrp="1"/>
          </p:cNvSpPr>
          <p:nvPr>
            <p:ph type="ctrTitle"/>
          </p:nvPr>
        </p:nvSpPr>
        <p:spPr>
          <a:xfrm>
            <a:off x="0" y="2095130"/>
            <a:ext cx="9144000" cy="1361567"/>
          </a:xfrm>
        </p:spPr>
        <p:txBody>
          <a:bodyPr anchor="ctr">
            <a:normAutofit/>
          </a:bodyPr>
          <a:lstStyle/>
          <a:p>
            <a:r>
              <a:rPr lang="ja-JP" altLang="en-US" sz="4000" dirty="0" smtClean="0"/>
              <a:t>第○回</a:t>
            </a:r>
            <a:r>
              <a:rPr lang="ja-JP" altLang="en-US" sz="4000" dirty="0"/>
              <a:t>　</a:t>
            </a:r>
            <a:r>
              <a:rPr lang="ja-JP" altLang="en-US" sz="4000" dirty="0" smtClean="0"/>
              <a:t>○○○○地区</a:t>
            </a:r>
            <a:r>
              <a:rPr lang="en-US" altLang="ja-JP" sz="4000" dirty="0" smtClean="0"/>
              <a:t/>
            </a:r>
            <a:br>
              <a:rPr lang="en-US" altLang="ja-JP" sz="4000" dirty="0" smtClean="0"/>
            </a:br>
            <a:r>
              <a:rPr lang="ja-JP" altLang="en-US" sz="4000" dirty="0" smtClean="0"/>
              <a:t>生活道路交通</a:t>
            </a:r>
            <a:r>
              <a:rPr lang="ja-JP" altLang="en-US" sz="4000" dirty="0"/>
              <a:t>安全</a:t>
            </a:r>
            <a:r>
              <a:rPr lang="ja-JP" altLang="en-US" sz="4000" dirty="0" smtClean="0"/>
              <a:t>対策　地域協議会</a:t>
            </a:r>
            <a:endParaRPr kumimoji="1" lang="ja-JP" altLang="en-US" sz="4400" dirty="0"/>
          </a:p>
        </p:txBody>
      </p:sp>
      <p:sp>
        <p:nvSpPr>
          <p:cNvPr id="10" name="サブタイトル 2"/>
          <p:cNvSpPr>
            <a:spLocks noGrp="1"/>
          </p:cNvSpPr>
          <p:nvPr>
            <p:ph type="subTitle" idx="1"/>
          </p:nvPr>
        </p:nvSpPr>
        <p:spPr>
          <a:xfrm>
            <a:off x="1143000" y="5075734"/>
            <a:ext cx="6858000" cy="1298436"/>
          </a:xfrm>
        </p:spPr>
        <p:txBody>
          <a:bodyPr>
            <a:noAutofit/>
          </a:bodyPr>
          <a:lstStyle/>
          <a:p>
            <a:r>
              <a:rPr kumimoji="1" lang="ja-JP" altLang="en-US" sz="2800" dirty="0" smtClean="0"/>
              <a:t>令和○年○月</a:t>
            </a:r>
            <a:endParaRPr kumimoji="1" lang="en-US" altLang="ja-JP" sz="2800" dirty="0" smtClean="0"/>
          </a:p>
          <a:p>
            <a:r>
              <a:rPr lang="ja-JP" altLang="en-US" sz="4000" dirty="0" smtClean="0"/>
              <a:t>○○○○（市町村名称</a:t>
            </a:r>
            <a:r>
              <a:rPr lang="ja-JP" altLang="en-US" sz="4000" dirty="0"/>
              <a:t>）</a:t>
            </a:r>
            <a:endParaRPr lang="en-US" altLang="ja-JP" sz="4000" dirty="0" smtClean="0"/>
          </a:p>
        </p:txBody>
      </p:sp>
      <p:sp>
        <p:nvSpPr>
          <p:cNvPr id="8" name="正方形/長方形 7"/>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586218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ー 7"/>
          <p:cNvSpPr>
            <a:spLocks noGrp="1"/>
          </p:cNvSpPr>
          <p:nvPr>
            <p:ph type="sldNum" sz="quarter" idx="12"/>
          </p:nvPr>
        </p:nvSpPr>
        <p:spPr/>
        <p:txBody>
          <a:bodyPr/>
          <a:lstStyle/>
          <a:p>
            <a:fld id="{2BBCC535-E5EB-4C87-8318-061A9D8B6F79}" type="slidenum">
              <a:rPr kumimoji="1" lang="ja-JP" altLang="en-US" smtClean="0"/>
              <a:t>1</a:t>
            </a:fld>
            <a:endParaRPr kumimoji="1" lang="ja-JP" altLang="en-US"/>
          </a:p>
        </p:txBody>
      </p:sp>
      <p:sp>
        <p:nvSpPr>
          <p:cNvPr id="3" name="タイトル 2"/>
          <p:cNvSpPr>
            <a:spLocks noGrp="1"/>
          </p:cNvSpPr>
          <p:nvPr>
            <p:ph type="title"/>
          </p:nvPr>
        </p:nvSpPr>
        <p:spPr/>
        <p:txBody>
          <a:bodyPr/>
          <a:lstStyle/>
          <a:p>
            <a:r>
              <a:rPr lang="ja-JP" altLang="en-US" dirty="0" smtClean="0"/>
              <a:t>検討の進め方</a:t>
            </a:r>
            <a:endParaRPr lang="ja-JP" altLang="en-US" dirty="0"/>
          </a:p>
        </p:txBody>
      </p:sp>
      <p:sp>
        <p:nvSpPr>
          <p:cNvPr id="5" name="正方形/長方形 4"/>
          <p:cNvSpPr/>
          <p:nvPr/>
        </p:nvSpPr>
        <p:spPr>
          <a:xfrm>
            <a:off x="126732" y="1404092"/>
            <a:ext cx="8891268" cy="4918887"/>
          </a:xfrm>
          <a:prstGeom prst="rect">
            <a:avLst/>
          </a:prstGeom>
          <a:noFill/>
          <a:ln w="9525">
            <a:solidFill>
              <a:schemeClr val="bg1">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ドーナツ 85"/>
          <p:cNvSpPr/>
          <p:nvPr/>
        </p:nvSpPr>
        <p:spPr>
          <a:xfrm>
            <a:off x="459338" y="1648559"/>
            <a:ext cx="4159497" cy="3966381"/>
          </a:xfrm>
          <a:prstGeom prst="donut">
            <a:avLst>
              <a:gd name="adj" fmla="val 13423"/>
            </a:avLst>
          </a:prstGeom>
          <a:solidFill>
            <a:schemeClr val="accent5">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ja-JP" altLang="en-US" sz="1200" dirty="0">
              <a:solidFill>
                <a:schemeClr val="tx1"/>
              </a:solidFill>
            </a:endParaRPr>
          </a:p>
        </p:txBody>
      </p:sp>
      <p:sp>
        <p:nvSpPr>
          <p:cNvPr id="87" name="正方形/長方形 86"/>
          <p:cNvSpPr/>
          <p:nvPr/>
        </p:nvSpPr>
        <p:spPr>
          <a:xfrm>
            <a:off x="603004" y="2906036"/>
            <a:ext cx="3897569" cy="143806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72000" rIns="144000" bIns="72000" rtlCol="0" anchor="ctr">
            <a:spAutoFit/>
          </a:bodyPr>
          <a:lstStyle/>
          <a:p>
            <a:pPr marL="177800" indent="-177800" algn="ctr"/>
            <a:r>
              <a:rPr lang="ja-JP" altLang="en-US" sz="2800" b="1" dirty="0" smtClean="0">
                <a:solidFill>
                  <a:schemeClr val="accent1">
                    <a:lumMod val="75000"/>
                  </a:schemeClr>
                </a:solidFill>
                <a:latin typeface="HG丸ｺﾞｼｯｸM-PRO" panose="020F0600000000000000" pitchFamily="50" charset="-128"/>
                <a:ea typeface="HG丸ｺﾞｼｯｸM-PRO" panose="020F0600000000000000" pitchFamily="50" charset="-128"/>
              </a:rPr>
              <a:t>○○○○地区 </a:t>
            </a:r>
            <a:endParaRPr lang="en-US" altLang="ja-JP" sz="2800" b="1" dirty="0" smtClean="0">
              <a:solidFill>
                <a:schemeClr val="accent1">
                  <a:lumMod val="75000"/>
                </a:schemeClr>
              </a:solidFill>
              <a:latin typeface="HG丸ｺﾞｼｯｸM-PRO" panose="020F0600000000000000" pitchFamily="50" charset="-128"/>
              <a:ea typeface="HG丸ｺﾞｼｯｸM-PRO" panose="020F0600000000000000" pitchFamily="50" charset="-128"/>
            </a:endParaRPr>
          </a:p>
          <a:p>
            <a:pPr marL="177800" indent="-177800" algn="ctr"/>
            <a:r>
              <a:rPr lang="ja-JP" altLang="en-US" sz="2800" b="1" dirty="0" smtClean="0">
                <a:solidFill>
                  <a:schemeClr val="accent1">
                    <a:lumMod val="75000"/>
                  </a:schemeClr>
                </a:solidFill>
                <a:latin typeface="HG丸ｺﾞｼｯｸM-PRO" panose="020F0600000000000000" pitchFamily="50" charset="-128"/>
                <a:ea typeface="HG丸ｺﾞｼｯｸM-PRO" panose="020F0600000000000000" pitchFamily="50" charset="-128"/>
              </a:rPr>
              <a:t>生活道路交通安全対策</a:t>
            </a:r>
            <a:endParaRPr lang="en-US" altLang="ja-JP" sz="2800" b="1" dirty="0" smtClean="0">
              <a:solidFill>
                <a:schemeClr val="accent1">
                  <a:lumMod val="75000"/>
                </a:schemeClr>
              </a:solidFill>
              <a:latin typeface="HG丸ｺﾞｼｯｸM-PRO" panose="020F0600000000000000" pitchFamily="50" charset="-128"/>
              <a:ea typeface="HG丸ｺﾞｼｯｸM-PRO" panose="020F0600000000000000" pitchFamily="50" charset="-128"/>
            </a:endParaRPr>
          </a:p>
          <a:p>
            <a:pPr marL="177800" indent="-177800" algn="ctr"/>
            <a:r>
              <a:rPr lang="ja-JP" altLang="en-US" sz="2800" b="1" dirty="0" smtClean="0">
                <a:solidFill>
                  <a:schemeClr val="accent1">
                    <a:lumMod val="75000"/>
                  </a:schemeClr>
                </a:solidFill>
                <a:latin typeface="HG丸ｺﾞｼｯｸM-PRO" panose="020F0600000000000000" pitchFamily="50" charset="-128"/>
                <a:ea typeface="HG丸ｺﾞｼｯｸM-PRO" panose="020F0600000000000000" pitchFamily="50" charset="-128"/>
              </a:rPr>
              <a:t>地域協議会</a:t>
            </a:r>
            <a:endParaRPr lang="en-US" altLang="ja-JP" sz="2800" b="1" dirty="0" smtClean="0">
              <a:solidFill>
                <a:schemeClr val="accent1">
                  <a:lumMod val="75000"/>
                </a:schemeClr>
              </a:solidFill>
              <a:latin typeface="HG丸ｺﾞｼｯｸM-PRO" panose="020F0600000000000000" pitchFamily="50" charset="-128"/>
              <a:ea typeface="HG丸ｺﾞｼｯｸM-PRO" panose="020F0600000000000000" pitchFamily="50" charset="-128"/>
            </a:endParaRPr>
          </a:p>
        </p:txBody>
      </p:sp>
      <p:sp>
        <p:nvSpPr>
          <p:cNvPr id="92" name="テキスト ボックス 91"/>
          <p:cNvSpPr txBox="1"/>
          <p:nvPr/>
        </p:nvSpPr>
        <p:spPr>
          <a:xfrm>
            <a:off x="5545667" y="1977126"/>
            <a:ext cx="3472334" cy="2893100"/>
          </a:xfrm>
          <a:prstGeom prst="rect">
            <a:avLst/>
          </a:prstGeom>
          <a:noFill/>
        </p:spPr>
        <p:txBody>
          <a:bodyPr wrap="square" rtlCol="0">
            <a:spAutoFit/>
          </a:bodyPr>
          <a:lstStyle/>
          <a:p>
            <a:r>
              <a:rPr lang="ja-JP" altLang="en-US" sz="1400" dirty="0">
                <a:latin typeface="ＭＳ ゴシック" panose="020B0609070205080204" pitchFamily="49" charset="-128"/>
                <a:ea typeface="ＭＳ ゴシック" panose="020B0609070205080204" pitchFamily="49" charset="-128"/>
              </a:rPr>
              <a:t>■</a:t>
            </a:r>
            <a:r>
              <a:rPr kumimoji="1" lang="ja-JP" altLang="en-US" sz="1400" dirty="0" smtClean="0">
                <a:latin typeface="ＭＳ ゴシック" panose="020B0609070205080204" pitchFamily="49" charset="-128"/>
                <a:ea typeface="ＭＳ ゴシック" panose="020B0609070205080204" pitchFamily="49" charset="-128"/>
              </a:rPr>
              <a:t>地域のみなさん</a:t>
            </a:r>
            <a:endParaRPr lang="en-US" altLang="ja-JP" sz="1400" dirty="0" smtClean="0">
              <a:latin typeface="ＭＳ ゴシック" panose="020B0609070205080204" pitchFamily="49" charset="-128"/>
              <a:ea typeface="ＭＳ ゴシック" panose="020B0609070205080204" pitchFamily="49" charset="-128"/>
            </a:endParaRPr>
          </a:p>
          <a:p>
            <a:r>
              <a:rPr lang="ja-JP" altLang="en-US" sz="1400" dirty="0" smtClean="0">
                <a:latin typeface="ＭＳ ゴシック" panose="020B0609070205080204" pitchFamily="49" charset="-128"/>
                <a:ea typeface="ＭＳ ゴシック" panose="020B0609070205080204" pitchFamily="49" charset="-128"/>
              </a:rPr>
              <a:t>　・○○地区の町内会長</a:t>
            </a:r>
            <a:endParaRPr lang="en-US" altLang="ja-JP" sz="1400" dirty="0" smtClean="0">
              <a:latin typeface="ＭＳ ゴシック" panose="020B0609070205080204" pitchFamily="49" charset="-128"/>
              <a:ea typeface="ＭＳ ゴシック" panose="020B0609070205080204" pitchFamily="49" charset="-128"/>
            </a:endParaRPr>
          </a:p>
          <a:p>
            <a:r>
              <a:rPr lang="ja-JP" altLang="en-US" sz="1400" dirty="0">
                <a:latin typeface="ＭＳ ゴシック" panose="020B0609070205080204" pitchFamily="49" charset="-128"/>
                <a:ea typeface="ＭＳ ゴシック" panose="020B0609070205080204" pitchFamily="49" charset="-128"/>
              </a:rPr>
              <a:t>　</a:t>
            </a:r>
            <a:r>
              <a:rPr lang="ja-JP" altLang="en-US" sz="1400" dirty="0" smtClean="0">
                <a:latin typeface="ＭＳ ゴシック" panose="020B0609070205080204" pitchFamily="49" charset="-128"/>
                <a:ea typeface="ＭＳ ゴシック" panose="020B0609070205080204" pitchFamily="49" charset="-128"/>
              </a:rPr>
              <a:t>・○○地区の町内会長</a:t>
            </a:r>
            <a:endParaRPr lang="en-US" altLang="ja-JP" sz="1400" dirty="0" smtClean="0">
              <a:latin typeface="ＭＳ ゴシック" panose="020B0609070205080204" pitchFamily="49" charset="-128"/>
              <a:ea typeface="ＭＳ ゴシック" panose="020B0609070205080204" pitchFamily="49" charset="-128"/>
            </a:endParaRPr>
          </a:p>
          <a:p>
            <a:r>
              <a:rPr lang="ja-JP" altLang="en-US" sz="1400" dirty="0">
                <a:latin typeface="ＭＳ ゴシック" panose="020B0609070205080204" pitchFamily="49" charset="-128"/>
                <a:ea typeface="ＭＳ ゴシック" panose="020B0609070205080204" pitchFamily="49" charset="-128"/>
              </a:rPr>
              <a:t>　</a:t>
            </a:r>
            <a:r>
              <a:rPr lang="ja-JP" altLang="en-US" sz="1400" dirty="0" smtClean="0">
                <a:latin typeface="ＭＳ ゴシック" panose="020B0609070205080204" pitchFamily="49" charset="-128"/>
                <a:ea typeface="ＭＳ ゴシック" panose="020B0609070205080204" pitchFamily="49" charset="-128"/>
              </a:rPr>
              <a:t>・○○小学校</a:t>
            </a:r>
            <a:r>
              <a:rPr lang="en-US" altLang="ja-JP" sz="1400" dirty="0" smtClean="0">
                <a:latin typeface="ＭＳ ゴシック" panose="020B0609070205080204" pitchFamily="49" charset="-128"/>
                <a:ea typeface="ＭＳ ゴシック" panose="020B0609070205080204" pitchFamily="49" charset="-128"/>
              </a:rPr>
              <a:t>PTA</a:t>
            </a:r>
            <a:r>
              <a:rPr lang="ja-JP" altLang="en-US" sz="1400" dirty="0" smtClean="0">
                <a:latin typeface="ＭＳ ゴシック" panose="020B0609070205080204" pitchFamily="49" charset="-128"/>
                <a:ea typeface="ＭＳ ゴシック" panose="020B0609070205080204" pitchFamily="49" charset="-128"/>
              </a:rPr>
              <a:t>関係者</a:t>
            </a:r>
            <a:endParaRPr lang="en-US" altLang="ja-JP" sz="1400" dirty="0">
              <a:latin typeface="ＭＳ ゴシック" panose="020B0609070205080204" pitchFamily="49" charset="-128"/>
              <a:ea typeface="ＭＳ ゴシック" panose="020B0609070205080204" pitchFamily="49" charset="-128"/>
            </a:endParaRPr>
          </a:p>
          <a:p>
            <a:endParaRPr lang="en-US" altLang="ja-JP" sz="1400" dirty="0" smtClean="0">
              <a:latin typeface="ＭＳ ゴシック" panose="020B0609070205080204" pitchFamily="49" charset="-128"/>
              <a:ea typeface="ＭＳ ゴシック" panose="020B0609070205080204" pitchFamily="49" charset="-128"/>
            </a:endParaRPr>
          </a:p>
          <a:p>
            <a:r>
              <a:rPr lang="ja-JP" altLang="en-US" sz="1400" dirty="0" smtClean="0">
                <a:latin typeface="ＭＳ ゴシック" panose="020B0609070205080204" pitchFamily="49" charset="-128"/>
                <a:ea typeface="ＭＳ ゴシック" panose="020B0609070205080204" pitchFamily="49" charset="-128"/>
              </a:rPr>
              <a:t>■有識者</a:t>
            </a:r>
            <a:endParaRPr lang="en-US" altLang="ja-JP" sz="1400" dirty="0" smtClean="0">
              <a:latin typeface="ＭＳ ゴシック" panose="020B0609070205080204" pitchFamily="49" charset="-128"/>
              <a:ea typeface="ＭＳ ゴシック" panose="020B0609070205080204" pitchFamily="49" charset="-128"/>
            </a:endParaRPr>
          </a:p>
          <a:p>
            <a:r>
              <a:rPr lang="ja-JP" altLang="en-US" sz="1400" dirty="0">
                <a:latin typeface="ＭＳ ゴシック" panose="020B0609070205080204" pitchFamily="49" charset="-128"/>
                <a:ea typeface="ＭＳ ゴシック" panose="020B0609070205080204" pitchFamily="49" charset="-128"/>
              </a:rPr>
              <a:t>　</a:t>
            </a:r>
            <a:r>
              <a:rPr lang="ja-JP" altLang="en-US" sz="1400" dirty="0" smtClean="0">
                <a:latin typeface="ＭＳ ゴシック" panose="020B0609070205080204" pitchFamily="49" charset="-128"/>
                <a:ea typeface="ＭＳ ゴシック" panose="020B0609070205080204" pitchFamily="49" charset="-128"/>
              </a:rPr>
              <a:t>・○○大学○○教授</a:t>
            </a:r>
            <a:endParaRPr lang="en-US" altLang="ja-JP" sz="1400" dirty="0">
              <a:latin typeface="ＭＳ ゴシック" panose="020B0609070205080204" pitchFamily="49" charset="-128"/>
              <a:ea typeface="ＭＳ ゴシック" panose="020B0609070205080204" pitchFamily="49" charset="-128"/>
            </a:endParaRPr>
          </a:p>
          <a:p>
            <a:endParaRPr lang="en-US" altLang="ja-JP" sz="1400" dirty="0">
              <a:latin typeface="ＭＳ ゴシック" panose="020B0609070205080204" pitchFamily="49" charset="-128"/>
              <a:ea typeface="ＭＳ ゴシック" panose="020B0609070205080204" pitchFamily="49" charset="-128"/>
            </a:endParaRPr>
          </a:p>
          <a:p>
            <a:r>
              <a:rPr lang="ja-JP" altLang="en-US" sz="1400" dirty="0" smtClean="0">
                <a:latin typeface="ＭＳ ゴシック" panose="020B0609070205080204" pitchFamily="49" charset="-128"/>
                <a:ea typeface="ＭＳ ゴシック" panose="020B0609070205080204" pitchFamily="49" charset="-128"/>
              </a:rPr>
              <a:t>■警察</a:t>
            </a:r>
            <a:endParaRPr lang="en-US" altLang="ja-JP" sz="1400" dirty="0">
              <a:latin typeface="ＭＳ ゴシック" panose="020B0609070205080204" pitchFamily="49" charset="-128"/>
              <a:ea typeface="ＭＳ ゴシック" panose="020B0609070205080204" pitchFamily="49" charset="-128"/>
            </a:endParaRPr>
          </a:p>
          <a:p>
            <a:r>
              <a:rPr lang="ja-JP" altLang="en-US" sz="1400" dirty="0">
                <a:latin typeface="ＭＳ ゴシック" panose="020B0609070205080204" pitchFamily="49" charset="-128"/>
                <a:ea typeface="ＭＳ ゴシック" panose="020B0609070205080204" pitchFamily="49" charset="-128"/>
              </a:rPr>
              <a:t>　</a:t>
            </a:r>
            <a:r>
              <a:rPr lang="ja-JP" altLang="en-US" sz="1400" dirty="0" smtClean="0">
                <a:latin typeface="ＭＳ ゴシック" panose="020B0609070205080204" pitchFamily="49" charset="-128"/>
                <a:ea typeface="ＭＳ ゴシック" panose="020B0609070205080204" pitchFamily="49" charset="-128"/>
              </a:rPr>
              <a:t>・愛知県</a:t>
            </a:r>
            <a:r>
              <a:rPr lang="ja-JP" altLang="en-US" sz="1400" dirty="0">
                <a:latin typeface="ＭＳ ゴシック" panose="020B0609070205080204" pitchFamily="49" charset="-128"/>
                <a:ea typeface="ＭＳ ゴシック" panose="020B0609070205080204" pitchFamily="49" charset="-128"/>
              </a:rPr>
              <a:t>警察　</a:t>
            </a:r>
            <a:r>
              <a:rPr lang="ja-JP" altLang="en-US" sz="1400" dirty="0" smtClean="0">
                <a:latin typeface="ＭＳ ゴシック" panose="020B0609070205080204" pitchFamily="49" charset="-128"/>
                <a:ea typeface="ＭＳ ゴシック" panose="020B0609070205080204" pitchFamily="49" charset="-128"/>
              </a:rPr>
              <a:t>○○警察署</a:t>
            </a:r>
            <a:endParaRPr kumimoji="1" lang="en-US" altLang="ja-JP" sz="700" dirty="0" smtClean="0">
              <a:latin typeface="ＭＳ ゴシック" panose="020B0609070205080204" pitchFamily="49" charset="-128"/>
              <a:ea typeface="ＭＳ ゴシック" panose="020B0609070205080204" pitchFamily="49" charset="-128"/>
            </a:endParaRPr>
          </a:p>
          <a:p>
            <a:endParaRPr lang="en-US" altLang="ja-JP" sz="1400" dirty="0" smtClean="0">
              <a:latin typeface="ＭＳ ゴシック" panose="020B0609070205080204" pitchFamily="49" charset="-128"/>
              <a:ea typeface="ＭＳ ゴシック" panose="020B0609070205080204" pitchFamily="49" charset="-128"/>
            </a:endParaRPr>
          </a:p>
          <a:p>
            <a:r>
              <a:rPr lang="ja-JP" altLang="en-US" sz="1400" dirty="0" smtClean="0">
                <a:latin typeface="ＭＳ ゴシック" panose="020B0609070205080204" pitchFamily="49" charset="-128"/>
                <a:ea typeface="ＭＳ ゴシック" panose="020B0609070205080204" pitchFamily="49" charset="-128"/>
              </a:rPr>
              <a:t>■○○市</a:t>
            </a:r>
            <a:endParaRPr lang="en-US" altLang="ja-JP" sz="1400" dirty="0">
              <a:latin typeface="ＭＳ ゴシック" panose="020B0609070205080204" pitchFamily="49" charset="-128"/>
              <a:ea typeface="ＭＳ ゴシック" panose="020B0609070205080204" pitchFamily="49" charset="-128"/>
            </a:endParaRPr>
          </a:p>
          <a:p>
            <a:r>
              <a:rPr lang="ja-JP" altLang="en-US" sz="1400" dirty="0">
                <a:latin typeface="ＭＳ ゴシック" panose="020B0609070205080204" pitchFamily="49" charset="-128"/>
                <a:ea typeface="ＭＳ ゴシック" panose="020B0609070205080204" pitchFamily="49" charset="-128"/>
              </a:rPr>
              <a:t>　・</a:t>
            </a:r>
            <a:r>
              <a:rPr lang="ja-JP" altLang="en-US" sz="1400" dirty="0" smtClean="0">
                <a:latin typeface="ＭＳ ゴシック" panose="020B0609070205080204" pitchFamily="49" charset="-128"/>
                <a:ea typeface="ＭＳ ゴシック" panose="020B0609070205080204" pitchFamily="49" charset="-128"/>
              </a:rPr>
              <a:t>○○○</a:t>
            </a:r>
            <a:r>
              <a:rPr lang="ja-JP" altLang="en-US" sz="1400" dirty="0">
                <a:latin typeface="ＭＳ ゴシック" panose="020B0609070205080204" pitchFamily="49" charset="-128"/>
                <a:ea typeface="ＭＳ ゴシック" panose="020B0609070205080204" pitchFamily="49" charset="-128"/>
              </a:rPr>
              <a:t>○</a:t>
            </a:r>
            <a:r>
              <a:rPr lang="ja-JP" altLang="en-US" sz="1400" dirty="0" smtClean="0">
                <a:latin typeface="ＭＳ ゴシック" panose="020B0609070205080204" pitchFamily="49" charset="-128"/>
                <a:ea typeface="ＭＳ ゴシック" panose="020B0609070205080204" pitchFamily="49" charset="-128"/>
              </a:rPr>
              <a:t>部○○</a:t>
            </a:r>
            <a:r>
              <a:rPr lang="zh-TW" altLang="en-US" sz="1400" dirty="0" smtClean="0">
                <a:latin typeface="ＭＳ ゴシック" panose="020B0609070205080204" pitchFamily="49" charset="-128"/>
                <a:ea typeface="ＭＳ ゴシック" panose="020B0609070205080204" pitchFamily="49" charset="-128"/>
              </a:rPr>
              <a:t>課</a:t>
            </a:r>
            <a:endParaRPr lang="en-US" altLang="zh-TW" sz="1400" dirty="0" smtClean="0">
              <a:latin typeface="ＭＳ ゴシック" panose="020B0609070205080204" pitchFamily="49" charset="-128"/>
              <a:ea typeface="ＭＳ ゴシック" panose="020B0609070205080204" pitchFamily="49" charset="-128"/>
            </a:endParaRPr>
          </a:p>
        </p:txBody>
      </p:sp>
      <p:sp>
        <p:nvSpPr>
          <p:cNvPr id="13" name="テキスト ボックス 12"/>
          <p:cNvSpPr txBox="1"/>
          <p:nvPr/>
        </p:nvSpPr>
        <p:spPr>
          <a:xfrm>
            <a:off x="125999" y="577872"/>
            <a:ext cx="8892000" cy="369332"/>
          </a:xfrm>
          <a:prstGeom prst="rect">
            <a:avLst/>
          </a:prstGeom>
          <a:noFill/>
          <a:ln>
            <a:noFill/>
          </a:ln>
        </p:spPr>
        <p:txBody>
          <a:bodyPr wrap="square" rtlCol="0">
            <a:spAutoFit/>
          </a:bodyPr>
          <a:lstStyle/>
          <a:p>
            <a:r>
              <a:rPr kumimoji="1" lang="ja-JP" altLang="en-US" dirty="0" smtClean="0">
                <a:latin typeface="HGP創英角ｺﾞｼｯｸUB" panose="020B0900000000000000" pitchFamily="50" charset="-128"/>
                <a:ea typeface="HGP創英角ｺﾞｼｯｸUB" panose="020B0900000000000000" pitchFamily="50" charset="-128"/>
                <a:cs typeface="Meiryo UI" panose="020B0604030504040204" pitchFamily="50" charset="-128"/>
              </a:rPr>
              <a:t>■交通安全対策の推進体制</a:t>
            </a:r>
            <a:endParaRPr kumimoji="1" lang="en-US" altLang="ja-JP" dirty="0" smtClean="0">
              <a:latin typeface="HGP創英角ｺﾞｼｯｸUB" panose="020B0900000000000000" pitchFamily="50" charset="-128"/>
              <a:ea typeface="HGP創英角ｺﾞｼｯｸUB" panose="020B0900000000000000" pitchFamily="50" charset="-128"/>
              <a:cs typeface="Meiryo UI" panose="020B0604030504040204" pitchFamily="50" charset="-128"/>
            </a:endParaRPr>
          </a:p>
        </p:txBody>
      </p:sp>
      <p:sp>
        <p:nvSpPr>
          <p:cNvPr id="14" name="テキスト ボックス 13"/>
          <p:cNvSpPr txBox="1"/>
          <p:nvPr/>
        </p:nvSpPr>
        <p:spPr>
          <a:xfrm>
            <a:off x="3191851" y="1985365"/>
            <a:ext cx="1404000" cy="648000"/>
          </a:xfrm>
          <a:prstGeom prst="rect">
            <a:avLst/>
          </a:prstGeom>
          <a:solidFill>
            <a:srgbClr val="0066FF"/>
          </a:solidFill>
          <a:ln w="15875">
            <a:solidFill>
              <a:srgbClr val="004A8F"/>
            </a:solidFill>
          </a:ln>
        </p:spPr>
        <p:txBody>
          <a:bodyPr wrap="none" tIns="72000" bIns="72000" rtlCol="0" anchor="ctr" anchorCtr="0">
            <a:noAutofit/>
          </a:bodyPr>
          <a:lstStyle/>
          <a:p>
            <a:pPr algn="ctr"/>
            <a:r>
              <a:rPr kumimoji="1" lang="ja-JP" altLang="en-US" sz="1600" dirty="0" smtClean="0">
                <a:solidFill>
                  <a:schemeClr val="bg1"/>
                </a:solidFill>
                <a:latin typeface="HGP創英角ｺﾞｼｯｸUB" panose="020B0900000000000000" pitchFamily="50" charset="-128"/>
                <a:ea typeface="HGP創英角ｺﾞｼｯｸUB" panose="020B0900000000000000" pitchFamily="50" charset="-128"/>
              </a:rPr>
              <a:t>有識者</a:t>
            </a:r>
            <a:endParaRPr kumimoji="1" lang="ja-JP" altLang="en-US" sz="1600" dirty="0">
              <a:solidFill>
                <a:schemeClr val="bg1"/>
              </a:solidFill>
              <a:latin typeface="HGP創英角ｺﾞｼｯｸUB" panose="020B0900000000000000" pitchFamily="50" charset="-128"/>
              <a:ea typeface="HGP創英角ｺﾞｼｯｸUB" panose="020B0900000000000000" pitchFamily="50" charset="-128"/>
            </a:endParaRPr>
          </a:p>
        </p:txBody>
      </p:sp>
      <p:sp>
        <p:nvSpPr>
          <p:cNvPr id="15" name="テキスト ボックス 14"/>
          <p:cNvSpPr txBox="1"/>
          <p:nvPr/>
        </p:nvSpPr>
        <p:spPr>
          <a:xfrm>
            <a:off x="459337" y="4983420"/>
            <a:ext cx="1404000" cy="648000"/>
          </a:xfrm>
          <a:prstGeom prst="rect">
            <a:avLst/>
          </a:prstGeom>
          <a:solidFill>
            <a:srgbClr val="0066FF"/>
          </a:solidFill>
          <a:ln w="15875">
            <a:solidFill>
              <a:srgbClr val="004A8F"/>
            </a:solidFill>
          </a:ln>
        </p:spPr>
        <p:txBody>
          <a:bodyPr wrap="none" tIns="72000" bIns="72000" rtlCol="0" anchor="ctr" anchorCtr="0">
            <a:noAutofit/>
          </a:bodyPr>
          <a:lstStyle/>
          <a:p>
            <a:pPr algn="ctr"/>
            <a:r>
              <a:rPr lang="ja-JP" altLang="en-US" sz="1600" dirty="0">
                <a:solidFill>
                  <a:schemeClr val="bg1"/>
                </a:solidFill>
                <a:latin typeface="HGP創英角ｺﾞｼｯｸUB" panose="020B0900000000000000" pitchFamily="50" charset="-128"/>
                <a:ea typeface="HGP創英角ｺﾞｼｯｸUB" panose="020B0900000000000000" pitchFamily="50" charset="-128"/>
              </a:rPr>
              <a:t>警察</a:t>
            </a:r>
            <a:endParaRPr kumimoji="1" lang="ja-JP" altLang="en-US" sz="1600" dirty="0">
              <a:solidFill>
                <a:schemeClr val="bg1"/>
              </a:solidFill>
              <a:latin typeface="HGP創英角ｺﾞｼｯｸUB" panose="020B0900000000000000" pitchFamily="50" charset="-128"/>
              <a:ea typeface="HGP創英角ｺﾞｼｯｸUB" panose="020B0900000000000000" pitchFamily="50" charset="-128"/>
            </a:endParaRPr>
          </a:p>
        </p:txBody>
      </p:sp>
      <p:sp>
        <p:nvSpPr>
          <p:cNvPr id="16" name="テキスト ボックス 15"/>
          <p:cNvSpPr txBox="1"/>
          <p:nvPr/>
        </p:nvSpPr>
        <p:spPr>
          <a:xfrm>
            <a:off x="446400" y="1985363"/>
            <a:ext cx="1404000" cy="648000"/>
          </a:xfrm>
          <a:prstGeom prst="rect">
            <a:avLst/>
          </a:prstGeom>
          <a:solidFill>
            <a:srgbClr val="0066FF"/>
          </a:solidFill>
          <a:ln w="15875">
            <a:solidFill>
              <a:srgbClr val="004A8F"/>
            </a:solidFill>
          </a:ln>
        </p:spPr>
        <p:txBody>
          <a:bodyPr wrap="none" tIns="72000" bIns="72000" rtlCol="0" anchor="ctr" anchorCtr="0">
            <a:noAutofit/>
          </a:bodyPr>
          <a:lstStyle/>
          <a:p>
            <a:pPr algn="ctr"/>
            <a:r>
              <a:rPr kumimoji="1" lang="ja-JP" altLang="en-US" sz="1600" dirty="0" smtClean="0">
                <a:solidFill>
                  <a:schemeClr val="bg1"/>
                </a:solidFill>
                <a:latin typeface="HGP創英角ｺﾞｼｯｸUB" panose="020B0900000000000000" pitchFamily="50" charset="-128"/>
                <a:ea typeface="HGP創英角ｺﾞｼｯｸUB" panose="020B0900000000000000" pitchFamily="50" charset="-128"/>
              </a:rPr>
              <a:t>地域のみなさん</a:t>
            </a:r>
            <a:endParaRPr kumimoji="1" lang="en-US" altLang="ja-JP" sz="1600" dirty="0" smtClean="0">
              <a:solidFill>
                <a:schemeClr val="bg1"/>
              </a:solidFill>
              <a:latin typeface="HGP創英角ｺﾞｼｯｸUB" panose="020B0900000000000000" pitchFamily="50" charset="-128"/>
              <a:ea typeface="HGP創英角ｺﾞｼｯｸUB" panose="020B0900000000000000" pitchFamily="50" charset="-128"/>
            </a:endParaRPr>
          </a:p>
        </p:txBody>
      </p:sp>
      <p:sp>
        <p:nvSpPr>
          <p:cNvPr id="12" name="テキスト ボックス 11"/>
          <p:cNvSpPr txBox="1"/>
          <p:nvPr/>
        </p:nvSpPr>
        <p:spPr>
          <a:xfrm>
            <a:off x="3191851" y="4983420"/>
            <a:ext cx="1404000" cy="648000"/>
          </a:xfrm>
          <a:prstGeom prst="rect">
            <a:avLst/>
          </a:prstGeom>
          <a:solidFill>
            <a:srgbClr val="0066FF"/>
          </a:solidFill>
          <a:ln w="15875">
            <a:solidFill>
              <a:srgbClr val="004A8F"/>
            </a:solidFill>
          </a:ln>
        </p:spPr>
        <p:txBody>
          <a:bodyPr wrap="none" tIns="72000" bIns="72000" rtlCol="0" anchor="ctr" anchorCtr="0">
            <a:noAutofit/>
          </a:bodyPr>
          <a:lstStyle/>
          <a:p>
            <a:pPr algn="ctr"/>
            <a:r>
              <a:rPr kumimoji="1" lang="ja-JP" altLang="en-US" sz="1600" dirty="0" smtClean="0">
                <a:solidFill>
                  <a:schemeClr val="bg1"/>
                </a:solidFill>
                <a:latin typeface="HGP創英角ｺﾞｼｯｸUB" panose="020B0900000000000000" pitchFamily="50" charset="-128"/>
                <a:ea typeface="HGP創英角ｺﾞｼｯｸUB" panose="020B0900000000000000" pitchFamily="50" charset="-128"/>
              </a:rPr>
              <a:t>○○市</a:t>
            </a:r>
            <a:endParaRPr kumimoji="1" lang="ja-JP" altLang="en-US" sz="1600" dirty="0">
              <a:solidFill>
                <a:schemeClr val="bg1"/>
              </a:solidFill>
              <a:latin typeface="HGP創英角ｺﾞｼｯｸUB" panose="020B0900000000000000" pitchFamily="50" charset="-128"/>
              <a:ea typeface="HGP創英角ｺﾞｼｯｸUB" panose="020B0900000000000000" pitchFamily="50" charset="-128"/>
            </a:endParaRPr>
          </a:p>
        </p:txBody>
      </p:sp>
      <p:sp>
        <p:nvSpPr>
          <p:cNvPr id="17" name="正方形/長方形 1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259003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正方形/長方形 31"/>
          <p:cNvSpPr/>
          <p:nvPr/>
        </p:nvSpPr>
        <p:spPr>
          <a:xfrm>
            <a:off x="2760133" y="3799589"/>
            <a:ext cx="3640667" cy="305262"/>
          </a:xfrm>
          <a:prstGeom prst="rect">
            <a:avLst/>
          </a:prstGeom>
          <a:no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p:cNvSpPr/>
          <p:nvPr/>
        </p:nvSpPr>
        <p:spPr>
          <a:xfrm>
            <a:off x="2760133" y="1363133"/>
            <a:ext cx="3640667" cy="2336800"/>
          </a:xfrm>
          <a:prstGeom prst="rect">
            <a:avLst/>
          </a:prstGeom>
          <a:no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スライド番号プレースホルダー 7"/>
          <p:cNvSpPr>
            <a:spLocks noGrp="1"/>
          </p:cNvSpPr>
          <p:nvPr>
            <p:ph type="sldNum" sz="quarter" idx="12"/>
          </p:nvPr>
        </p:nvSpPr>
        <p:spPr/>
        <p:txBody>
          <a:bodyPr/>
          <a:lstStyle/>
          <a:p>
            <a:fld id="{2BBCC535-E5EB-4C87-8318-061A9D8B6F79}" type="slidenum">
              <a:rPr kumimoji="1" lang="ja-JP" altLang="en-US" smtClean="0"/>
              <a:t>2</a:t>
            </a:fld>
            <a:endParaRPr kumimoji="1" lang="ja-JP" altLang="en-US"/>
          </a:p>
        </p:txBody>
      </p:sp>
      <p:sp>
        <p:nvSpPr>
          <p:cNvPr id="3" name="タイトル 2"/>
          <p:cNvSpPr>
            <a:spLocks noGrp="1"/>
          </p:cNvSpPr>
          <p:nvPr>
            <p:ph type="title"/>
          </p:nvPr>
        </p:nvSpPr>
        <p:spPr/>
        <p:txBody>
          <a:bodyPr/>
          <a:lstStyle/>
          <a:p>
            <a:r>
              <a:rPr lang="ja-JP" altLang="en-US" dirty="0" smtClean="0"/>
              <a:t>検討の進め方</a:t>
            </a:r>
            <a:endParaRPr lang="ja-JP" altLang="en-US" dirty="0"/>
          </a:p>
        </p:txBody>
      </p:sp>
      <p:sp>
        <p:nvSpPr>
          <p:cNvPr id="13" name="テキスト ボックス 12"/>
          <p:cNvSpPr txBox="1"/>
          <p:nvPr/>
        </p:nvSpPr>
        <p:spPr>
          <a:xfrm>
            <a:off x="125999" y="577872"/>
            <a:ext cx="8892000" cy="369332"/>
          </a:xfrm>
          <a:prstGeom prst="rect">
            <a:avLst/>
          </a:prstGeom>
          <a:noFill/>
          <a:ln>
            <a:noFill/>
          </a:ln>
        </p:spPr>
        <p:txBody>
          <a:bodyPr wrap="square" rtlCol="0">
            <a:spAutoFit/>
          </a:bodyPr>
          <a:lstStyle/>
          <a:p>
            <a:r>
              <a:rPr kumimoji="1" lang="ja-JP" altLang="en-US" dirty="0" smtClean="0">
                <a:latin typeface="HGP創英角ｺﾞｼｯｸUB" panose="020B0900000000000000" pitchFamily="50" charset="-128"/>
                <a:ea typeface="HGP創英角ｺﾞｼｯｸUB" panose="020B0900000000000000" pitchFamily="50" charset="-128"/>
                <a:cs typeface="Meiryo UI" panose="020B0604030504040204" pitchFamily="50" charset="-128"/>
              </a:rPr>
              <a:t>■検討スケジュール</a:t>
            </a:r>
            <a:endParaRPr kumimoji="1" lang="en-US" altLang="ja-JP" dirty="0" smtClean="0">
              <a:latin typeface="HGP創英角ｺﾞｼｯｸUB" panose="020B0900000000000000" pitchFamily="50" charset="-128"/>
              <a:ea typeface="HGP創英角ｺﾞｼｯｸUB" panose="020B0900000000000000" pitchFamily="50" charset="-128"/>
              <a:cs typeface="Meiryo UI" panose="020B0604030504040204" pitchFamily="50" charset="-128"/>
            </a:endParaRPr>
          </a:p>
        </p:txBody>
      </p:sp>
      <p:sp>
        <p:nvSpPr>
          <p:cNvPr id="5" name="テキスト ボックス 4"/>
          <p:cNvSpPr txBox="1"/>
          <p:nvPr/>
        </p:nvSpPr>
        <p:spPr>
          <a:xfrm>
            <a:off x="3056765" y="1476232"/>
            <a:ext cx="3090036" cy="355144"/>
          </a:xfrm>
          <a:prstGeom prst="rect">
            <a:avLst/>
          </a:prstGeom>
          <a:solidFill>
            <a:schemeClr val="bg1"/>
          </a:solidFill>
          <a:ln w="19050">
            <a:solidFill>
              <a:schemeClr val="tx2"/>
            </a:solidFill>
          </a:ln>
          <a:effectLst>
            <a:outerShdw blurRad="50800" dist="38100" dir="2700000" algn="tl" rotWithShape="0">
              <a:prstClr val="black">
                <a:alpha val="40000"/>
              </a:prstClr>
            </a:outerShdw>
          </a:effectLst>
        </p:spPr>
        <p:txBody>
          <a:bodyPr wrap="none" tIns="72000" bIns="72000" rtlCol="0">
            <a:noAutofit/>
          </a:bodyPr>
          <a:lstStyle/>
          <a:p>
            <a:pPr algn="ctr"/>
            <a:r>
              <a:rPr kumimoji="1" lang="ja-JP" altLang="en-US" sz="1400" dirty="0" smtClean="0">
                <a:latin typeface="ＭＳ Ｐゴシック" panose="020B0600070205080204" pitchFamily="50" charset="-128"/>
                <a:ea typeface="ＭＳ Ｐゴシック" panose="020B0600070205080204" pitchFamily="50" charset="-128"/>
              </a:rPr>
              <a:t>検討体制の構築</a:t>
            </a:r>
            <a:endParaRPr kumimoji="1" lang="ja-JP" altLang="en-US" sz="1400" dirty="0">
              <a:latin typeface="ＭＳ Ｐゴシック" panose="020B0600070205080204" pitchFamily="50" charset="-128"/>
              <a:ea typeface="ＭＳ Ｐゴシック" panose="020B0600070205080204" pitchFamily="50" charset="-128"/>
            </a:endParaRPr>
          </a:p>
        </p:txBody>
      </p:sp>
      <p:sp>
        <p:nvSpPr>
          <p:cNvPr id="6" name="テキスト ボックス 5"/>
          <p:cNvSpPr txBox="1"/>
          <p:nvPr/>
        </p:nvSpPr>
        <p:spPr>
          <a:xfrm>
            <a:off x="3056765" y="2524047"/>
            <a:ext cx="3090036" cy="355471"/>
          </a:xfrm>
          <a:prstGeom prst="rect">
            <a:avLst/>
          </a:prstGeom>
          <a:solidFill>
            <a:schemeClr val="bg1"/>
          </a:solidFill>
          <a:ln w="19050">
            <a:solidFill>
              <a:schemeClr val="tx2"/>
            </a:solidFill>
          </a:ln>
          <a:effectLst>
            <a:outerShdw blurRad="50800" dist="38100" dir="2700000" algn="tl" rotWithShape="0">
              <a:prstClr val="black">
                <a:alpha val="40000"/>
              </a:prstClr>
            </a:outerShdw>
          </a:effectLst>
        </p:spPr>
        <p:txBody>
          <a:bodyPr wrap="none" tIns="72000" bIns="72000" rtlCol="0">
            <a:noAutofit/>
          </a:bodyPr>
          <a:lstStyle/>
          <a:p>
            <a:pPr algn="ctr"/>
            <a:r>
              <a:rPr kumimoji="1" lang="ja-JP" altLang="en-US" sz="1400" dirty="0" smtClean="0">
                <a:latin typeface="ＭＳ Ｐゴシック" panose="020B0600070205080204" pitchFamily="50" charset="-128"/>
                <a:ea typeface="ＭＳ Ｐゴシック" panose="020B0600070205080204" pitchFamily="50" charset="-128"/>
              </a:rPr>
              <a:t>交通課題の把握・分析</a:t>
            </a:r>
            <a:endParaRPr kumimoji="1" lang="en-US" altLang="ja-JP" sz="1400" dirty="0" smtClean="0">
              <a:latin typeface="ＭＳ Ｐゴシック" panose="020B0600070205080204" pitchFamily="50" charset="-128"/>
              <a:ea typeface="ＭＳ Ｐゴシック" panose="020B0600070205080204" pitchFamily="50" charset="-128"/>
            </a:endParaRPr>
          </a:p>
        </p:txBody>
      </p:sp>
      <p:sp>
        <p:nvSpPr>
          <p:cNvPr id="7" name="テキスト ボックス 6"/>
          <p:cNvSpPr txBox="1"/>
          <p:nvPr/>
        </p:nvSpPr>
        <p:spPr>
          <a:xfrm>
            <a:off x="3056765" y="3572189"/>
            <a:ext cx="3090036" cy="355144"/>
          </a:xfrm>
          <a:prstGeom prst="rect">
            <a:avLst/>
          </a:prstGeom>
          <a:solidFill>
            <a:schemeClr val="bg1"/>
          </a:solidFill>
          <a:ln w="19050">
            <a:solidFill>
              <a:schemeClr val="tx2"/>
            </a:solidFill>
          </a:ln>
          <a:effectLst>
            <a:outerShdw blurRad="50800" dist="38100" dir="2700000" algn="tl" rotWithShape="0">
              <a:prstClr val="black">
                <a:alpha val="40000"/>
              </a:prstClr>
            </a:outerShdw>
          </a:effectLst>
        </p:spPr>
        <p:txBody>
          <a:bodyPr wrap="none" tIns="72000" bIns="72000" rtlCol="0">
            <a:noAutofit/>
          </a:bodyPr>
          <a:lstStyle/>
          <a:p>
            <a:pPr algn="ctr"/>
            <a:r>
              <a:rPr kumimoji="1" lang="ja-JP" altLang="en-US" sz="1400" dirty="0" smtClean="0">
                <a:latin typeface="ＭＳ Ｐゴシック" panose="020B0600070205080204" pitchFamily="50" charset="-128"/>
                <a:ea typeface="ＭＳ Ｐゴシック" panose="020B0600070205080204" pitchFamily="50" charset="-128"/>
              </a:rPr>
              <a:t>生活道路安全対策の検討</a:t>
            </a:r>
            <a:endParaRPr kumimoji="1" lang="ja-JP" altLang="en-US" sz="1400" dirty="0">
              <a:latin typeface="ＭＳ Ｐゴシック" panose="020B0600070205080204" pitchFamily="50" charset="-128"/>
              <a:ea typeface="ＭＳ Ｐゴシック" panose="020B0600070205080204" pitchFamily="50" charset="-128"/>
            </a:endParaRPr>
          </a:p>
        </p:txBody>
      </p:sp>
      <p:sp>
        <p:nvSpPr>
          <p:cNvPr id="11" name="テキスト ボックス 10"/>
          <p:cNvSpPr txBox="1"/>
          <p:nvPr/>
        </p:nvSpPr>
        <p:spPr>
          <a:xfrm>
            <a:off x="3056765" y="4620004"/>
            <a:ext cx="3090036" cy="355144"/>
          </a:xfrm>
          <a:prstGeom prst="rect">
            <a:avLst/>
          </a:prstGeom>
          <a:solidFill>
            <a:schemeClr val="bg1"/>
          </a:solidFill>
          <a:ln w="19050">
            <a:solidFill>
              <a:schemeClr val="tx2"/>
            </a:solidFill>
            <a:prstDash val="solid"/>
          </a:ln>
          <a:effectLst>
            <a:outerShdw blurRad="50800" dist="38100" dir="2700000" algn="tl" rotWithShape="0">
              <a:prstClr val="black">
                <a:alpha val="40000"/>
              </a:prstClr>
            </a:outerShdw>
          </a:effectLst>
        </p:spPr>
        <p:txBody>
          <a:bodyPr wrap="none" tIns="72000" bIns="72000" rtlCol="0">
            <a:noAutofit/>
          </a:bodyPr>
          <a:lstStyle/>
          <a:p>
            <a:pPr algn="ctr"/>
            <a:r>
              <a:rPr lang="ja-JP" altLang="en-US" sz="1400" dirty="0" smtClean="0">
                <a:latin typeface="ＭＳ Ｐゴシック" panose="020B0600070205080204" pitchFamily="50" charset="-128"/>
              </a:rPr>
              <a:t>対策の実施</a:t>
            </a:r>
            <a:endParaRPr lang="ja-JP" altLang="en-US" sz="1400" dirty="0">
              <a:latin typeface="ＭＳ Ｐゴシック" panose="020B0600070205080204" pitchFamily="50" charset="-128"/>
            </a:endParaRPr>
          </a:p>
        </p:txBody>
      </p:sp>
      <p:sp>
        <p:nvSpPr>
          <p:cNvPr id="12" name="テキスト ボックス 11"/>
          <p:cNvSpPr txBox="1"/>
          <p:nvPr/>
        </p:nvSpPr>
        <p:spPr>
          <a:xfrm>
            <a:off x="3056765" y="5667819"/>
            <a:ext cx="3090036" cy="355144"/>
          </a:xfrm>
          <a:prstGeom prst="rect">
            <a:avLst/>
          </a:prstGeom>
          <a:solidFill>
            <a:schemeClr val="bg1"/>
          </a:solidFill>
          <a:ln w="19050">
            <a:solidFill>
              <a:schemeClr val="tx2"/>
            </a:solidFill>
            <a:prstDash val="solid"/>
          </a:ln>
          <a:effectLst>
            <a:outerShdw blurRad="50800" dist="38100" dir="2700000" algn="tl" rotWithShape="0">
              <a:prstClr val="black">
                <a:alpha val="40000"/>
              </a:prstClr>
            </a:outerShdw>
          </a:effectLst>
        </p:spPr>
        <p:txBody>
          <a:bodyPr wrap="none" tIns="72000" bIns="72000" rtlCol="0">
            <a:noAutofit/>
          </a:bodyPr>
          <a:lstStyle/>
          <a:p>
            <a:pPr algn="ctr"/>
            <a:r>
              <a:rPr kumimoji="1" lang="ja-JP" altLang="en-US" sz="1400" dirty="0" smtClean="0">
                <a:latin typeface="ＭＳ Ｐゴシック" panose="020B0600070205080204" pitchFamily="50" charset="-128"/>
                <a:ea typeface="ＭＳ Ｐゴシック" panose="020B0600070205080204" pitchFamily="50" charset="-128"/>
              </a:rPr>
              <a:t>効果検証・計画見直し</a:t>
            </a:r>
            <a:endParaRPr kumimoji="1" lang="ja-JP" altLang="en-US" sz="1400" dirty="0">
              <a:latin typeface="ＭＳ Ｐゴシック" panose="020B0600070205080204" pitchFamily="50" charset="-128"/>
              <a:ea typeface="ＭＳ Ｐゴシック" panose="020B0600070205080204" pitchFamily="50" charset="-128"/>
            </a:endParaRPr>
          </a:p>
        </p:txBody>
      </p:sp>
      <p:sp>
        <p:nvSpPr>
          <p:cNvPr id="18" name="テキスト ボックス 17"/>
          <p:cNvSpPr txBox="1"/>
          <p:nvPr/>
        </p:nvSpPr>
        <p:spPr>
          <a:xfrm>
            <a:off x="1312334" y="1476232"/>
            <a:ext cx="1566333" cy="307777"/>
          </a:xfrm>
          <a:prstGeom prst="rect">
            <a:avLst/>
          </a:prstGeom>
          <a:noFill/>
        </p:spPr>
        <p:txBody>
          <a:bodyPr wrap="square" rtlCol="0">
            <a:spAutoFit/>
          </a:bodyPr>
          <a:lstStyle/>
          <a:p>
            <a:r>
              <a:rPr lang="ja-JP" altLang="en-US" sz="1400" dirty="0" smtClean="0">
                <a:latin typeface="ＭＳ ゴシック" panose="020B0609070205080204" pitchFamily="49" charset="-128"/>
                <a:ea typeface="ＭＳ ゴシック" panose="020B0609070205080204" pitchFamily="49" charset="-128"/>
              </a:rPr>
              <a:t>令和○年○月</a:t>
            </a:r>
            <a:endParaRPr lang="en-US" altLang="zh-TW" sz="1400" dirty="0" smtClean="0">
              <a:latin typeface="ＭＳ ゴシック" panose="020B0609070205080204" pitchFamily="49" charset="-128"/>
              <a:ea typeface="ＭＳ ゴシック" panose="020B0609070205080204" pitchFamily="49" charset="-128"/>
            </a:endParaRPr>
          </a:p>
        </p:txBody>
      </p:sp>
      <p:sp>
        <p:nvSpPr>
          <p:cNvPr id="19" name="テキスト ボックス 18"/>
          <p:cNvSpPr txBox="1"/>
          <p:nvPr/>
        </p:nvSpPr>
        <p:spPr>
          <a:xfrm>
            <a:off x="1312334" y="3801851"/>
            <a:ext cx="1566333" cy="307777"/>
          </a:xfrm>
          <a:prstGeom prst="rect">
            <a:avLst/>
          </a:prstGeom>
          <a:noFill/>
        </p:spPr>
        <p:txBody>
          <a:bodyPr wrap="square" rtlCol="0">
            <a:spAutoFit/>
          </a:bodyPr>
          <a:lstStyle/>
          <a:p>
            <a:r>
              <a:rPr lang="ja-JP" altLang="en-US" sz="1400" dirty="0" smtClean="0">
                <a:latin typeface="ＭＳ ゴシック" panose="020B0609070205080204" pitchFamily="49" charset="-128"/>
                <a:ea typeface="ＭＳ ゴシック" panose="020B0609070205080204" pitchFamily="49" charset="-128"/>
              </a:rPr>
              <a:t>令和○年○月</a:t>
            </a:r>
            <a:endParaRPr lang="en-US" altLang="zh-TW" sz="1400" dirty="0" smtClean="0">
              <a:latin typeface="ＭＳ ゴシック" panose="020B0609070205080204" pitchFamily="49" charset="-128"/>
              <a:ea typeface="ＭＳ ゴシック" panose="020B0609070205080204" pitchFamily="49" charset="-128"/>
            </a:endParaRPr>
          </a:p>
        </p:txBody>
      </p:sp>
      <p:sp>
        <p:nvSpPr>
          <p:cNvPr id="20" name="テキスト ボックス 19"/>
          <p:cNvSpPr txBox="1"/>
          <p:nvPr/>
        </p:nvSpPr>
        <p:spPr>
          <a:xfrm>
            <a:off x="1312334" y="4620004"/>
            <a:ext cx="1566333" cy="307777"/>
          </a:xfrm>
          <a:prstGeom prst="rect">
            <a:avLst/>
          </a:prstGeom>
          <a:noFill/>
        </p:spPr>
        <p:txBody>
          <a:bodyPr wrap="square" rtlCol="0">
            <a:spAutoFit/>
          </a:bodyPr>
          <a:lstStyle/>
          <a:p>
            <a:r>
              <a:rPr lang="ja-JP" altLang="en-US" sz="1400" dirty="0" smtClean="0">
                <a:latin typeface="ＭＳ ゴシック" panose="020B0609070205080204" pitchFamily="49" charset="-128"/>
                <a:ea typeface="ＭＳ ゴシック" panose="020B0609070205080204" pitchFamily="49" charset="-128"/>
              </a:rPr>
              <a:t>令和○年○月</a:t>
            </a:r>
            <a:endParaRPr lang="en-US" altLang="zh-TW" sz="1400" dirty="0" smtClean="0">
              <a:latin typeface="ＭＳ ゴシック" panose="020B0609070205080204" pitchFamily="49" charset="-128"/>
              <a:ea typeface="ＭＳ ゴシック" panose="020B0609070205080204" pitchFamily="49" charset="-128"/>
            </a:endParaRPr>
          </a:p>
        </p:txBody>
      </p:sp>
      <p:sp>
        <p:nvSpPr>
          <p:cNvPr id="21" name="テキスト ボックス 20"/>
          <p:cNvSpPr txBox="1"/>
          <p:nvPr/>
        </p:nvSpPr>
        <p:spPr>
          <a:xfrm>
            <a:off x="1312334" y="5667819"/>
            <a:ext cx="1566333" cy="307777"/>
          </a:xfrm>
          <a:prstGeom prst="rect">
            <a:avLst/>
          </a:prstGeom>
          <a:noFill/>
        </p:spPr>
        <p:txBody>
          <a:bodyPr wrap="square" rtlCol="0">
            <a:spAutoFit/>
          </a:bodyPr>
          <a:lstStyle/>
          <a:p>
            <a:r>
              <a:rPr lang="ja-JP" altLang="en-US" sz="1400" dirty="0" smtClean="0">
                <a:latin typeface="ＭＳ ゴシック" panose="020B0609070205080204" pitchFamily="49" charset="-128"/>
                <a:ea typeface="ＭＳ ゴシック" panose="020B0609070205080204" pitchFamily="49" charset="-128"/>
              </a:rPr>
              <a:t>令和○年○月</a:t>
            </a:r>
            <a:endParaRPr lang="en-US" altLang="zh-TW" sz="1400" dirty="0" smtClean="0">
              <a:latin typeface="ＭＳ ゴシック" panose="020B0609070205080204" pitchFamily="49" charset="-128"/>
              <a:ea typeface="ＭＳ ゴシック" panose="020B0609070205080204" pitchFamily="49" charset="-128"/>
            </a:endParaRPr>
          </a:p>
        </p:txBody>
      </p:sp>
      <p:cxnSp>
        <p:nvCxnSpPr>
          <p:cNvPr id="4" name="直線矢印コネクタ 3"/>
          <p:cNvCxnSpPr>
            <a:stCxn id="5" idx="2"/>
            <a:endCxn id="6" idx="0"/>
          </p:cNvCxnSpPr>
          <p:nvPr/>
        </p:nvCxnSpPr>
        <p:spPr>
          <a:xfrm>
            <a:off x="4601783" y="1831376"/>
            <a:ext cx="0" cy="692671"/>
          </a:xfrm>
          <a:prstGeom prst="straightConnector1">
            <a:avLst/>
          </a:prstGeom>
          <a:ln w="1905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22" name="直線矢印コネクタ 21"/>
          <p:cNvCxnSpPr>
            <a:stCxn id="6" idx="2"/>
            <a:endCxn id="7" idx="0"/>
          </p:cNvCxnSpPr>
          <p:nvPr/>
        </p:nvCxnSpPr>
        <p:spPr>
          <a:xfrm>
            <a:off x="4601783" y="2879518"/>
            <a:ext cx="0" cy="692671"/>
          </a:xfrm>
          <a:prstGeom prst="straightConnector1">
            <a:avLst/>
          </a:prstGeom>
          <a:ln w="1905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25" name="直線矢印コネクタ 24"/>
          <p:cNvCxnSpPr>
            <a:stCxn id="7" idx="2"/>
            <a:endCxn id="11" idx="0"/>
          </p:cNvCxnSpPr>
          <p:nvPr/>
        </p:nvCxnSpPr>
        <p:spPr>
          <a:xfrm>
            <a:off x="4601783" y="3927333"/>
            <a:ext cx="0" cy="692671"/>
          </a:xfrm>
          <a:prstGeom prst="straightConnector1">
            <a:avLst/>
          </a:prstGeom>
          <a:ln w="1905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28" name="直線矢印コネクタ 27"/>
          <p:cNvCxnSpPr>
            <a:stCxn id="11" idx="2"/>
            <a:endCxn id="12" idx="0"/>
          </p:cNvCxnSpPr>
          <p:nvPr/>
        </p:nvCxnSpPr>
        <p:spPr>
          <a:xfrm>
            <a:off x="4601783" y="4975148"/>
            <a:ext cx="0" cy="692671"/>
          </a:xfrm>
          <a:prstGeom prst="straightConnector1">
            <a:avLst/>
          </a:prstGeom>
          <a:ln w="1905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33" name="テキスト ボックス 32"/>
          <p:cNvSpPr txBox="1"/>
          <p:nvPr/>
        </p:nvSpPr>
        <p:spPr>
          <a:xfrm>
            <a:off x="6443433" y="1476232"/>
            <a:ext cx="1752300" cy="307777"/>
          </a:xfrm>
          <a:prstGeom prst="rect">
            <a:avLst/>
          </a:prstGeom>
          <a:noFill/>
        </p:spPr>
        <p:txBody>
          <a:bodyPr wrap="square" rtlCol="0">
            <a:spAutoFit/>
          </a:bodyPr>
          <a:lstStyle/>
          <a:p>
            <a:r>
              <a:rPr lang="ja-JP" altLang="en-US" sz="1400" dirty="0" smtClean="0">
                <a:solidFill>
                  <a:srgbClr val="00B050"/>
                </a:solidFill>
                <a:latin typeface="ＭＳ ゴシック" panose="020B0609070205080204" pitchFamily="49" charset="-128"/>
                <a:ea typeface="ＭＳ ゴシック" panose="020B0609070205080204" pitchFamily="49" charset="-128"/>
              </a:rPr>
              <a:t>第１回協議会</a:t>
            </a:r>
            <a:endParaRPr lang="en-US" altLang="zh-TW" sz="1400" dirty="0" smtClean="0">
              <a:solidFill>
                <a:srgbClr val="00B050"/>
              </a:solidFill>
              <a:latin typeface="ＭＳ ゴシック" panose="020B0609070205080204" pitchFamily="49" charset="-128"/>
              <a:ea typeface="ＭＳ ゴシック" panose="020B0609070205080204" pitchFamily="49" charset="-128"/>
            </a:endParaRPr>
          </a:p>
        </p:txBody>
      </p:sp>
      <p:sp>
        <p:nvSpPr>
          <p:cNvPr id="34" name="テキスト ボックス 33"/>
          <p:cNvSpPr txBox="1"/>
          <p:nvPr/>
        </p:nvSpPr>
        <p:spPr>
          <a:xfrm>
            <a:off x="6443433" y="3797074"/>
            <a:ext cx="1752300" cy="307777"/>
          </a:xfrm>
          <a:prstGeom prst="rect">
            <a:avLst/>
          </a:prstGeom>
          <a:noFill/>
        </p:spPr>
        <p:txBody>
          <a:bodyPr wrap="square" rtlCol="0">
            <a:spAutoFit/>
          </a:bodyPr>
          <a:lstStyle/>
          <a:p>
            <a:r>
              <a:rPr lang="ja-JP" altLang="en-US" sz="1400" dirty="0" smtClean="0">
                <a:solidFill>
                  <a:srgbClr val="00B050"/>
                </a:solidFill>
                <a:latin typeface="ＭＳ ゴシック" panose="020B0609070205080204" pitchFamily="49" charset="-128"/>
                <a:ea typeface="ＭＳ ゴシック" panose="020B0609070205080204" pitchFamily="49" charset="-128"/>
              </a:rPr>
              <a:t>第２回協議会</a:t>
            </a:r>
            <a:endParaRPr lang="en-US" altLang="zh-TW" sz="1400" dirty="0" smtClean="0">
              <a:solidFill>
                <a:srgbClr val="00B050"/>
              </a:solidFill>
              <a:latin typeface="ＭＳ ゴシック" panose="020B0609070205080204" pitchFamily="49" charset="-128"/>
              <a:ea typeface="ＭＳ ゴシック" panose="020B0609070205080204" pitchFamily="49" charset="-128"/>
            </a:endParaRPr>
          </a:p>
        </p:txBody>
      </p:sp>
      <p:sp>
        <p:nvSpPr>
          <p:cNvPr id="23" name="正方形/長方形 22"/>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4637812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44450">
          <a:solidFill>
            <a:srgbClr val="FFC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10809</TotalTime>
  <Words>422</Words>
  <Application>Microsoft Office PowerPoint</Application>
  <PresentationFormat>画面に合わせる (4:3)</PresentationFormat>
  <Paragraphs>58</Paragraphs>
  <Slides>3</Slides>
  <Notes>3</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3</vt:i4>
      </vt:variant>
    </vt:vector>
  </HeadingPairs>
  <TitlesOfParts>
    <vt:vector size="11" baseType="lpstr">
      <vt:lpstr>HGP創英角ｺﾞｼｯｸUB</vt:lpstr>
      <vt:lpstr>HG丸ｺﾞｼｯｸM-PRO</vt:lpstr>
      <vt:lpstr>Meiryo UI</vt:lpstr>
      <vt:lpstr>ＭＳ Ｐゴシック</vt:lpstr>
      <vt:lpstr>ＭＳ ゴシック</vt:lpstr>
      <vt:lpstr>Arial</vt:lpstr>
      <vt:lpstr>Calibri</vt:lpstr>
      <vt:lpstr>Office テーマ</vt:lpstr>
      <vt:lpstr>第○回　○○○○地区 生活道路交通安全対策　地域協議会</vt:lpstr>
      <vt:lpstr>検討の進め方</vt:lpstr>
      <vt:lpstr>検討の進め方</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牧野　修久</dc:creator>
  <cp:lastModifiedBy>池水　丈明</cp:lastModifiedBy>
  <cp:revision>1203</cp:revision>
  <cp:lastPrinted>2020-09-02T07:22:17Z</cp:lastPrinted>
  <dcterms:created xsi:type="dcterms:W3CDTF">2018-05-07T08:10:56Z</dcterms:created>
  <dcterms:modified xsi:type="dcterms:W3CDTF">2020-12-22T09:04:10Z</dcterms:modified>
</cp:coreProperties>
</file>