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9"/>
  </p:notesMasterIdLst>
  <p:sldIdLst>
    <p:sldId id="312" r:id="rId2"/>
    <p:sldId id="306" r:id="rId3"/>
    <p:sldId id="307" r:id="rId4"/>
    <p:sldId id="316" r:id="rId5"/>
    <p:sldId id="313" r:id="rId6"/>
    <p:sldId id="314" r:id="rId7"/>
    <p:sldId id="315" r:id="rId8"/>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FFFFFF"/>
    <a:srgbClr val="9966FF"/>
    <a:srgbClr val="000000"/>
    <a:srgbClr val="0066FF"/>
    <a:srgbClr val="C00000"/>
    <a:srgbClr val="0099FF"/>
    <a:srgbClr val="2E75B6"/>
    <a:srgbClr val="9933FF"/>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73157" autoAdjust="0"/>
  </p:normalViewPr>
  <p:slideViewPr>
    <p:cSldViewPr snapToGrid="0">
      <p:cViewPr varScale="1">
        <p:scale>
          <a:sx n="81" d="100"/>
          <a:sy n="81" d="100"/>
        </p:scale>
        <p:origin x="2022" y="102"/>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2918831" cy="495029"/>
          </a:xfrm>
          <a:prstGeom prst="rect">
            <a:avLst/>
          </a:prstGeom>
        </p:spPr>
        <p:txBody>
          <a:bodyPr vert="horz" lIns="90629" tIns="45314" rIns="90629" bIns="453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3"/>
            <a:ext cx="2918831" cy="495029"/>
          </a:xfrm>
          <a:prstGeom prst="rect">
            <a:avLst/>
          </a:prstGeom>
        </p:spPr>
        <p:txBody>
          <a:bodyPr vert="horz" lIns="90629" tIns="45314" rIns="90629" bIns="45314" rtlCol="0"/>
          <a:lstStyle>
            <a:lvl1pPr algn="r">
              <a:defRPr sz="1200"/>
            </a:lvl1pPr>
          </a:lstStyle>
          <a:p>
            <a:fld id="{A7AB0A5F-B775-4530-96C6-71E83EAA6E78}" type="datetimeFigureOut">
              <a:rPr kumimoji="1" lang="ja-JP" altLang="en-US" smtClean="0"/>
              <a:t>2020/12/22</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30575"/>
          </a:xfrm>
          <a:prstGeom prst="rect">
            <a:avLst/>
          </a:prstGeom>
          <a:noFill/>
          <a:ln w="12700">
            <a:solidFill>
              <a:prstClr val="black"/>
            </a:solidFill>
          </a:ln>
        </p:spPr>
        <p:txBody>
          <a:bodyPr vert="horz" lIns="90629" tIns="45314" rIns="90629" bIns="45314" rtlCol="0" anchor="ctr"/>
          <a:lstStyle/>
          <a:p>
            <a:endParaRPr lang="ja-JP" altLang="en-US"/>
          </a:p>
        </p:txBody>
      </p:sp>
      <p:sp>
        <p:nvSpPr>
          <p:cNvPr id="5" name="ノート プレースホルダー 4"/>
          <p:cNvSpPr>
            <a:spLocks noGrp="1"/>
          </p:cNvSpPr>
          <p:nvPr>
            <p:ph type="body" sz="quarter" idx="3"/>
          </p:nvPr>
        </p:nvSpPr>
        <p:spPr>
          <a:xfrm>
            <a:off x="673577" y="4748166"/>
            <a:ext cx="5388610" cy="3884860"/>
          </a:xfrm>
          <a:prstGeom prst="rect">
            <a:avLst/>
          </a:prstGeom>
        </p:spPr>
        <p:txBody>
          <a:bodyPr vert="horz" lIns="90629" tIns="45314" rIns="90629" bIns="4531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29" tIns="45314" rIns="90629" bIns="453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29" tIns="45314" rIns="90629" bIns="45314" rtlCol="0" anchor="b"/>
          <a:lstStyle>
            <a:lvl1pPr algn="r">
              <a:defRPr sz="1200"/>
            </a:lvl1pPr>
          </a:lstStyle>
          <a:p>
            <a:fld id="{52377818-0476-424A-BA47-6A3E0694BDB1}" type="slidenum">
              <a:rPr kumimoji="1" lang="ja-JP" altLang="en-US" smtClean="0"/>
              <a:t>‹#›</a:t>
            </a:fld>
            <a:endParaRPr kumimoji="1" lang="ja-JP" altLang="en-US"/>
          </a:p>
        </p:txBody>
      </p:sp>
    </p:spTree>
    <p:extLst>
      <p:ext uri="{BB962C8B-B14F-4D97-AF65-F5344CB8AC3E}">
        <p14:creationId xmlns:p14="http://schemas.microsoft.com/office/powerpoint/2010/main" val="19010066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今回、○○地区における生活道路の交通安全対策を検討を進める前に、全国での生活道路における交通事故の状況や交通安全対策の取り組みについて紹介します。</a:t>
            </a:r>
            <a:endParaRPr kumimoji="1" lang="en-US" altLang="ja-JP" sz="1000" dirty="0" smtClean="0"/>
          </a:p>
          <a:p>
            <a:r>
              <a:rPr kumimoji="1" lang="ja-JP" altLang="en-US" sz="1000" dirty="0" smtClean="0"/>
              <a:t>（参考）</a:t>
            </a:r>
            <a:endParaRPr kumimoji="1" lang="en-US" altLang="ja-JP" sz="1000" dirty="0" smtClean="0"/>
          </a:p>
          <a:p>
            <a:r>
              <a:rPr kumimoji="1" lang="ja-JP" altLang="en-US" sz="1000" dirty="0" smtClean="0"/>
              <a:t>平成</a:t>
            </a:r>
            <a:r>
              <a:rPr kumimoji="1" lang="en-US" altLang="ja-JP" sz="1000" dirty="0" smtClean="0"/>
              <a:t>24</a:t>
            </a:r>
            <a:r>
              <a:rPr kumimoji="1" lang="ja-JP" altLang="en-US" sz="1000" dirty="0" smtClean="0"/>
              <a:t>年</a:t>
            </a:r>
            <a:r>
              <a:rPr kumimoji="1" lang="en-US" altLang="ja-JP" sz="1000" dirty="0" smtClean="0"/>
              <a:t>4</a:t>
            </a:r>
            <a:r>
              <a:rPr kumimoji="1" lang="ja-JP" altLang="en-US" sz="1000" dirty="0" smtClean="0"/>
              <a:t>月に京都府亀岡市で小学校へ登校中の児童と引率の保護者の列に軽自動車が突っ込み、計</a:t>
            </a:r>
            <a:r>
              <a:rPr kumimoji="1" lang="en-US" altLang="ja-JP" sz="1000" dirty="0" smtClean="0"/>
              <a:t>10</a:t>
            </a:r>
            <a:r>
              <a:rPr kumimoji="1" lang="ja-JP" altLang="en-US" sz="1000" dirty="0" smtClean="0"/>
              <a:t>人がはねられて</a:t>
            </a:r>
            <a:r>
              <a:rPr kumimoji="1" lang="en-US" altLang="ja-JP" sz="1000" dirty="0" smtClean="0"/>
              <a:t>3</a:t>
            </a:r>
            <a:r>
              <a:rPr kumimoji="1" lang="ja-JP" altLang="en-US" sz="1000" dirty="0" smtClean="0"/>
              <a:t>人が死亡、</a:t>
            </a:r>
            <a:r>
              <a:rPr kumimoji="1" lang="en-US" altLang="ja-JP" sz="1000" dirty="0" smtClean="0"/>
              <a:t>7</a:t>
            </a:r>
            <a:r>
              <a:rPr kumimoji="1" lang="ja-JP" altLang="en-US" sz="1000" dirty="0" smtClean="0"/>
              <a:t>人が重軽傷を負うという痛ましい事故が発生しました。</a:t>
            </a:r>
            <a:endParaRPr kumimoji="1" lang="en-US" altLang="ja-JP" sz="1000" dirty="0" smtClean="0"/>
          </a:p>
          <a:p>
            <a:r>
              <a:rPr kumimoji="1" lang="ja-JP" altLang="en-US" sz="1000" dirty="0" smtClean="0"/>
              <a:t>⇒通学路の交通安全対策を強化する契機に！</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令和元年</a:t>
            </a:r>
            <a:r>
              <a:rPr kumimoji="1" lang="en-US" altLang="ja-JP" sz="1000" dirty="0" smtClean="0"/>
              <a:t>5</a:t>
            </a:r>
            <a:r>
              <a:rPr kumimoji="1" lang="ja-JP" altLang="en-US" sz="1000" dirty="0" smtClean="0"/>
              <a:t>月に滋賀県大津市の交差点で、信号待ちしていた保育園児と引率の保育士に乗用車が突っ込み、</a:t>
            </a:r>
            <a:r>
              <a:rPr kumimoji="1" lang="en-US" altLang="ja-JP" sz="1000" dirty="0" smtClean="0"/>
              <a:t>16</a:t>
            </a:r>
            <a:r>
              <a:rPr kumimoji="1" lang="ja-JP" altLang="en-US" sz="1000" dirty="0" smtClean="0"/>
              <a:t>人が死傷した事故が発生。</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⇒未就学児の移動経路も含めた交通安全対策を強化する契機に！</a:t>
            </a:r>
            <a:endParaRPr kumimoji="1" lang="en-US" altLang="ja-JP" sz="1000" dirty="0" smtClean="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0</a:t>
            </a:fld>
            <a:endParaRPr kumimoji="1" lang="ja-JP" altLang="en-US"/>
          </a:p>
        </p:txBody>
      </p:sp>
    </p:spTree>
    <p:extLst>
      <p:ext uri="{BB962C8B-B14F-4D97-AF65-F5344CB8AC3E}">
        <p14:creationId xmlns:p14="http://schemas.microsoft.com/office/powerpoint/2010/main" val="180676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000" dirty="0" smtClean="0"/>
              <a:t>1</a:t>
            </a:r>
            <a:r>
              <a:rPr kumimoji="1" lang="ja-JP" altLang="en-US" sz="1000" dirty="0" smtClean="0"/>
              <a:t>ページ目の左側にある棒グラフを見て頂くと判るように、愛知県内の交通事故死者数は減少傾向にありますが、その死者数の半数以上は歩行者や自転車となっています。</a:t>
            </a:r>
            <a:endParaRPr kumimoji="1" lang="en-US" altLang="ja-JP" sz="1000" dirty="0" smtClean="0"/>
          </a:p>
          <a:p>
            <a:r>
              <a:rPr kumimoji="1" lang="ja-JP" altLang="en-US" sz="1000" dirty="0" smtClean="0"/>
              <a:t>また、右上に示す通り、歩行中・自転車乗車中の死者の約半数は、自宅から</a:t>
            </a:r>
            <a:r>
              <a:rPr kumimoji="1" lang="en-US" altLang="ja-JP" sz="1000" dirty="0" smtClean="0"/>
              <a:t>500</a:t>
            </a:r>
            <a:r>
              <a:rPr kumimoji="1" lang="ja-JP" altLang="en-US" sz="1000" dirty="0" err="1" smtClean="0"/>
              <a:t>ｍ</a:t>
            </a:r>
            <a:r>
              <a:rPr kumimoji="1" lang="ja-JP" altLang="en-US" sz="1000" dirty="0" smtClean="0"/>
              <a:t>以内の身近な道路で遭遇していることも統計データから明らかになっています。</a:t>
            </a:r>
            <a:endParaRPr kumimoji="1" lang="en-US" altLang="ja-JP" sz="1000" dirty="0" smtClean="0"/>
          </a:p>
          <a:p>
            <a:r>
              <a:rPr kumimoji="1" lang="ja-JP" altLang="en-US" sz="1000" dirty="0" smtClean="0"/>
              <a:t>右下は先進諸国における交通事故発生状況を比較したグラフとなっていますが、人口</a:t>
            </a:r>
            <a:r>
              <a:rPr kumimoji="1" lang="en-US" altLang="ja-JP" sz="1000" dirty="0" smtClean="0"/>
              <a:t>10</a:t>
            </a:r>
            <a:r>
              <a:rPr kumimoji="1" lang="ja-JP" altLang="en-US" sz="1000" dirty="0" smtClean="0"/>
              <a:t>万人あたりの歩行中・自転車乗車中の事故は日本が</a:t>
            </a:r>
            <a:r>
              <a:rPr kumimoji="1" lang="ja-JP" altLang="en-US" sz="1000" dirty="0" smtClean="0"/>
              <a:t>最も多く、歩</a:t>
            </a:r>
            <a:r>
              <a:rPr kumimoji="1" lang="ja-JP" altLang="en-US" sz="1000" dirty="0" smtClean="0"/>
              <a:t>行者や自転車が安全に通行できる</a:t>
            </a:r>
            <a:r>
              <a:rPr kumimoji="1" lang="ja-JP" altLang="en-US" sz="1000" dirty="0" smtClean="0"/>
              <a:t>環境の整備が課題となっています</a:t>
            </a:r>
            <a:r>
              <a:rPr kumimoji="1" lang="ja-JP" altLang="en-US" sz="1000" dirty="0" smtClean="0"/>
              <a:t>。</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1</a:t>
            </a:fld>
            <a:endParaRPr kumimoji="1" lang="ja-JP" altLang="en-US"/>
          </a:p>
        </p:txBody>
      </p:sp>
    </p:spTree>
    <p:extLst>
      <p:ext uri="{BB962C8B-B14F-4D97-AF65-F5344CB8AC3E}">
        <p14:creationId xmlns:p14="http://schemas.microsoft.com/office/powerpoint/2010/main" val="862265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左側のグラフは事故が発生した際の衝突時の速度と致死率の関係となっており、時速</a:t>
            </a:r>
            <a:r>
              <a:rPr kumimoji="1" lang="en-US" altLang="ja-JP" sz="1000" dirty="0" smtClean="0"/>
              <a:t>30</a:t>
            </a:r>
            <a:r>
              <a:rPr kumimoji="1" lang="ja-JP" altLang="en-US" sz="1000" dirty="0" smtClean="0"/>
              <a:t>㎞を超えない場合、死亡事故に至る確率が超えた場合の約</a:t>
            </a:r>
            <a:r>
              <a:rPr kumimoji="1" lang="en-US" altLang="ja-JP" sz="1000" dirty="0" smtClean="0"/>
              <a:t>1/4</a:t>
            </a:r>
            <a:r>
              <a:rPr kumimoji="1" lang="ja-JP" altLang="en-US" sz="1000" dirty="0" smtClean="0"/>
              <a:t>となることが明らかになっています。</a:t>
            </a:r>
            <a:endParaRPr kumimoji="1" lang="en-US" altLang="ja-JP" sz="1000" dirty="0" smtClean="0"/>
          </a:p>
          <a:p>
            <a:r>
              <a:rPr kumimoji="1" lang="ja-JP" altLang="en-US" sz="1000" dirty="0" smtClean="0"/>
              <a:t>このことから、警察が主体となって面的に時速</a:t>
            </a:r>
            <a:r>
              <a:rPr kumimoji="1" lang="en-US" altLang="ja-JP" sz="1000" dirty="0" smtClean="0"/>
              <a:t>30</a:t>
            </a:r>
            <a:r>
              <a:rPr kumimoji="1" lang="ja-JP" altLang="en-US" sz="1000" dirty="0" smtClean="0"/>
              <a:t>㎞以下の速度規制をかける「ゾーン</a:t>
            </a:r>
            <a:r>
              <a:rPr kumimoji="1" lang="en-US" altLang="ja-JP" sz="1000" dirty="0" smtClean="0"/>
              <a:t>30</a:t>
            </a:r>
            <a:r>
              <a:rPr kumimoji="1" lang="ja-JP" altLang="en-US" sz="1000" dirty="0" smtClean="0"/>
              <a:t>」という対策を進めています。</a:t>
            </a:r>
            <a:endParaRPr kumimoji="1" lang="en-US" altLang="ja-JP" sz="1000" dirty="0" smtClean="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2</a:t>
            </a:fld>
            <a:endParaRPr kumimoji="1" lang="ja-JP" altLang="en-US"/>
          </a:p>
        </p:txBody>
      </p:sp>
    </p:spTree>
    <p:extLst>
      <p:ext uri="{BB962C8B-B14F-4D97-AF65-F5344CB8AC3E}">
        <p14:creationId xmlns:p14="http://schemas.microsoft.com/office/powerpoint/2010/main" val="673142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また、</a:t>
            </a:r>
            <a:r>
              <a:rPr kumimoji="1" lang="ja-JP" altLang="en-US" sz="1000" dirty="0" smtClean="0"/>
              <a:t>道路管理者としても様々な対策に取り組んでいます。</a:t>
            </a:r>
            <a:endParaRPr kumimoji="1" lang="en-US" altLang="ja-JP" sz="1000" dirty="0" smtClean="0"/>
          </a:p>
          <a:p>
            <a:r>
              <a:rPr kumimoji="1" lang="ja-JP" altLang="en-US" sz="1000" dirty="0" smtClean="0"/>
              <a:t>上段に記載している通り、自動車交通を担う幹線道路と歩行者中心の暮らしの道を明確に区分し、生活道路に関しては「抜け道交通を排除する対策」「自動車の速度を抑える対策」「歩行空間の安全性を高める対策」と</a:t>
            </a:r>
            <a:r>
              <a:rPr kumimoji="1" lang="ja-JP" altLang="en-US" sz="1000" dirty="0" smtClean="0"/>
              <a:t>いったメニュー</a:t>
            </a:r>
            <a:r>
              <a:rPr kumimoji="1" lang="ja-JP" altLang="en-US" sz="1000" dirty="0" smtClean="0"/>
              <a:t>を</a:t>
            </a:r>
            <a:r>
              <a:rPr kumimoji="1" lang="ja-JP" altLang="en-US" sz="1000" dirty="0" smtClean="0"/>
              <a:t>、それぞれの地域に応じて「ゾーン</a:t>
            </a:r>
            <a:r>
              <a:rPr kumimoji="1" lang="en-US" altLang="ja-JP" sz="1000" dirty="0" smtClean="0"/>
              <a:t>30</a:t>
            </a:r>
            <a:r>
              <a:rPr kumimoji="1" lang="ja-JP" altLang="en-US" sz="1000" dirty="0" smtClean="0"/>
              <a:t>」など</a:t>
            </a:r>
            <a:r>
              <a:rPr kumimoji="1" lang="ja-JP" altLang="en-US" sz="1000" dirty="0" smtClean="0"/>
              <a:t>と連携して</a:t>
            </a:r>
            <a:r>
              <a:rPr kumimoji="1" lang="ja-JP" altLang="en-US" sz="1000" dirty="0" smtClean="0"/>
              <a:t>推進して</a:t>
            </a:r>
            <a:r>
              <a:rPr kumimoji="1" lang="ja-JP" altLang="en-US" sz="1000" dirty="0" smtClean="0"/>
              <a:t>います。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3</a:t>
            </a:fld>
            <a:endParaRPr kumimoji="1" lang="ja-JP" altLang="en-US"/>
          </a:p>
        </p:txBody>
      </p:sp>
    </p:spTree>
    <p:extLst>
      <p:ext uri="{BB962C8B-B14F-4D97-AF65-F5344CB8AC3E}">
        <p14:creationId xmlns:p14="http://schemas.microsoft.com/office/powerpoint/2010/main" val="1132271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平成</a:t>
            </a:r>
            <a:r>
              <a:rPr kumimoji="1" lang="en-US" altLang="ja-JP" sz="1000" dirty="0" smtClean="0"/>
              <a:t>27</a:t>
            </a:r>
            <a:r>
              <a:rPr kumimoji="1" lang="ja-JP" altLang="en-US" sz="1000" dirty="0" smtClean="0"/>
              <a:t>年度には、国土交通省でビッグデータを活用して生活道路の交通安全対策を推進する施策が打ち出されました。</a:t>
            </a:r>
            <a:endParaRPr kumimoji="1" lang="en-US" altLang="ja-JP" sz="1000" dirty="0" smtClean="0"/>
          </a:p>
          <a:p>
            <a:r>
              <a:rPr kumimoji="1" lang="ja-JP" altLang="en-US" sz="1000" dirty="0" smtClean="0"/>
              <a:t>これは、</a:t>
            </a:r>
            <a:r>
              <a:rPr kumimoji="1" lang="ja-JP" altLang="en-US" sz="1000" dirty="0" smtClean="0"/>
              <a:t>ビッグデータが有する速度や経路、急ブレーキ等の情報による科学的な分析結果に基づき、潜在的な危険箇所を</a:t>
            </a:r>
            <a:r>
              <a:rPr kumimoji="1" lang="ja-JP" altLang="en-US" sz="1000" dirty="0" smtClean="0"/>
              <a:t>特定・「見える化」し、効果的</a:t>
            </a:r>
            <a:r>
              <a:rPr kumimoji="1" lang="ja-JP" altLang="en-US" sz="1000" dirty="0" smtClean="0"/>
              <a:t>な対策</a:t>
            </a:r>
            <a:r>
              <a:rPr kumimoji="1" lang="ja-JP" altLang="en-US" sz="1000" dirty="0" smtClean="0"/>
              <a:t>を実現していこうとするものです。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4</a:t>
            </a:fld>
            <a:endParaRPr kumimoji="1" lang="ja-JP" altLang="en-US"/>
          </a:p>
        </p:txBody>
      </p:sp>
    </p:spTree>
    <p:extLst>
      <p:ext uri="{BB962C8B-B14F-4D97-AF65-F5344CB8AC3E}">
        <p14:creationId xmlns:p14="http://schemas.microsoft.com/office/powerpoint/2010/main" val="2357077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ビッグデータの具体的な活用イメージについて、</a:t>
            </a:r>
            <a:r>
              <a:rPr kumimoji="1" lang="en-US" altLang="ja-JP" sz="1000" dirty="0" smtClean="0"/>
              <a:t>5</a:t>
            </a:r>
            <a:r>
              <a:rPr kumimoji="1" lang="ja-JP" altLang="en-US" sz="1000" dirty="0" smtClean="0"/>
              <a:t>ページに示しています。</a:t>
            </a:r>
            <a:endParaRPr kumimoji="1" lang="en-US" altLang="ja-JP" sz="1000" dirty="0" smtClean="0"/>
          </a:p>
          <a:p>
            <a:r>
              <a:rPr kumimoji="1" lang="ja-JP" altLang="en-US" sz="1000" dirty="0" smtClean="0"/>
              <a:t>図の左側にあるように、これまで</a:t>
            </a:r>
            <a:r>
              <a:rPr kumimoji="1" lang="ja-JP" altLang="en-US" sz="1000" dirty="0" smtClean="0"/>
              <a:t>は、交通</a:t>
            </a:r>
            <a:r>
              <a:rPr kumimoji="1" lang="ja-JP" altLang="en-US" sz="1000" dirty="0" smtClean="0"/>
              <a:t>事故が発生した箇所に</a:t>
            </a:r>
            <a:r>
              <a:rPr kumimoji="1" lang="ja-JP" altLang="en-US" sz="1000" dirty="0" smtClean="0"/>
              <a:t>対する言わば対症療法型の対策でした</a:t>
            </a:r>
            <a:r>
              <a:rPr kumimoji="1" lang="ja-JP" altLang="en-US" sz="1000" dirty="0" smtClean="0"/>
              <a:t>が、右側のようにビッグデータを活用することで急ブレーキが多発する箇所や、生活道路であるにも関わらず走行速度が高い</a:t>
            </a:r>
            <a:r>
              <a:rPr kumimoji="1" lang="ja-JP" altLang="en-US" sz="1000" dirty="0" smtClean="0"/>
              <a:t>区間・抜け道など潜在的</a:t>
            </a:r>
            <a:r>
              <a:rPr kumimoji="1" lang="ja-JP" altLang="en-US" sz="1000" dirty="0" smtClean="0"/>
              <a:t>な危険箇所を視覚的に明らかにし</a:t>
            </a:r>
            <a:r>
              <a:rPr kumimoji="1" lang="ja-JP" altLang="en-US" sz="1000" dirty="0" smtClean="0"/>
              <a:t>、それに応じた対策を実施することで交通</a:t>
            </a:r>
            <a:r>
              <a:rPr kumimoji="1" lang="ja-JP" altLang="en-US" sz="1000" dirty="0" smtClean="0"/>
              <a:t>事故を未然に防ぐことも可能な環境が整ってきました。</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5</a:t>
            </a:fld>
            <a:endParaRPr kumimoji="1" lang="ja-JP" altLang="en-US"/>
          </a:p>
        </p:txBody>
      </p:sp>
    </p:spTree>
    <p:extLst>
      <p:ext uri="{BB962C8B-B14F-4D97-AF65-F5344CB8AC3E}">
        <p14:creationId xmlns:p14="http://schemas.microsoft.com/office/powerpoint/2010/main" val="985503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また</a:t>
            </a:r>
            <a:r>
              <a:rPr kumimoji="1" lang="ja-JP" altLang="en-US" sz="1000" dirty="0" smtClean="0"/>
              <a:t>、対策メニューとしては車両の走行速度</a:t>
            </a:r>
            <a:r>
              <a:rPr kumimoji="1" lang="ja-JP" altLang="en-US" sz="1000" dirty="0" smtClean="0"/>
              <a:t>を抑制する対策、抜け道利用を抑制する対策、歩行者や自転車の安全な通行空間を確保する対策など、交通事故を未然に防ぐことを目的とした様々なメニュー</a:t>
            </a:r>
            <a:r>
              <a:rPr kumimoji="1" lang="ja-JP" altLang="en-US" sz="1000" dirty="0" smtClean="0"/>
              <a:t>があり、全国各地で取り組まれて</a:t>
            </a:r>
            <a:r>
              <a:rPr kumimoji="1" lang="ja-JP" altLang="en-US" sz="1000" dirty="0" smtClean="0"/>
              <a:t>います。</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このような中、特に近年は生活道路上に凸部を作る「ハンプ」や、ポールを設置して車両の通行幅員を狭くする「狭さく」など、物理的に車両の走行を妨げる対策も積極的に導入されてきて</a:t>
            </a:r>
            <a:r>
              <a:rPr kumimoji="1" lang="ja-JP" altLang="en-US" sz="1000" dirty="0" smtClean="0"/>
              <a:t>おります。</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当該</a:t>
            </a:r>
            <a:r>
              <a:rPr kumimoji="1" lang="ja-JP" altLang="en-US" sz="1000" dirty="0" smtClean="0"/>
              <a:t>地域でも歩行者や自転車の安全・安心を確保できる効果的な対策を立案・実現していきたいと考えていますので、よろしくお願いします。</a:t>
            </a:r>
            <a:endParaRPr kumimoji="1" lang="en-US" altLang="ja-JP" sz="1000" dirty="0" smtClean="0"/>
          </a:p>
          <a:p>
            <a:pPr defTabSz="906445"/>
            <a:endParaRPr kumimoji="1" lang="en-US" altLang="ja-JP" sz="1000" dirty="0" smtClean="0"/>
          </a:p>
          <a:p>
            <a:pPr defTabSz="906445"/>
            <a:r>
              <a:rPr kumimoji="1" lang="ja-JP" altLang="en-US" sz="1000" dirty="0" smtClean="0"/>
              <a:t>以上、資料</a:t>
            </a:r>
            <a:r>
              <a:rPr kumimoji="1" lang="en-US" altLang="ja-JP" sz="1000" dirty="0" smtClean="0"/>
              <a:t>1</a:t>
            </a:r>
            <a:r>
              <a:rPr kumimoji="1" lang="ja-JP" altLang="en-US" sz="1000" dirty="0" smtClean="0"/>
              <a:t>の説明を終わります。</a:t>
            </a:r>
            <a:endParaRPr kumimoji="1" lang="en-US" altLang="ja-JP" sz="1000" dirty="0" smtClean="0"/>
          </a:p>
          <a:p>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6</a:t>
            </a:fld>
            <a:endParaRPr kumimoji="1" lang="ja-JP" altLang="en-US"/>
          </a:p>
        </p:txBody>
      </p:sp>
    </p:spTree>
    <p:extLst>
      <p:ext uri="{BB962C8B-B14F-4D97-AF65-F5344CB8AC3E}">
        <p14:creationId xmlns:p14="http://schemas.microsoft.com/office/powerpoint/2010/main" val="2999310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0C959109-DCAC-41E7-AB8B-8DF4F291E1CE}"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54603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5F9085B-0F10-44D0-8ACD-9FCC23B917CB}"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
        <p:nvSpPr>
          <p:cNvPr id="9" name="Title 1"/>
          <p:cNvSpPr txBox="1">
            <a:spLocks/>
          </p:cNvSpPr>
          <p:nvPr userDrawn="1"/>
        </p:nvSpPr>
        <p:spPr>
          <a:xfrm>
            <a:off x="0" y="6819885"/>
            <a:ext cx="9144000" cy="36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0" name="Title 1"/>
          <p:cNvSpPr txBox="1">
            <a:spLocks/>
          </p:cNvSpPr>
          <p:nvPr userDrawn="1"/>
        </p:nvSpPr>
        <p:spPr>
          <a:xfrm>
            <a:off x="-3" y="6769083"/>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1" name="Title 1"/>
          <p:cNvSpPr txBox="1">
            <a:spLocks/>
          </p:cNvSpPr>
          <p:nvPr userDrawn="1"/>
        </p:nvSpPr>
        <p:spPr>
          <a:xfrm>
            <a:off x="-3" y="461408"/>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Tree>
    <p:extLst>
      <p:ext uri="{BB962C8B-B14F-4D97-AF65-F5344CB8AC3E}">
        <p14:creationId xmlns:p14="http://schemas.microsoft.com/office/powerpoint/2010/main" val="1979765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7047A51-9567-45D3-8979-54C772FD0405}"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17579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A2C61926-28D1-43D5-97D9-D02E0E79F149}"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59352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C582E508-54EA-4542-9FB2-BAD3FA0B6432}" type="datetime1">
              <a:rPr kumimoji="1" lang="ja-JP" altLang="en-US" smtClean="0"/>
              <a:t>2020/12/22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46524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13D79FF7-6D14-4B34-B224-FC0D1167AFEE}" type="datetime1">
              <a:rPr kumimoji="1" lang="ja-JP" altLang="en-US" smtClean="0"/>
              <a:t>2020/12/22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237552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1FC4B-ACDB-4912-B32F-C5565BB0EF44}" type="datetime1">
              <a:rPr kumimoji="1" lang="ja-JP" altLang="en-US" smtClean="0"/>
              <a:t>2020/12/22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99224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DB550D3-84BE-4284-81B2-6CF99FEC85BA}"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38330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AD08E5E-9636-4108-8BA8-F45EB07FC5E1}"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91960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EC73FDA-867E-4C9F-B53F-F8C7F545D782}"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28377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BA8CC52-056C-4A53-9BCE-E818FB645ED2}"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73439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4318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E05FC-D1BB-43AF-87F8-F8A914D4063C}" type="datetime1">
              <a:rPr kumimoji="1" lang="ja-JP" altLang="en-US" smtClean="0"/>
              <a:t>2020/12/22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086600" y="6482293"/>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BCC535-E5EB-4C87-8318-061A9D8B6F79}" type="slidenum">
              <a:rPr lang="ja-JP" altLang="en-US" smtClean="0"/>
              <a:pPr/>
              <a:t>‹#›</a:t>
            </a:fld>
            <a:endParaRPr lang="ja-JP" altLang="en-US" dirty="0"/>
          </a:p>
        </p:txBody>
      </p:sp>
    </p:spTree>
    <p:extLst>
      <p:ext uri="{BB962C8B-B14F-4D97-AF65-F5344CB8AC3E}">
        <p14:creationId xmlns:p14="http://schemas.microsoft.com/office/powerpoint/2010/main" val="2441444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emf"/><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hyperlink" Target="http://www.mlit.go.jp/road/road/traffic/sesaku/pdf/leaflet-c.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hyperlink" Target="https://www.mlit.go.jp/common/001245545.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hyperlink" Target="https://www.mlit.go.jp/road/road/traffic/sesaku/pdf/2-2-5.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2095130"/>
            <a:ext cx="9144000" cy="1361567"/>
          </a:xfrm>
        </p:spPr>
        <p:txBody>
          <a:bodyPr anchor="ctr">
            <a:normAutofit/>
          </a:bodyPr>
          <a:lstStyle/>
          <a:p>
            <a:r>
              <a:rPr lang="ja-JP" altLang="en-US" sz="4000" dirty="0" smtClean="0"/>
              <a:t>第○回</a:t>
            </a:r>
            <a:r>
              <a:rPr lang="ja-JP" altLang="en-US" sz="4000" dirty="0"/>
              <a:t>　</a:t>
            </a:r>
            <a:r>
              <a:rPr lang="ja-JP" altLang="en-US" sz="4000" dirty="0" smtClean="0"/>
              <a:t>○○○○地区</a:t>
            </a:r>
            <a:r>
              <a:rPr lang="en-US" altLang="ja-JP" sz="4000" dirty="0" smtClean="0"/>
              <a:t/>
            </a:r>
            <a:br>
              <a:rPr lang="en-US" altLang="ja-JP" sz="4000" dirty="0" smtClean="0"/>
            </a:br>
            <a:r>
              <a:rPr lang="ja-JP" altLang="en-US" sz="4000" dirty="0" smtClean="0"/>
              <a:t>生活道路交通</a:t>
            </a:r>
            <a:r>
              <a:rPr lang="ja-JP" altLang="en-US" sz="4000" dirty="0"/>
              <a:t>安全</a:t>
            </a:r>
            <a:r>
              <a:rPr lang="ja-JP" altLang="en-US" sz="4000" dirty="0" smtClean="0"/>
              <a:t>対策　地域協議会</a:t>
            </a:r>
            <a:endParaRPr kumimoji="1" lang="ja-JP" altLang="en-US" sz="4400" dirty="0"/>
          </a:p>
        </p:txBody>
      </p:sp>
      <p:sp>
        <p:nvSpPr>
          <p:cNvPr id="6" name="テキスト ボックス 5"/>
          <p:cNvSpPr txBox="1"/>
          <p:nvPr/>
        </p:nvSpPr>
        <p:spPr>
          <a:xfrm>
            <a:off x="0" y="3541367"/>
            <a:ext cx="9144001" cy="584775"/>
          </a:xfrm>
          <a:prstGeom prst="rect">
            <a:avLst/>
          </a:prstGeom>
          <a:noFill/>
        </p:spPr>
        <p:txBody>
          <a:bodyPr wrap="square" rtlCol="0">
            <a:spAutoFit/>
          </a:bodyPr>
          <a:lstStyle/>
          <a:p>
            <a:pPr algn="ctr"/>
            <a:r>
              <a:rPr lang="ja-JP" altLang="en-US" sz="3200" dirty="0" smtClean="0">
                <a:solidFill>
                  <a:srgbClr val="0066CC"/>
                </a:solidFill>
              </a:rPr>
              <a:t>生活道路交通安全対策の取り組み</a:t>
            </a:r>
            <a:endParaRPr kumimoji="1" lang="ja-JP" altLang="en-US" sz="3200" dirty="0">
              <a:solidFill>
                <a:srgbClr val="0066CC"/>
              </a:solidFill>
            </a:endParaRPr>
          </a:p>
        </p:txBody>
      </p:sp>
      <p:sp>
        <p:nvSpPr>
          <p:cNvPr id="4" name="正方形/長方形 3"/>
          <p:cNvSpPr/>
          <p:nvPr/>
        </p:nvSpPr>
        <p:spPr>
          <a:xfrm>
            <a:off x="8001000" y="254000"/>
            <a:ext cx="922866" cy="397934"/>
          </a:xfrm>
          <a:prstGeom prst="rect">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資料１</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サブタイトル 2"/>
          <p:cNvSpPr txBox="1">
            <a:spLocks/>
          </p:cNvSpPr>
          <p:nvPr/>
        </p:nvSpPr>
        <p:spPr>
          <a:xfrm>
            <a:off x="1143000" y="5075734"/>
            <a:ext cx="6858000" cy="12984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2800" smtClean="0"/>
              <a:t>令和○年○月</a:t>
            </a:r>
            <a:endParaRPr lang="en-US" altLang="ja-JP" sz="2800" smtClean="0"/>
          </a:p>
          <a:p>
            <a:r>
              <a:rPr lang="ja-JP" altLang="en-US" sz="4000" smtClean="0"/>
              <a:t>○○○○（市町村名称）</a:t>
            </a:r>
            <a:endParaRPr lang="en-US" altLang="ja-JP" sz="4000" dirty="0" smtClean="0"/>
          </a:p>
        </p:txBody>
      </p:sp>
      <p:sp>
        <p:nvSpPr>
          <p:cNvPr id="8" name="正方形/長方形 7"/>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8621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1</a:t>
            </a:fld>
            <a:endParaRPr kumimoji="1" lang="ja-JP" altLang="en-US"/>
          </a:p>
        </p:txBody>
      </p:sp>
      <p:sp>
        <p:nvSpPr>
          <p:cNvPr id="3" name="タイトル 2"/>
          <p:cNvSpPr>
            <a:spLocks noGrp="1"/>
          </p:cNvSpPr>
          <p:nvPr>
            <p:ph type="title"/>
          </p:nvPr>
        </p:nvSpPr>
        <p:spPr/>
        <p:txBody>
          <a:bodyPr>
            <a:normAutofit/>
          </a:bodyPr>
          <a:lstStyle/>
          <a:p>
            <a:r>
              <a:rPr lang="ja-JP" altLang="en-US" dirty="0" smtClean="0"/>
              <a:t>生活</a:t>
            </a:r>
            <a:r>
              <a:rPr lang="ja-JP" altLang="en-US" dirty="0"/>
              <a:t>道路交通安全対策</a:t>
            </a:r>
            <a:r>
              <a:rPr lang="ja-JP" altLang="en-US" dirty="0" smtClean="0"/>
              <a:t>の取り組み</a:t>
            </a:r>
            <a:endParaRPr kumimoji="1" lang="ja-JP" altLang="en-US" dirty="0"/>
          </a:p>
        </p:txBody>
      </p:sp>
      <p:sp>
        <p:nvSpPr>
          <p:cNvPr id="4" name="テキスト ボックス 3"/>
          <p:cNvSpPr txBox="1"/>
          <p:nvPr/>
        </p:nvSpPr>
        <p:spPr>
          <a:xfrm>
            <a:off x="126000" y="594804"/>
            <a:ext cx="8892000" cy="738664"/>
          </a:xfrm>
          <a:prstGeom prst="rect">
            <a:avLst/>
          </a:prstGeom>
          <a:noFill/>
          <a:ln>
            <a:solidFill>
              <a:schemeClr val="accent1">
                <a:lumMod val="50000"/>
              </a:schemeClr>
            </a:solidFill>
          </a:ln>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・愛知県内の交通事故死者は年々減少傾向にあるが、死者数の半数以上は歩行中・自転車乗車中</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cs typeface="Meiryo UI" panose="020B0604030504040204" pitchFamily="50" charset="-128"/>
              </a:rPr>
              <a:t>・歩行中・自転車乗車中の死者のうち約半数は、自宅から</a:t>
            </a:r>
            <a:r>
              <a:rPr lang="en-US" altLang="ja-JP" sz="1400" dirty="0" smtClean="0">
                <a:latin typeface="Meiryo UI" panose="020B0604030504040204" pitchFamily="50" charset="-128"/>
                <a:ea typeface="Meiryo UI" panose="020B0604030504040204" pitchFamily="50" charset="-128"/>
                <a:cs typeface="Meiryo UI" panose="020B0604030504040204" pitchFamily="50" charset="-128"/>
              </a:rPr>
              <a:t>500m</a:t>
            </a:r>
            <a:r>
              <a:rPr lang="ja-JP" altLang="en-US" sz="1400" dirty="0" smtClean="0">
                <a:latin typeface="Meiryo UI" panose="020B0604030504040204" pitchFamily="50" charset="-128"/>
                <a:ea typeface="Meiryo UI" panose="020B0604030504040204" pitchFamily="50" charset="-128"/>
                <a:cs typeface="Meiryo UI" panose="020B0604030504040204" pitchFamily="50" charset="-128"/>
              </a:rPr>
              <a:t>以内の身近な道路で事故に遭遇</a:t>
            </a:r>
            <a:endParaRPr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・日本は自動車乗車中の交通事故死者数は先進７か国中最小である一方、歩行中・自転車乗車中の死者数は最多</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126000" y="1473695"/>
            <a:ext cx="4392000" cy="5044110"/>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4626000" y="1473695"/>
            <a:ext cx="4392000" cy="5044110"/>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126000" y="1473695"/>
            <a:ext cx="4392000" cy="319594"/>
          </a:xfrm>
          <a:prstGeom prst="rect">
            <a:avLst/>
          </a:prstGeom>
          <a:solidFill>
            <a:srgbClr val="0099CC"/>
          </a:solid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ts val="1600"/>
              </a:lnSpc>
            </a:pPr>
            <a:r>
              <a:rPr kumimoji="1" lang="ja-JP" altLang="en-US" sz="1400" dirty="0" smtClean="0">
                <a:latin typeface="HGP創英角ｺﾞｼｯｸUB" panose="020B0900000000000000" pitchFamily="50" charset="-128"/>
                <a:ea typeface="HGP創英角ｺﾞｼｯｸUB" panose="020B0900000000000000" pitchFamily="50" charset="-128"/>
              </a:rPr>
              <a:t>愛知県の交通事故件数・死者数の推移と状態別死者数</a:t>
            </a:r>
            <a:endParaRPr kumimoji="1" lang="ja-JP" altLang="en-US" sz="1400" dirty="0">
              <a:latin typeface="HGP創英角ｺﾞｼｯｸUB" panose="020B0900000000000000" pitchFamily="50" charset="-128"/>
              <a:ea typeface="HGP創英角ｺﾞｼｯｸUB" panose="020B0900000000000000" pitchFamily="50" charset="-128"/>
            </a:endParaRPr>
          </a:p>
        </p:txBody>
      </p:sp>
      <p:sp>
        <p:nvSpPr>
          <p:cNvPr id="13" name="正方形/長方形 12"/>
          <p:cNvSpPr/>
          <p:nvPr/>
        </p:nvSpPr>
        <p:spPr>
          <a:xfrm>
            <a:off x="4626000" y="1473695"/>
            <a:ext cx="4392000" cy="319594"/>
          </a:xfrm>
          <a:prstGeom prst="rect">
            <a:avLst/>
          </a:prstGeom>
          <a:solidFill>
            <a:srgbClr val="0099CC"/>
          </a:solid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ts val="1600"/>
              </a:lnSpc>
            </a:pPr>
            <a:r>
              <a:rPr kumimoji="1" lang="ja-JP" altLang="en-US" sz="1400" dirty="0" smtClean="0">
                <a:latin typeface="HGP創英角ｺﾞｼｯｸUB" panose="020B0900000000000000" pitchFamily="50" charset="-128"/>
                <a:ea typeface="HGP創英角ｺﾞｼｯｸUB" panose="020B0900000000000000" pitchFamily="50" charset="-128"/>
              </a:rPr>
              <a:t>自宅からの距離別死者数の割合（歩行者・自転車）</a:t>
            </a:r>
            <a:endParaRPr kumimoji="1" lang="ja-JP" altLang="en-US" sz="1400" dirty="0">
              <a:latin typeface="HGP創英角ｺﾞｼｯｸUB" panose="020B0900000000000000" pitchFamily="50" charset="-128"/>
              <a:ea typeface="HGP創英角ｺﾞｼｯｸUB" panose="020B0900000000000000" pitchFamily="50" charset="-128"/>
            </a:endParaRPr>
          </a:p>
        </p:txBody>
      </p:sp>
      <p:sp>
        <p:nvSpPr>
          <p:cNvPr id="14" name="正方形/長方形 13"/>
          <p:cNvSpPr/>
          <p:nvPr/>
        </p:nvSpPr>
        <p:spPr>
          <a:xfrm>
            <a:off x="4626000" y="4448515"/>
            <a:ext cx="4392000" cy="319594"/>
          </a:xfrm>
          <a:prstGeom prst="rect">
            <a:avLst/>
          </a:prstGeom>
          <a:solidFill>
            <a:srgbClr val="0099CC"/>
          </a:solid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ts val="1600"/>
              </a:lnSpc>
            </a:pPr>
            <a:r>
              <a:rPr kumimoji="1" lang="ja-JP" altLang="en-US" sz="1400" dirty="0" smtClean="0">
                <a:latin typeface="HGP創英角ｺﾞｼｯｸUB" panose="020B0900000000000000" pitchFamily="50" charset="-128"/>
                <a:ea typeface="HGP創英角ｺﾞｼｯｸUB" panose="020B0900000000000000" pitchFamily="50" charset="-128"/>
              </a:rPr>
              <a:t>先進諸国の人口</a:t>
            </a:r>
            <a:r>
              <a:rPr kumimoji="1" lang="en-US" altLang="ja-JP" sz="1400" dirty="0" smtClean="0">
                <a:latin typeface="HGP創英角ｺﾞｼｯｸUB" panose="020B0900000000000000" pitchFamily="50" charset="-128"/>
                <a:ea typeface="HGP創英角ｺﾞｼｯｸUB" panose="020B0900000000000000" pitchFamily="50" charset="-128"/>
              </a:rPr>
              <a:t>10</a:t>
            </a:r>
            <a:r>
              <a:rPr kumimoji="1" lang="ja-JP" altLang="en-US" sz="1400" dirty="0" smtClean="0">
                <a:latin typeface="HGP創英角ｺﾞｼｯｸUB" panose="020B0900000000000000" pitchFamily="50" charset="-128"/>
                <a:ea typeface="HGP創英角ｺﾞｼｯｸUB" panose="020B0900000000000000" pitchFamily="50" charset="-128"/>
              </a:rPr>
              <a:t>万人あたり交通事故死者数</a:t>
            </a:r>
            <a:endParaRPr kumimoji="1" lang="ja-JP" altLang="en-US" sz="1400" dirty="0">
              <a:latin typeface="HGP創英角ｺﾞｼｯｸUB" panose="020B0900000000000000" pitchFamily="50" charset="-128"/>
              <a:ea typeface="HGP創英角ｺﾞｼｯｸUB" panose="020B0900000000000000" pitchFamily="50" charset="-128"/>
            </a:endParaRPr>
          </a:p>
        </p:txBody>
      </p:sp>
      <p:pic>
        <p:nvPicPr>
          <p:cNvPr id="15" name="図 14"/>
          <p:cNvPicPr>
            <a:picLocks noChangeAspect="1"/>
          </p:cNvPicPr>
          <p:nvPr/>
        </p:nvPicPr>
        <p:blipFill rotWithShape="1">
          <a:blip r:embed="rId3"/>
          <a:srcRect l="40041" t="26165" r="1537" b="11388"/>
          <a:stretch/>
        </p:blipFill>
        <p:spPr>
          <a:xfrm>
            <a:off x="6358615" y="2441482"/>
            <a:ext cx="2650224" cy="1752287"/>
          </a:xfrm>
          <a:prstGeom prst="rect">
            <a:avLst/>
          </a:prstGeom>
        </p:spPr>
      </p:pic>
      <p:sp>
        <p:nvSpPr>
          <p:cNvPr id="16" name="テキスト ボックス 15"/>
          <p:cNvSpPr txBox="1"/>
          <p:nvPr/>
        </p:nvSpPr>
        <p:spPr>
          <a:xfrm>
            <a:off x="6034750" y="4165042"/>
            <a:ext cx="2981907" cy="215444"/>
          </a:xfrm>
          <a:prstGeom prst="rect">
            <a:avLst/>
          </a:prstGeom>
          <a:noFill/>
        </p:spPr>
        <p:txBody>
          <a:bodyPr wrap="none" rtlCol="0">
            <a:spAutoFit/>
          </a:bodyPr>
          <a:lstStyle/>
          <a:p>
            <a:pPr algn="r"/>
            <a:r>
              <a:rPr lang="ja-JP" altLang="en-US" sz="800" dirty="0">
                <a:latin typeface="ＭＳ Ｐゴシック" panose="020B0600070205080204" pitchFamily="50" charset="-128"/>
                <a:ea typeface="ＭＳ Ｐゴシック" panose="020B0600070205080204" pitchFamily="50" charset="-128"/>
              </a:rPr>
              <a:t>出典）交通事故データ（</a:t>
            </a:r>
            <a:r>
              <a:rPr lang="en-US" altLang="ja-JP" sz="800" dirty="0">
                <a:latin typeface="ＭＳ Ｐゴシック" panose="020B0600070205080204" pitchFamily="50" charset="-128"/>
                <a:ea typeface="ＭＳ Ｐゴシック" panose="020B0600070205080204" pitchFamily="50" charset="-128"/>
              </a:rPr>
              <a:t>ITARDA</a:t>
            </a:r>
            <a:r>
              <a:rPr lang="ja-JP" altLang="en-US" sz="800" dirty="0">
                <a:latin typeface="ＭＳ Ｐゴシック" panose="020B0600070205080204" pitchFamily="50" charset="-128"/>
                <a:ea typeface="ＭＳ Ｐゴシック" panose="020B0600070205080204" pitchFamily="50" charset="-128"/>
              </a:rPr>
              <a:t>：平成</a:t>
            </a:r>
            <a:r>
              <a:rPr lang="en-US" altLang="ja-JP" sz="800" dirty="0">
                <a:latin typeface="ＭＳ Ｐゴシック" panose="020B0600070205080204" pitchFamily="50" charset="-128"/>
                <a:ea typeface="ＭＳ Ｐゴシック" panose="020B0600070205080204" pitchFamily="50" charset="-128"/>
              </a:rPr>
              <a:t>26</a:t>
            </a:r>
            <a:r>
              <a:rPr lang="ja-JP" altLang="en-US" sz="800" dirty="0">
                <a:latin typeface="ＭＳ Ｐゴシック" panose="020B0600070205080204" pitchFamily="50" charset="-128"/>
                <a:ea typeface="ＭＳ Ｐゴシック" panose="020B0600070205080204" pitchFamily="50" charset="-128"/>
              </a:rPr>
              <a:t>年データ）調査不能を</a:t>
            </a:r>
            <a:r>
              <a:rPr lang="ja-JP" altLang="en-US" sz="800" dirty="0" smtClean="0">
                <a:latin typeface="ＭＳ Ｐゴシック" panose="020B0600070205080204" pitchFamily="50" charset="-128"/>
                <a:ea typeface="ＭＳ Ｐゴシック" panose="020B0600070205080204" pitchFamily="50" charset="-128"/>
              </a:rPr>
              <a:t>除く</a:t>
            </a:r>
            <a:endParaRPr lang="en-US" altLang="ja-JP" sz="800" dirty="0">
              <a:latin typeface="ＭＳ Ｐゴシック" panose="020B0600070205080204" pitchFamily="50" charset="-128"/>
              <a:ea typeface="ＭＳ Ｐゴシック" panose="020B0600070205080204" pitchFamily="50" charset="-128"/>
            </a:endParaRPr>
          </a:p>
        </p:txBody>
      </p:sp>
      <p:sp>
        <p:nvSpPr>
          <p:cNvPr id="17" name="角丸四角形 16"/>
          <p:cNvSpPr/>
          <p:nvPr/>
        </p:nvSpPr>
        <p:spPr>
          <a:xfrm>
            <a:off x="5647572" y="1872226"/>
            <a:ext cx="3330363" cy="485061"/>
          </a:xfrm>
          <a:prstGeom prst="roundRect">
            <a:avLst>
              <a:gd name="adj" fmla="val 19563"/>
            </a:avLst>
          </a:prstGeom>
          <a:solidFill>
            <a:schemeClr val="bg1"/>
          </a:solidFill>
          <a:ln w="31750">
            <a:solidFill>
              <a:srgbClr val="9933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18000" tIns="0" rIns="18000" bIns="0" rtlCol="0" anchor="ctr">
            <a:spAutoFit/>
          </a:bodyPr>
          <a:lstStyle/>
          <a:p>
            <a:pPr algn="ct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歩行中・自転車乗車中の死者のうち</a:t>
            </a:r>
            <a:r>
              <a:rPr lang="en-US" altLang="ja-JP" sz="1400" dirty="0" smtClean="0">
                <a:solidFill>
                  <a:srgbClr val="9933FF"/>
                </a:solidFill>
                <a:latin typeface="HGP創英角ｺﾞｼｯｸUB" panose="020B0900000000000000" pitchFamily="50" charset="-128"/>
                <a:ea typeface="HGP創英角ｺﾞｼｯｸUB" panose="020B0900000000000000" pitchFamily="50" charset="-128"/>
              </a:rPr>
              <a:t>49</a:t>
            </a: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％が</a:t>
            </a:r>
            <a:endParaRPr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a:p>
            <a:pPr algn="ctr"/>
            <a:r>
              <a:rPr kumimoji="1"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自宅から</a:t>
            </a:r>
            <a:r>
              <a:rPr kumimoji="1" lang="en-US" altLang="ja-JP" sz="1400" dirty="0" smtClean="0">
                <a:solidFill>
                  <a:srgbClr val="9933FF"/>
                </a:solidFill>
                <a:latin typeface="HGP創英角ｺﾞｼｯｸUB" panose="020B0900000000000000" pitchFamily="50" charset="-128"/>
                <a:ea typeface="HGP創英角ｺﾞｼｯｸUB" panose="020B0900000000000000" pitchFamily="50" charset="-128"/>
              </a:rPr>
              <a:t>500</a:t>
            </a:r>
            <a:r>
              <a:rPr kumimoji="1" lang="ja-JP" altLang="en-US" sz="1400" dirty="0" err="1" smtClean="0">
                <a:solidFill>
                  <a:srgbClr val="9933FF"/>
                </a:solidFill>
                <a:latin typeface="HGP創英角ｺﾞｼｯｸUB" panose="020B0900000000000000" pitchFamily="50" charset="-128"/>
                <a:ea typeface="HGP創英角ｺﾞｼｯｸUB" panose="020B0900000000000000" pitchFamily="50" charset="-128"/>
              </a:rPr>
              <a:t>ｍ</a:t>
            </a:r>
            <a:r>
              <a:rPr kumimoji="1"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以内で交通事故に遭遇</a:t>
            </a:r>
            <a:endParaRPr kumimoji="1"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p:txBody>
      </p:sp>
      <p:grpSp>
        <p:nvGrpSpPr>
          <p:cNvPr id="18" name="グループ化 17"/>
          <p:cNvGrpSpPr/>
          <p:nvPr/>
        </p:nvGrpSpPr>
        <p:grpSpPr>
          <a:xfrm>
            <a:off x="4172782" y="2332329"/>
            <a:ext cx="2439395" cy="1832824"/>
            <a:chOff x="-2531747" y="-630675"/>
            <a:chExt cx="2641327" cy="1984544"/>
          </a:xfrm>
        </p:grpSpPr>
        <p:pic>
          <p:nvPicPr>
            <p:cNvPr id="19" name="図 18"/>
            <p:cNvPicPr>
              <a:picLocks noChangeAspect="1"/>
            </p:cNvPicPr>
            <p:nvPr/>
          </p:nvPicPr>
          <p:blipFill>
            <a:blip r:embed="rId4"/>
            <a:stretch>
              <a:fillRect/>
            </a:stretch>
          </p:blipFill>
          <p:spPr>
            <a:xfrm>
              <a:off x="-2531747" y="-626131"/>
              <a:ext cx="2641327" cy="1980000"/>
            </a:xfrm>
            <a:prstGeom prst="rect">
              <a:avLst/>
            </a:prstGeom>
          </p:spPr>
        </p:pic>
        <p:pic>
          <p:nvPicPr>
            <p:cNvPr id="20" name="図 19"/>
            <p:cNvPicPr>
              <a:picLocks noChangeAspect="1"/>
            </p:cNvPicPr>
            <p:nvPr/>
          </p:nvPicPr>
          <p:blipFill>
            <a:blip r:embed="rId5"/>
            <a:stretch>
              <a:fillRect/>
            </a:stretch>
          </p:blipFill>
          <p:spPr>
            <a:xfrm>
              <a:off x="-2530099" y="-630675"/>
              <a:ext cx="2637344" cy="1980000"/>
            </a:xfrm>
            <a:prstGeom prst="rect">
              <a:avLst/>
            </a:prstGeom>
          </p:spPr>
        </p:pic>
        <p:sp>
          <p:nvSpPr>
            <p:cNvPr id="21" name="テキスト ボックス 20"/>
            <p:cNvSpPr txBox="1"/>
            <p:nvPr/>
          </p:nvSpPr>
          <p:spPr>
            <a:xfrm>
              <a:off x="-1020535" y="254121"/>
              <a:ext cx="819455" cy="430887"/>
            </a:xfrm>
            <a:prstGeom prst="rect">
              <a:avLst/>
            </a:prstGeom>
            <a:noFill/>
          </p:spPr>
          <p:txBody>
            <a:bodyPr wrap="none" rtlCol="0">
              <a:spAutoFit/>
            </a:bodyPr>
            <a:lstStyle/>
            <a:p>
              <a:pPr algn="ctr"/>
              <a:r>
                <a:rPr lang="en-US" altLang="ja-JP" sz="1100" b="1" dirty="0" smtClean="0">
                  <a:solidFill>
                    <a:schemeClr val="bg1"/>
                  </a:solidFill>
                  <a:latin typeface="HGPｺﾞｼｯｸM" panose="020B0600000000000000" pitchFamily="50" charset="-128"/>
                  <a:ea typeface="HGPｺﾞｼｯｸM" panose="020B0600000000000000" pitchFamily="50" charset="-128"/>
                </a:rPr>
                <a:t>500m</a:t>
              </a:r>
              <a:r>
                <a:rPr lang="ja-JP" altLang="en-US" sz="1100" b="1" dirty="0" smtClean="0">
                  <a:solidFill>
                    <a:schemeClr val="bg1"/>
                  </a:solidFill>
                  <a:latin typeface="HGPｺﾞｼｯｸM" panose="020B0600000000000000" pitchFamily="50" charset="-128"/>
                  <a:ea typeface="HGPｺﾞｼｯｸM" panose="020B0600000000000000" pitchFamily="50" charset="-128"/>
                </a:rPr>
                <a:t>以内</a:t>
              </a:r>
              <a:endParaRPr lang="en-US" altLang="ja-JP" sz="1100" b="1" dirty="0" smtClean="0">
                <a:solidFill>
                  <a:schemeClr val="bg1"/>
                </a:solidFill>
                <a:latin typeface="HGPｺﾞｼｯｸM" panose="020B0600000000000000" pitchFamily="50" charset="-128"/>
                <a:ea typeface="HGPｺﾞｼｯｸM" panose="020B0600000000000000" pitchFamily="50" charset="-128"/>
              </a:endParaRPr>
            </a:p>
            <a:p>
              <a:pPr algn="ctr"/>
              <a:r>
                <a:rPr lang="en-US" altLang="ja-JP" sz="1100" b="1" dirty="0" smtClean="0">
                  <a:solidFill>
                    <a:schemeClr val="bg1"/>
                  </a:solidFill>
                  <a:latin typeface="HGPｺﾞｼｯｸM" panose="020B0600000000000000" pitchFamily="50" charset="-128"/>
                  <a:ea typeface="HGPｺﾞｼｯｸM" panose="020B0600000000000000" pitchFamily="50" charset="-128"/>
                </a:rPr>
                <a:t>(49</a:t>
              </a:r>
              <a:r>
                <a:rPr lang="ja-JP" altLang="en-US" sz="1100" b="1" dirty="0" smtClean="0">
                  <a:solidFill>
                    <a:schemeClr val="bg1"/>
                  </a:solidFill>
                  <a:latin typeface="HGPｺﾞｼｯｸM" panose="020B0600000000000000" pitchFamily="50" charset="-128"/>
                  <a:ea typeface="HGPｺﾞｼｯｸM" panose="020B0600000000000000" pitchFamily="50" charset="-128"/>
                </a:rPr>
                <a:t>％</a:t>
              </a:r>
              <a:r>
                <a:rPr lang="en-US" altLang="ja-JP" sz="1100" b="1" dirty="0" smtClean="0">
                  <a:solidFill>
                    <a:schemeClr val="bg1"/>
                  </a:solidFill>
                  <a:latin typeface="HGPｺﾞｼｯｸM" panose="020B0600000000000000" pitchFamily="50" charset="-128"/>
                  <a:ea typeface="HGPｺﾞｼｯｸM" panose="020B0600000000000000" pitchFamily="50" charset="-128"/>
                </a:rPr>
                <a:t>)</a:t>
              </a:r>
              <a:endParaRPr lang="en-US" altLang="ja-JP" sz="1100" b="1" dirty="0">
                <a:solidFill>
                  <a:schemeClr val="bg1"/>
                </a:solidFill>
                <a:latin typeface="HGPｺﾞｼｯｸM" panose="020B0600000000000000" pitchFamily="50" charset="-128"/>
                <a:ea typeface="HGPｺﾞｼｯｸM" panose="020B0600000000000000" pitchFamily="50" charset="-128"/>
              </a:endParaRPr>
            </a:p>
          </p:txBody>
        </p:sp>
        <p:sp>
          <p:nvSpPr>
            <p:cNvPr id="22" name="テキスト ボックス 21"/>
            <p:cNvSpPr txBox="1"/>
            <p:nvPr/>
          </p:nvSpPr>
          <p:spPr>
            <a:xfrm>
              <a:off x="-1810060" y="-197696"/>
              <a:ext cx="720069" cy="374461"/>
            </a:xfrm>
            <a:prstGeom prst="rect">
              <a:avLst/>
            </a:prstGeom>
            <a:noFill/>
          </p:spPr>
          <p:txBody>
            <a:bodyPr wrap="none" rtlCol="0">
              <a:spAutoFit/>
            </a:bodyPr>
            <a:lstStyle/>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2km</a:t>
              </a:r>
              <a:r>
                <a:rPr lang="ja-JP" altLang="en-US" sz="1100" dirty="0" smtClean="0">
                  <a:latin typeface="HGPｺﾞｼｯｸM" panose="020B0600000000000000" pitchFamily="50" charset="-128"/>
                  <a:ea typeface="HGPｺﾞｼｯｸM" panose="020B0600000000000000" pitchFamily="50" charset="-128"/>
                </a:rPr>
                <a:t>超過</a:t>
              </a:r>
              <a:endParaRPr lang="en-US" altLang="ja-JP" sz="1100" dirty="0" smtClean="0">
                <a:latin typeface="HGPｺﾞｼｯｸM" panose="020B0600000000000000" pitchFamily="50" charset="-128"/>
                <a:ea typeface="HGPｺﾞｼｯｸM" panose="020B0600000000000000" pitchFamily="50" charset="-128"/>
              </a:endParaRPr>
            </a:p>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(23</a:t>
              </a:r>
              <a:r>
                <a:rPr lang="ja-JP" altLang="en-US" sz="1100" dirty="0" smtClean="0">
                  <a:latin typeface="HGPｺﾞｼｯｸM" panose="020B0600000000000000" pitchFamily="50" charset="-128"/>
                  <a:ea typeface="HGPｺﾞｼｯｸM" panose="020B0600000000000000" pitchFamily="50" charset="-128"/>
                </a:rPr>
                <a:t>％</a:t>
              </a:r>
              <a:r>
                <a:rPr lang="en-US" altLang="ja-JP" sz="1100" dirty="0" smtClean="0">
                  <a:latin typeface="HGPｺﾞｼｯｸM" panose="020B0600000000000000" pitchFamily="50" charset="-128"/>
                  <a:ea typeface="HGPｺﾞｼｯｸM" panose="020B0600000000000000" pitchFamily="50" charset="-128"/>
                </a:rPr>
                <a:t>)</a:t>
              </a:r>
              <a:endParaRPr lang="en-US" altLang="ja-JP" sz="1100" dirty="0">
                <a:latin typeface="HGPｺﾞｼｯｸM" panose="020B0600000000000000" pitchFamily="50" charset="-128"/>
                <a:ea typeface="HGPｺﾞｼｯｸM" panose="020B0600000000000000" pitchFamily="50" charset="-128"/>
              </a:endParaRPr>
            </a:p>
          </p:txBody>
        </p:sp>
        <p:sp>
          <p:nvSpPr>
            <p:cNvPr id="23" name="テキスト ボックス 22"/>
            <p:cNvSpPr txBox="1"/>
            <p:nvPr/>
          </p:nvSpPr>
          <p:spPr>
            <a:xfrm>
              <a:off x="-2039715" y="362382"/>
              <a:ext cx="720069" cy="374461"/>
            </a:xfrm>
            <a:prstGeom prst="rect">
              <a:avLst/>
            </a:prstGeom>
            <a:noFill/>
          </p:spPr>
          <p:txBody>
            <a:bodyPr wrap="none" rtlCol="0">
              <a:spAutoFit/>
            </a:bodyPr>
            <a:lstStyle/>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2km</a:t>
              </a:r>
              <a:r>
                <a:rPr lang="ja-JP" altLang="en-US" sz="1100" dirty="0" smtClean="0">
                  <a:latin typeface="HGPｺﾞｼｯｸM" panose="020B0600000000000000" pitchFamily="50" charset="-128"/>
                  <a:ea typeface="HGPｺﾞｼｯｸM" panose="020B0600000000000000" pitchFamily="50" charset="-128"/>
                </a:rPr>
                <a:t>以下</a:t>
              </a:r>
              <a:endParaRPr lang="en-US" altLang="ja-JP" sz="1100" dirty="0" smtClean="0">
                <a:latin typeface="HGPｺﾞｼｯｸM" panose="020B0600000000000000" pitchFamily="50" charset="-128"/>
                <a:ea typeface="HGPｺﾞｼｯｸM" panose="020B0600000000000000" pitchFamily="50" charset="-128"/>
              </a:endParaRPr>
            </a:p>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(10</a:t>
              </a:r>
              <a:r>
                <a:rPr lang="ja-JP" altLang="en-US" sz="1100" dirty="0" smtClean="0">
                  <a:latin typeface="HGPｺﾞｼｯｸM" panose="020B0600000000000000" pitchFamily="50" charset="-128"/>
                  <a:ea typeface="HGPｺﾞｼｯｸM" panose="020B0600000000000000" pitchFamily="50" charset="-128"/>
                </a:rPr>
                <a:t>％</a:t>
              </a:r>
              <a:r>
                <a:rPr lang="en-US" altLang="ja-JP" sz="1100" dirty="0" smtClean="0">
                  <a:latin typeface="HGPｺﾞｼｯｸM" panose="020B0600000000000000" pitchFamily="50" charset="-128"/>
                  <a:ea typeface="HGPｺﾞｼｯｸM" panose="020B0600000000000000" pitchFamily="50" charset="-128"/>
                </a:rPr>
                <a:t>)</a:t>
              </a:r>
              <a:endParaRPr lang="en-US" altLang="ja-JP" sz="1100" dirty="0">
                <a:latin typeface="HGPｺﾞｼｯｸM" panose="020B0600000000000000" pitchFamily="50" charset="-128"/>
                <a:ea typeface="HGPｺﾞｼｯｸM" panose="020B0600000000000000" pitchFamily="50" charset="-128"/>
              </a:endParaRPr>
            </a:p>
          </p:txBody>
        </p:sp>
        <p:sp>
          <p:nvSpPr>
            <p:cNvPr id="24" name="テキスト ボックス 23"/>
            <p:cNvSpPr txBox="1"/>
            <p:nvPr/>
          </p:nvSpPr>
          <p:spPr>
            <a:xfrm>
              <a:off x="-1785460" y="762242"/>
              <a:ext cx="720069" cy="374461"/>
            </a:xfrm>
            <a:prstGeom prst="rect">
              <a:avLst/>
            </a:prstGeom>
            <a:noFill/>
          </p:spPr>
          <p:txBody>
            <a:bodyPr wrap="none" rtlCol="0">
              <a:spAutoFit/>
            </a:bodyPr>
            <a:lstStyle/>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1km</a:t>
              </a:r>
              <a:r>
                <a:rPr lang="ja-JP" altLang="en-US" sz="1100" dirty="0" smtClean="0">
                  <a:latin typeface="HGPｺﾞｼｯｸM" panose="020B0600000000000000" pitchFamily="50" charset="-128"/>
                  <a:ea typeface="HGPｺﾞｼｯｸM" panose="020B0600000000000000" pitchFamily="50" charset="-128"/>
                </a:rPr>
                <a:t>以下</a:t>
              </a:r>
              <a:endParaRPr lang="en-US" altLang="ja-JP" sz="1100" dirty="0" smtClean="0">
                <a:latin typeface="HGPｺﾞｼｯｸM" panose="020B0600000000000000" pitchFamily="50" charset="-128"/>
                <a:ea typeface="HGPｺﾞｼｯｸM" panose="020B0600000000000000" pitchFamily="50" charset="-128"/>
              </a:endParaRPr>
            </a:p>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(18</a:t>
              </a:r>
              <a:r>
                <a:rPr lang="ja-JP" altLang="en-US" sz="1100" dirty="0" smtClean="0">
                  <a:latin typeface="HGPｺﾞｼｯｸM" panose="020B0600000000000000" pitchFamily="50" charset="-128"/>
                  <a:ea typeface="HGPｺﾞｼｯｸM" panose="020B0600000000000000" pitchFamily="50" charset="-128"/>
                </a:rPr>
                <a:t>％</a:t>
              </a:r>
              <a:r>
                <a:rPr lang="en-US" altLang="ja-JP" sz="1100" smtClean="0">
                  <a:latin typeface="HGPｺﾞｼｯｸM" panose="020B0600000000000000" pitchFamily="50" charset="-128"/>
                  <a:ea typeface="HGPｺﾞｼｯｸM" panose="020B0600000000000000" pitchFamily="50" charset="-128"/>
                </a:rPr>
                <a:t>)</a:t>
              </a:r>
              <a:endParaRPr lang="en-US" altLang="ja-JP" sz="1100" dirty="0">
                <a:latin typeface="HGPｺﾞｼｯｸM" panose="020B0600000000000000" pitchFamily="50" charset="-128"/>
                <a:ea typeface="HGPｺﾞｼｯｸM" panose="020B0600000000000000" pitchFamily="50" charset="-128"/>
              </a:endParaRPr>
            </a:p>
          </p:txBody>
        </p:sp>
      </p:grpSp>
      <p:pic>
        <p:nvPicPr>
          <p:cNvPr id="25" name="図 24"/>
          <p:cNvPicPr>
            <a:picLocks noChangeAspect="1"/>
          </p:cNvPicPr>
          <p:nvPr/>
        </p:nvPicPr>
        <p:blipFill rotWithShape="1">
          <a:blip r:embed="rId6"/>
          <a:srcRect t="44535"/>
          <a:stretch/>
        </p:blipFill>
        <p:spPr>
          <a:xfrm>
            <a:off x="4696286" y="5026333"/>
            <a:ext cx="4268163" cy="1443306"/>
          </a:xfrm>
          <a:prstGeom prst="rect">
            <a:avLst/>
          </a:prstGeom>
        </p:spPr>
      </p:pic>
      <p:sp>
        <p:nvSpPr>
          <p:cNvPr id="26" name="角丸四角形 25"/>
          <p:cNvSpPr/>
          <p:nvPr/>
        </p:nvSpPr>
        <p:spPr>
          <a:xfrm>
            <a:off x="4844331" y="4718717"/>
            <a:ext cx="1620000" cy="396000"/>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dirty="0">
                <a:solidFill>
                  <a:schemeClr val="tx1"/>
                </a:solidFill>
                <a:latin typeface="HGPｺﾞｼｯｸE" panose="020B0900000000000000" pitchFamily="50" charset="-128"/>
                <a:ea typeface="HGPｺﾞｼｯｸE" panose="020B0900000000000000" pitchFamily="50" charset="-128"/>
              </a:rPr>
              <a:t>《</a:t>
            </a:r>
            <a:r>
              <a:rPr lang="ja-JP" altLang="en-US" sz="1200" dirty="0">
                <a:solidFill>
                  <a:schemeClr val="tx1"/>
                </a:solidFill>
                <a:latin typeface="HGPｺﾞｼｯｸE" panose="020B0900000000000000" pitchFamily="50" charset="-128"/>
                <a:ea typeface="HGPｺﾞｼｯｸE" panose="020B0900000000000000" pitchFamily="50" charset="-128"/>
              </a:rPr>
              <a:t>自動車乗車中</a:t>
            </a:r>
            <a:r>
              <a:rPr lang="en-US" altLang="ja-JP" sz="1200" dirty="0">
                <a:solidFill>
                  <a:schemeClr val="tx1"/>
                </a:solidFill>
                <a:latin typeface="HGPｺﾞｼｯｸE" panose="020B0900000000000000" pitchFamily="50" charset="-128"/>
                <a:ea typeface="HGPｺﾞｼｯｸE" panose="020B0900000000000000" pitchFamily="50" charset="-128"/>
              </a:rPr>
              <a:t>》</a:t>
            </a:r>
            <a:endParaRPr lang="ja-JP" altLang="en-US" sz="1200" dirty="0">
              <a:solidFill>
                <a:schemeClr val="tx1"/>
              </a:solidFill>
              <a:latin typeface="HGPｺﾞｼｯｸE" panose="020B0900000000000000" pitchFamily="50" charset="-128"/>
              <a:ea typeface="HGPｺﾞｼｯｸE" panose="020B0900000000000000" pitchFamily="50" charset="-128"/>
            </a:endParaRPr>
          </a:p>
        </p:txBody>
      </p:sp>
      <p:sp>
        <p:nvSpPr>
          <p:cNvPr id="27" name="角丸四角形 26"/>
          <p:cNvSpPr/>
          <p:nvPr/>
        </p:nvSpPr>
        <p:spPr>
          <a:xfrm>
            <a:off x="7143943" y="4708535"/>
            <a:ext cx="1656000" cy="396000"/>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ctr" anchorCtr="0" forceAA="0" compatLnSpc="1">
            <a:prstTxWarp prst="textNoShape">
              <a:avLst/>
            </a:prstTxWarp>
            <a:noAutofit/>
          </a:bodyPr>
          <a:lstStyle/>
          <a:p>
            <a:pPr algn="ctr"/>
            <a:r>
              <a:rPr lang="en-US" altLang="ja-JP" sz="1200" dirty="0">
                <a:solidFill>
                  <a:schemeClr val="tx1"/>
                </a:solidFill>
                <a:latin typeface="HGPｺﾞｼｯｸE" panose="020B0900000000000000" pitchFamily="50" charset="-128"/>
                <a:ea typeface="HGPｺﾞｼｯｸE" panose="020B0900000000000000" pitchFamily="50" charset="-128"/>
              </a:rPr>
              <a:t>《</a:t>
            </a:r>
            <a:r>
              <a:rPr lang="ja-JP" altLang="en-US" sz="1200" dirty="0">
                <a:solidFill>
                  <a:schemeClr val="tx1"/>
                </a:solidFill>
                <a:latin typeface="HGPｺﾞｼｯｸE" panose="020B0900000000000000" pitchFamily="50" charset="-128"/>
                <a:ea typeface="HGPｺﾞｼｯｸE" panose="020B0900000000000000" pitchFamily="50" charset="-128"/>
              </a:rPr>
              <a:t>歩行中・自転車乗車中</a:t>
            </a:r>
            <a:r>
              <a:rPr lang="en-US" altLang="ja-JP" sz="1200" dirty="0">
                <a:solidFill>
                  <a:schemeClr val="tx1"/>
                </a:solidFill>
                <a:latin typeface="HGPｺﾞｼｯｸE" panose="020B0900000000000000" pitchFamily="50" charset="-128"/>
                <a:ea typeface="HGPｺﾞｼｯｸE" panose="020B0900000000000000" pitchFamily="50" charset="-128"/>
              </a:rPr>
              <a:t>》</a:t>
            </a:r>
            <a:endParaRPr lang="ja-JP" altLang="en-US" sz="1200" dirty="0">
              <a:solidFill>
                <a:schemeClr val="tx1"/>
              </a:solidFill>
              <a:latin typeface="HGPｺﾞｼｯｸE" panose="020B0900000000000000" pitchFamily="50" charset="-128"/>
              <a:ea typeface="HGPｺﾞｼｯｸE" panose="020B0900000000000000" pitchFamily="50" charset="-128"/>
            </a:endParaRPr>
          </a:p>
        </p:txBody>
      </p:sp>
      <p:pic>
        <p:nvPicPr>
          <p:cNvPr id="9" name="図 8"/>
          <p:cNvPicPr>
            <a:picLocks noChangeAspect="1"/>
          </p:cNvPicPr>
          <p:nvPr/>
        </p:nvPicPr>
        <p:blipFill>
          <a:blip r:embed="rId7"/>
          <a:stretch>
            <a:fillRect/>
          </a:stretch>
        </p:blipFill>
        <p:spPr>
          <a:xfrm>
            <a:off x="494427" y="1839974"/>
            <a:ext cx="3655146" cy="2505349"/>
          </a:xfrm>
          <a:prstGeom prst="rect">
            <a:avLst/>
          </a:prstGeom>
        </p:spPr>
      </p:pic>
      <p:pic>
        <p:nvPicPr>
          <p:cNvPr id="10" name="図 9"/>
          <p:cNvPicPr>
            <a:picLocks noChangeAspect="1"/>
          </p:cNvPicPr>
          <p:nvPr/>
        </p:nvPicPr>
        <p:blipFill>
          <a:blip r:embed="rId8"/>
          <a:stretch>
            <a:fillRect/>
          </a:stretch>
        </p:blipFill>
        <p:spPr>
          <a:xfrm>
            <a:off x="440733" y="4403643"/>
            <a:ext cx="2286569" cy="1899157"/>
          </a:xfrm>
          <a:prstGeom prst="rect">
            <a:avLst/>
          </a:prstGeom>
        </p:spPr>
      </p:pic>
      <p:sp>
        <p:nvSpPr>
          <p:cNvPr id="29" name="四角形吹き出し 28"/>
          <p:cNvSpPr/>
          <p:nvPr/>
        </p:nvSpPr>
        <p:spPr>
          <a:xfrm>
            <a:off x="442076" y="4435654"/>
            <a:ext cx="3759848" cy="1835606"/>
          </a:xfrm>
          <a:prstGeom prst="wedgeRectCallout">
            <a:avLst>
              <a:gd name="adj1" fmla="val 33288"/>
              <a:gd name="adj2" fmla="val -105780"/>
            </a:avLst>
          </a:prstGeom>
          <a:noFill/>
          <a:ln w="44450">
            <a:solidFill>
              <a:srgbClr val="9966FF">
                <a:alpha val="4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角丸四角形 29"/>
          <p:cNvSpPr/>
          <p:nvPr/>
        </p:nvSpPr>
        <p:spPr>
          <a:xfrm>
            <a:off x="2553880" y="4556512"/>
            <a:ext cx="1522704" cy="970121"/>
          </a:xfrm>
          <a:prstGeom prst="roundRect">
            <a:avLst>
              <a:gd name="adj" fmla="val 19563"/>
            </a:avLst>
          </a:prstGeom>
          <a:solidFill>
            <a:schemeClr val="bg1"/>
          </a:solidFill>
          <a:ln w="31750">
            <a:solidFill>
              <a:srgbClr val="9933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18000" tIns="0" rIns="18000" bIns="0" rtlCol="0" anchor="ctr">
            <a:spAutoFit/>
          </a:bodyPr>
          <a:lstStyle/>
          <a:p>
            <a:pPr algn="ct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死者のうち</a:t>
            </a:r>
            <a:r>
              <a:rPr lang="en-US" altLang="ja-JP" sz="1400" dirty="0" smtClean="0">
                <a:solidFill>
                  <a:srgbClr val="9933FF"/>
                </a:solidFill>
                <a:latin typeface="HGP創英角ｺﾞｼｯｸUB" panose="020B0900000000000000" pitchFamily="50" charset="-128"/>
                <a:ea typeface="HGP創英角ｺﾞｼｯｸUB" panose="020B0900000000000000" pitchFamily="50" charset="-128"/>
              </a:rPr>
              <a:t>56</a:t>
            </a: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％が</a:t>
            </a:r>
            <a:endParaRPr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a:p>
            <a:pPr algn="ctr"/>
            <a:r>
              <a:rPr kumimoji="1"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歩行中または</a:t>
            </a:r>
            <a:endParaRPr kumimoji="1"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a:p>
            <a:pPr algn="ctr"/>
            <a:r>
              <a:rPr kumimoji="1"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自転車乗車中に</a:t>
            </a:r>
            <a:endParaRPr kumimoji="1"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a:p>
            <a:pPr algn="ct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交通事故に遭遇</a:t>
            </a:r>
            <a:endParaRPr kumimoji="1"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p:txBody>
      </p:sp>
      <p:sp>
        <p:nvSpPr>
          <p:cNvPr id="31" name="円/楕円 30"/>
          <p:cNvSpPr/>
          <p:nvPr/>
        </p:nvSpPr>
        <p:spPr>
          <a:xfrm>
            <a:off x="3471311" y="3072634"/>
            <a:ext cx="324000" cy="324000"/>
          </a:xfrm>
          <a:prstGeom prst="ellipse">
            <a:avLst/>
          </a:prstGeom>
          <a:noFill/>
          <a:ln w="12700">
            <a:solidFill>
              <a:srgbClr val="99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パイ 31"/>
          <p:cNvSpPr/>
          <p:nvPr/>
        </p:nvSpPr>
        <p:spPr>
          <a:xfrm>
            <a:off x="725402" y="4492462"/>
            <a:ext cx="1720478" cy="1720478"/>
          </a:xfrm>
          <a:prstGeom prst="pie">
            <a:avLst>
              <a:gd name="adj1" fmla="val 16232981"/>
              <a:gd name="adj2" fmla="val 6587966"/>
            </a:avLst>
          </a:prstGeom>
          <a:noFill/>
          <a:ln w="28575">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p:cNvSpPr txBox="1"/>
          <p:nvPr/>
        </p:nvSpPr>
        <p:spPr>
          <a:xfrm>
            <a:off x="1664950" y="6283792"/>
            <a:ext cx="2661306" cy="215444"/>
          </a:xfrm>
          <a:prstGeom prst="rect">
            <a:avLst/>
          </a:prstGeom>
          <a:noFill/>
        </p:spPr>
        <p:txBody>
          <a:bodyPr wrap="none" rtlCol="0">
            <a:spAutoFit/>
          </a:bodyPr>
          <a:lstStyle/>
          <a:p>
            <a:pPr algn="r"/>
            <a:r>
              <a:rPr lang="ja-JP" altLang="en-US" sz="800" dirty="0">
                <a:latin typeface="ＭＳ Ｐゴシック" panose="020B0600070205080204" pitchFamily="50" charset="-128"/>
                <a:ea typeface="ＭＳ Ｐゴシック" panose="020B0600070205080204" pitchFamily="50" charset="-128"/>
              </a:rPr>
              <a:t>出典</a:t>
            </a:r>
            <a:r>
              <a:rPr lang="ja-JP" altLang="en-US" sz="800" dirty="0" smtClean="0">
                <a:latin typeface="ＭＳ Ｐゴシック" panose="020B0600070205080204" pitchFamily="50" charset="-128"/>
                <a:ea typeface="ＭＳ Ｐゴシック" panose="020B0600070205080204" pitchFamily="50" charset="-128"/>
              </a:rPr>
              <a:t>）愛知県警資料（愛知県の交通事故発生状況（</a:t>
            </a:r>
            <a:r>
              <a:rPr lang="en-US" altLang="ja-JP" sz="800" dirty="0" smtClean="0">
                <a:latin typeface="ＭＳ Ｐゴシック" panose="020B0600070205080204" pitchFamily="50" charset="-128"/>
                <a:ea typeface="ＭＳ Ｐゴシック" panose="020B0600070205080204" pitchFamily="50" charset="-128"/>
              </a:rPr>
              <a:t>H30</a:t>
            </a:r>
            <a:r>
              <a:rPr lang="ja-JP" altLang="en-US" sz="800" dirty="0" smtClean="0">
                <a:latin typeface="ＭＳ Ｐゴシック" panose="020B0600070205080204" pitchFamily="50" charset="-128"/>
                <a:ea typeface="ＭＳ Ｐゴシック" panose="020B0600070205080204" pitchFamily="50" charset="-128"/>
              </a:rPr>
              <a:t>））</a:t>
            </a:r>
            <a:endParaRPr lang="en-US" altLang="ja-JP" sz="800" dirty="0">
              <a:latin typeface="ＭＳ Ｐゴシック" panose="020B0600070205080204" pitchFamily="50" charset="-128"/>
              <a:ea typeface="ＭＳ Ｐゴシック" panose="020B0600070205080204" pitchFamily="50" charset="-128"/>
            </a:endParaRPr>
          </a:p>
        </p:txBody>
      </p:sp>
      <p:sp>
        <p:nvSpPr>
          <p:cNvPr id="34" name="正方形/長方形 33"/>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884925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2</a:t>
            </a:fld>
            <a:endParaRPr kumimoji="1" lang="ja-JP" altLang="en-US"/>
          </a:p>
        </p:txBody>
      </p:sp>
      <p:sp>
        <p:nvSpPr>
          <p:cNvPr id="3" name="タイトル 2"/>
          <p:cNvSpPr>
            <a:spLocks noGrp="1"/>
          </p:cNvSpPr>
          <p:nvPr>
            <p:ph type="title"/>
          </p:nvPr>
        </p:nvSpPr>
        <p:spPr/>
        <p:txBody>
          <a:bodyPr/>
          <a:lstStyle/>
          <a:p>
            <a:r>
              <a:rPr lang="ja-JP" altLang="en-US" dirty="0" smtClean="0"/>
              <a:t>生活</a:t>
            </a:r>
            <a:r>
              <a:rPr lang="ja-JP" altLang="en-US" dirty="0"/>
              <a:t>道路交通安全対策</a:t>
            </a:r>
            <a:r>
              <a:rPr lang="ja-JP" altLang="en-US" dirty="0" smtClean="0"/>
              <a:t>の取り組み</a:t>
            </a:r>
            <a:endParaRPr lang="ja-JP" altLang="en-US" dirty="0"/>
          </a:p>
        </p:txBody>
      </p:sp>
      <p:sp>
        <p:nvSpPr>
          <p:cNvPr id="4" name="テキスト ボックス 3"/>
          <p:cNvSpPr txBox="1"/>
          <p:nvPr/>
        </p:nvSpPr>
        <p:spPr>
          <a:xfrm>
            <a:off x="126000" y="594804"/>
            <a:ext cx="8892000" cy="523220"/>
          </a:xfrm>
          <a:prstGeom prst="rect">
            <a:avLst/>
          </a:prstGeom>
          <a:noFill/>
          <a:ln>
            <a:solidFill>
              <a:schemeClr val="accent1">
                <a:lumMod val="50000"/>
              </a:schemeClr>
            </a:solidFill>
          </a:ln>
        </p:spPr>
        <p:txBody>
          <a:bodyPr wrap="square" rtlCol="0">
            <a:spAutoFit/>
          </a:bodyPr>
          <a:lstStyle/>
          <a:p>
            <a:r>
              <a:rPr lang="ja-JP" altLang="en-US" sz="1400" dirty="0" smtClean="0">
                <a:latin typeface="Meiryo UI" panose="020B0604030504040204" pitchFamily="50" charset="-128"/>
                <a:ea typeface="Meiryo UI" panose="020B0604030504040204" pitchFamily="50" charset="-128"/>
                <a:cs typeface="Meiryo UI" panose="020B0604030504040204" pitchFamily="50" charset="-128"/>
              </a:rPr>
              <a:t>・交通事故発生の際の衝突時の速度が時速</a:t>
            </a:r>
            <a:r>
              <a:rPr lang="en-US" altLang="ja-JP" sz="1400" dirty="0" smtClean="0">
                <a:latin typeface="Meiryo UI" panose="020B0604030504040204" pitchFamily="50" charset="-128"/>
                <a:ea typeface="Meiryo UI" panose="020B0604030504040204" pitchFamily="50" charset="-128"/>
                <a:cs typeface="Meiryo UI" panose="020B0604030504040204" pitchFamily="50" charset="-128"/>
              </a:rPr>
              <a:t>30km/h</a:t>
            </a:r>
            <a:r>
              <a:rPr lang="ja-JP" altLang="en-US" sz="1400" dirty="0" smtClean="0">
                <a:latin typeface="Meiryo UI" panose="020B0604030504040204" pitchFamily="50" charset="-128"/>
                <a:ea typeface="Meiryo UI" panose="020B0604030504040204" pitchFamily="50" charset="-128"/>
                <a:cs typeface="Meiryo UI" panose="020B0604030504040204" pitchFamily="50" charset="-128"/>
              </a:rPr>
              <a:t>を超えると死亡事故の危険性が急激に上昇</a:t>
            </a:r>
            <a:endParaRPr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警察が主体となり、平成</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24</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年よりゾーン</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30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対策を</a:t>
            </a:r>
            <a:r>
              <a:rPr lang="ja-JP" altLang="en-US" sz="1400" dirty="0" smtClean="0">
                <a:latin typeface="Meiryo UI" panose="020B0604030504040204" pitchFamily="50" charset="-128"/>
                <a:ea typeface="Meiryo UI" panose="020B0604030504040204" pitchFamily="50" charset="-128"/>
                <a:cs typeface="Meiryo UI" panose="020B0604030504040204" pitchFamily="50" charset="-128"/>
              </a:rPr>
              <a:t>開始</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4648100" y="1572939"/>
            <a:ext cx="4392000" cy="5005414"/>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126000" y="1269507"/>
            <a:ext cx="4392000" cy="5308846"/>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4647368" y="1269507"/>
            <a:ext cx="4392000" cy="319594"/>
          </a:xfrm>
          <a:prstGeom prst="rect">
            <a:avLst/>
          </a:prstGeom>
          <a:solidFill>
            <a:srgbClr val="0099CC"/>
          </a:solid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ts val="1600"/>
              </a:lnSpc>
            </a:pPr>
            <a:r>
              <a:rPr kumimoji="1" lang="ja-JP" altLang="en-US" sz="1400" dirty="0" smtClean="0">
                <a:latin typeface="HGP創英角ｺﾞｼｯｸUB" panose="020B0900000000000000" pitchFamily="50" charset="-128"/>
                <a:ea typeface="HGP創英角ｺﾞｼｯｸUB" panose="020B0900000000000000" pitchFamily="50" charset="-128"/>
              </a:rPr>
              <a:t>警察における対策</a:t>
            </a:r>
            <a:r>
              <a:rPr kumimoji="1" lang="en-US" altLang="ja-JP" sz="1400" dirty="0" smtClean="0">
                <a:latin typeface="HGP創英角ｺﾞｼｯｸUB" panose="020B0900000000000000" pitchFamily="50" charset="-128"/>
                <a:ea typeface="HGP創英角ｺﾞｼｯｸUB" panose="020B0900000000000000" pitchFamily="50" charset="-128"/>
              </a:rPr>
              <a:t>《</a:t>
            </a:r>
            <a:r>
              <a:rPr kumimoji="1" lang="ja-JP" altLang="en-US" sz="1400" dirty="0" smtClean="0">
                <a:latin typeface="HGP創英角ｺﾞｼｯｸUB" panose="020B0900000000000000" pitchFamily="50" charset="-128"/>
                <a:ea typeface="HGP創英角ｺﾞｼｯｸUB" panose="020B0900000000000000" pitchFamily="50" charset="-128"/>
              </a:rPr>
              <a:t>ゾーン</a:t>
            </a:r>
            <a:r>
              <a:rPr kumimoji="1" lang="en-US" altLang="ja-JP" sz="1400" dirty="0" smtClean="0">
                <a:latin typeface="HGP創英角ｺﾞｼｯｸUB" panose="020B0900000000000000" pitchFamily="50" charset="-128"/>
                <a:ea typeface="HGP創英角ｺﾞｼｯｸUB" panose="020B0900000000000000" pitchFamily="50" charset="-128"/>
              </a:rPr>
              <a:t>30》</a:t>
            </a:r>
            <a:r>
              <a:rPr kumimoji="1" lang="ja-JP" altLang="en-US" sz="1400" dirty="0" smtClean="0">
                <a:latin typeface="HGP創英角ｺﾞｼｯｸUB" panose="020B0900000000000000" pitchFamily="50" charset="-128"/>
                <a:ea typeface="HGP創英角ｺﾞｼｯｸUB" panose="020B0900000000000000" pitchFamily="50" charset="-128"/>
              </a:rPr>
              <a:t>の取組み</a:t>
            </a:r>
            <a:endParaRPr kumimoji="1" lang="ja-JP" altLang="en-US" sz="1400" dirty="0">
              <a:latin typeface="HGP創英角ｺﾞｼｯｸUB" panose="020B0900000000000000" pitchFamily="50" charset="-128"/>
              <a:ea typeface="HGP創英角ｺﾞｼｯｸUB" panose="020B0900000000000000" pitchFamily="50" charset="-128"/>
            </a:endParaRPr>
          </a:p>
        </p:txBody>
      </p:sp>
      <p:sp>
        <p:nvSpPr>
          <p:cNvPr id="13" name="正方形/長方形 12"/>
          <p:cNvSpPr/>
          <p:nvPr/>
        </p:nvSpPr>
        <p:spPr>
          <a:xfrm>
            <a:off x="126000" y="1269507"/>
            <a:ext cx="4392000" cy="319594"/>
          </a:xfrm>
          <a:prstGeom prst="rect">
            <a:avLst/>
          </a:prstGeom>
          <a:solidFill>
            <a:srgbClr val="0099CC"/>
          </a:solid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ts val="1600"/>
              </a:lnSpc>
            </a:pPr>
            <a:r>
              <a:rPr lang="ja-JP" altLang="en-US" sz="1400" dirty="0" smtClean="0">
                <a:latin typeface="HGP創英角ｺﾞｼｯｸUB" panose="020B0900000000000000" pitchFamily="50" charset="-128"/>
                <a:ea typeface="HGP創英角ｺﾞｼｯｸUB" panose="020B0900000000000000" pitchFamily="50" charset="-128"/>
              </a:rPr>
              <a:t>事故発生時における車両の走行速度別の致死率</a:t>
            </a:r>
            <a:endParaRPr kumimoji="1" lang="ja-JP" altLang="en-US" sz="1400" dirty="0">
              <a:latin typeface="HGP創英角ｺﾞｼｯｸUB" panose="020B0900000000000000" pitchFamily="50" charset="-128"/>
              <a:ea typeface="HGP創英角ｺﾞｼｯｸUB" panose="020B0900000000000000" pitchFamily="50" charset="-128"/>
            </a:endParaRPr>
          </a:p>
        </p:txBody>
      </p:sp>
      <p:sp>
        <p:nvSpPr>
          <p:cNvPr id="10" name="正方形/長方形 9"/>
          <p:cNvSpPr/>
          <p:nvPr/>
        </p:nvSpPr>
        <p:spPr>
          <a:xfrm>
            <a:off x="4654371" y="1605546"/>
            <a:ext cx="4384998" cy="802784"/>
          </a:xfrm>
          <a:prstGeom prst="rect">
            <a:avLst/>
          </a:prstGeom>
        </p:spPr>
        <p:txBody>
          <a:bodyPr wrap="square">
            <a:spAutoFit/>
          </a:bodyPr>
          <a:lstStyle/>
          <a:p>
            <a:pPr marL="88900" indent="-88900">
              <a:spcAft>
                <a:spcPts val="500"/>
              </a:spcAft>
              <a:buFont typeface="Arial" panose="020B0604020202020204" pitchFamily="34" charset="0"/>
              <a:buChar char="•"/>
            </a:pPr>
            <a:r>
              <a:rPr lang="ja-JP" altLang="en-US" sz="1050" dirty="0" smtClean="0">
                <a:latin typeface="ＭＳ Ｐゴシック" panose="020B0600070205080204" pitchFamily="50" charset="-128"/>
              </a:rPr>
              <a:t>生活</a:t>
            </a:r>
            <a:r>
              <a:rPr lang="ja-JP" altLang="en-US" sz="1050" dirty="0">
                <a:latin typeface="ＭＳ Ｐゴシック" panose="020B0600070205080204" pitchFamily="50" charset="-128"/>
              </a:rPr>
              <a:t>道路における歩行者等の安全な</a:t>
            </a:r>
            <a:r>
              <a:rPr lang="ja-JP" altLang="en-US" sz="1050" dirty="0" smtClean="0">
                <a:latin typeface="ＭＳ Ｐゴシック" panose="020B0600070205080204" pitchFamily="50" charset="-128"/>
              </a:rPr>
              <a:t>通行確保を</a:t>
            </a:r>
            <a:r>
              <a:rPr lang="ja-JP" altLang="en-US" sz="1050" dirty="0">
                <a:latin typeface="ＭＳ Ｐゴシック" panose="020B0600070205080204" pitchFamily="50" charset="-128"/>
              </a:rPr>
              <a:t>目的として、区域（ゾーン）</a:t>
            </a:r>
            <a:r>
              <a:rPr lang="ja-JP" altLang="en-US" sz="1050" dirty="0" smtClean="0">
                <a:latin typeface="ＭＳ Ｐゴシック" panose="020B0600070205080204" pitchFamily="50" charset="-128"/>
              </a:rPr>
              <a:t>を定めて</a:t>
            </a:r>
            <a:r>
              <a:rPr lang="ja-JP" altLang="en-US" sz="1050" dirty="0">
                <a:latin typeface="ＭＳ Ｐゴシック" panose="020B0600070205080204" pitchFamily="50" charset="-128"/>
              </a:rPr>
              <a:t>最高速度</a:t>
            </a:r>
            <a:r>
              <a:rPr lang="en-US" altLang="ja-JP" sz="1050" dirty="0">
                <a:latin typeface="ＭＳ Ｐゴシック" panose="020B0600070205080204" pitchFamily="50" charset="-128"/>
              </a:rPr>
              <a:t>30</a:t>
            </a:r>
            <a:r>
              <a:rPr lang="ja-JP" altLang="en-US" sz="1050" dirty="0">
                <a:latin typeface="ＭＳ Ｐゴシック" panose="020B0600070205080204" pitchFamily="50" charset="-128"/>
              </a:rPr>
              <a:t>キロメートル毎時の速度規制を</a:t>
            </a:r>
            <a:r>
              <a:rPr lang="ja-JP" altLang="en-US" sz="1050" dirty="0" smtClean="0">
                <a:latin typeface="ＭＳ Ｐゴシック" panose="020B0600070205080204" pitchFamily="50" charset="-128"/>
              </a:rPr>
              <a:t>実施</a:t>
            </a:r>
            <a:endParaRPr lang="en-US" altLang="ja-JP" sz="1050" dirty="0" smtClean="0">
              <a:latin typeface="ＭＳ Ｐゴシック" panose="020B0600070205080204" pitchFamily="50" charset="-128"/>
            </a:endParaRPr>
          </a:p>
          <a:p>
            <a:pPr marL="88900" indent="-88900">
              <a:spcAft>
                <a:spcPts val="500"/>
              </a:spcAft>
              <a:buFont typeface="Arial" panose="020B0604020202020204" pitchFamily="34" charset="0"/>
              <a:buChar char="•"/>
            </a:pPr>
            <a:r>
              <a:rPr lang="ja-JP" altLang="en-US" sz="1050" dirty="0" smtClean="0">
                <a:latin typeface="ＭＳ Ｐゴシック" panose="020B0600070205080204" pitchFamily="50" charset="-128"/>
              </a:rPr>
              <a:t>必要に応じて、その他の安全対策を組み合わせ、ゾーン内の速度抑制や、抜け道として通行する行為を抑制</a:t>
            </a:r>
            <a:endParaRPr lang="en-US" altLang="ja-JP" sz="1050" dirty="0" smtClean="0">
              <a:latin typeface="ＭＳ Ｐゴシック" panose="020B0600070205080204" pitchFamily="50" charset="-128"/>
            </a:endParaRPr>
          </a:p>
        </p:txBody>
      </p:sp>
      <p:pic>
        <p:nvPicPr>
          <p:cNvPr id="15" name="図 14"/>
          <p:cNvPicPr>
            <a:picLocks noChangeAspect="1"/>
          </p:cNvPicPr>
          <p:nvPr/>
        </p:nvPicPr>
        <p:blipFill rotWithShape="1">
          <a:blip r:embed="rId3"/>
          <a:srcRect l="2051" r="953"/>
          <a:stretch/>
        </p:blipFill>
        <p:spPr>
          <a:xfrm>
            <a:off x="4654370" y="2512947"/>
            <a:ext cx="4384997" cy="3225417"/>
          </a:xfrm>
          <a:prstGeom prst="rect">
            <a:avLst/>
          </a:prstGeom>
        </p:spPr>
      </p:pic>
      <p:grpSp>
        <p:nvGrpSpPr>
          <p:cNvPr id="2" name="グループ化 1"/>
          <p:cNvGrpSpPr/>
          <p:nvPr/>
        </p:nvGrpSpPr>
        <p:grpSpPr>
          <a:xfrm>
            <a:off x="4669634" y="5201200"/>
            <a:ext cx="1592765" cy="1362442"/>
            <a:chOff x="174899" y="5004000"/>
            <a:chExt cx="1989358" cy="1701686"/>
          </a:xfrm>
        </p:grpSpPr>
        <p:sp>
          <p:nvSpPr>
            <p:cNvPr id="17" name="正方形/長方形 16"/>
            <p:cNvSpPr/>
            <p:nvPr/>
          </p:nvSpPr>
          <p:spPr>
            <a:xfrm>
              <a:off x="174899" y="5019761"/>
              <a:ext cx="1914525" cy="1685925"/>
            </a:xfrm>
            <a:prstGeom prst="rect">
              <a:avLst/>
            </a:prstGeom>
            <a:solidFill>
              <a:schemeClr val="accent5">
                <a:lumMod val="20000"/>
                <a:lumOff val="80000"/>
              </a:schemeClr>
            </a:solidFill>
            <a:ln w="9525">
              <a:solidFill>
                <a:schemeClr val="tx1"/>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000" dirty="0" smtClean="0">
                <a:solidFill>
                  <a:schemeClr val="tx1"/>
                </a:solidFill>
              </a:endParaRPr>
            </a:p>
          </p:txBody>
        </p:sp>
        <p:pic>
          <p:nvPicPr>
            <p:cNvPr id="18" name="図 17"/>
            <p:cNvPicPr>
              <a:picLocks noChangeAspect="1"/>
            </p:cNvPicPr>
            <p:nvPr/>
          </p:nvPicPr>
          <p:blipFill rotWithShape="1">
            <a:blip r:embed="rId4" cstate="print">
              <a:extLst>
                <a:ext uri="{28A0092B-C50C-407E-A947-70E740481C1C}">
                  <a14:useLocalDpi xmlns:a14="http://schemas.microsoft.com/office/drawing/2010/main" val="0"/>
                </a:ext>
              </a:extLst>
            </a:blip>
            <a:srcRect l="9843" t="10105" r="29921" b="8005"/>
            <a:stretch/>
          </p:blipFill>
          <p:spPr>
            <a:xfrm>
              <a:off x="225450" y="5272369"/>
              <a:ext cx="1833652" cy="1402205"/>
            </a:xfrm>
            <a:prstGeom prst="rect">
              <a:avLst/>
            </a:prstGeom>
          </p:spPr>
        </p:pic>
        <p:sp>
          <p:nvSpPr>
            <p:cNvPr id="19" name="正方形/長方形 18"/>
            <p:cNvSpPr/>
            <p:nvPr/>
          </p:nvSpPr>
          <p:spPr>
            <a:xfrm>
              <a:off x="177255" y="5004000"/>
              <a:ext cx="871334" cy="307529"/>
            </a:xfrm>
            <a:prstGeom prst="rect">
              <a:avLst/>
            </a:prstGeom>
          </p:spPr>
          <p:txBody>
            <a:bodyPr wrap="none">
              <a:spAutoFit/>
            </a:bodyPr>
            <a:lstStyle/>
            <a:p>
              <a:r>
                <a:rPr lang="ja-JP" altLang="en-US" sz="1000" dirty="0" smtClean="0">
                  <a:latin typeface="ＭＳ Ｐゴシック" panose="020B0600070205080204" pitchFamily="50" charset="-128"/>
                  <a:ea typeface="ＭＳ Ｐゴシック" panose="020B0600070205080204" pitchFamily="50" charset="-128"/>
                </a:rPr>
                <a:t>対策事例</a:t>
              </a:r>
              <a:endParaRPr lang="ja-JP" altLang="en-US" sz="1000" dirty="0">
                <a:latin typeface="ＭＳ Ｐゴシック" panose="020B0600070205080204" pitchFamily="50" charset="-128"/>
                <a:ea typeface="ＭＳ Ｐゴシック" panose="020B0600070205080204" pitchFamily="50" charset="-128"/>
              </a:endParaRPr>
            </a:p>
          </p:txBody>
        </p:sp>
        <p:sp>
          <p:nvSpPr>
            <p:cNvPr id="20" name="正方形/長方形 19"/>
            <p:cNvSpPr/>
            <p:nvPr/>
          </p:nvSpPr>
          <p:spPr>
            <a:xfrm>
              <a:off x="570516" y="5274907"/>
              <a:ext cx="1585699" cy="307529"/>
            </a:xfrm>
            <a:prstGeom prst="rect">
              <a:avLst/>
            </a:prstGeom>
          </p:spPr>
          <p:txBody>
            <a:bodyPr wrap="none">
              <a:spAutoFit/>
            </a:bodyPr>
            <a:lstStyle/>
            <a:p>
              <a:r>
                <a:rPr lang="ja-JP" altLang="en-US" sz="1000" spc="-60" dirty="0" smtClean="0">
                  <a:solidFill>
                    <a:srgbClr val="FF0000"/>
                  </a:solidFill>
                  <a:effectLst>
                    <a:glow rad="50800">
                      <a:schemeClr val="bg1"/>
                    </a:glow>
                  </a:effectLst>
                  <a:latin typeface="ＭＳ Ｐゴシック" panose="020B0600070205080204" pitchFamily="50" charset="-128"/>
                  <a:ea typeface="ＭＳ Ｐゴシック" panose="020B0600070205080204" pitchFamily="50" charset="-128"/>
                </a:rPr>
                <a:t>区域規制標識の設置</a:t>
              </a:r>
              <a:endParaRPr lang="ja-JP" altLang="en-US" sz="1000" spc="-60" dirty="0">
                <a:solidFill>
                  <a:srgbClr val="FF0000"/>
                </a:solidFill>
                <a:effectLst>
                  <a:glow rad="50800">
                    <a:schemeClr val="bg1"/>
                  </a:glow>
                </a:effectLst>
                <a:latin typeface="ＭＳ Ｐゴシック" panose="020B0600070205080204" pitchFamily="50" charset="-128"/>
                <a:ea typeface="ＭＳ Ｐゴシック" panose="020B0600070205080204" pitchFamily="50" charset="-128"/>
              </a:endParaRPr>
            </a:p>
          </p:txBody>
        </p:sp>
        <p:sp>
          <p:nvSpPr>
            <p:cNvPr id="21" name="正方形/長方形 20"/>
            <p:cNvSpPr/>
            <p:nvPr/>
          </p:nvSpPr>
          <p:spPr>
            <a:xfrm>
              <a:off x="812408" y="5885974"/>
              <a:ext cx="1351849" cy="307529"/>
            </a:xfrm>
            <a:prstGeom prst="rect">
              <a:avLst/>
            </a:prstGeom>
          </p:spPr>
          <p:txBody>
            <a:bodyPr wrap="none">
              <a:spAutoFit/>
            </a:bodyPr>
            <a:lstStyle/>
            <a:p>
              <a:r>
                <a:rPr lang="ja-JP" altLang="en-US" sz="1000" dirty="0" smtClean="0">
                  <a:solidFill>
                    <a:srgbClr val="FF0000"/>
                  </a:solidFill>
                  <a:effectLst>
                    <a:glow rad="50800">
                      <a:schemeClr val="bg1"/>
                    </a:glow>
                  </a:effectLst>
                  <a:latin typeface="ＭＳ Ｐゴシック" panose="020B0600070205080204" pitchFamily="50" charset="-128"/>
                  <a:ea typeface="ＭＳ Ｐゴシック" panose="020B0600070205080204" pitchFamily="50" charset="-128"/>
                </a:rPr>
                <a:t>道路表示の設置</a:t>
              </a:r>
              <a:endParaRPr lang="ja-JP" altLang="en-US" sz="1000" dirty="0">
                <a:solidFill>
                  <a:srgbClr val="FF0000"/>
                </a:solidFill>
                <a:effectLst>
                  <a:glow rad="50800">
                    <a:schemeClr val="bg1"/>
                  </a:glow>
                </a:effectLst>
                <a:latin typeface="ＭＳ Ｐゴシック" panose="020B0600070205080204" pitchFamily="50" charset="-128"/>
                <a:ea typeface="ＭＳ Ｐゴシック" panose="020B0600070205080204" pitchFamily="50" charset="-128"/>
              </a:endParaRPr>
            </a:p>
          </p:txBody>
        </p:sp>
        <p:sp>
          <p:nvSpPr>
            <p:cNvPr id="22" name="角丸四角形 21"/>
            <p:cNvSpPr/>
            <p:nvPr/>
          </p:nvSpPr>
          <p:spPr>
            <a:xfrm>
              <a:off x="296400" y="5272369"/>
              <a:ext cx="303950" cy="388742"/>
            </a:xfrm>
            <a:prstGeom prst="roundRect">
              <a:avLst/>
            </a:prstGeom>
            <a:noFill/>
            <a:ln w="19050">
              <a:solidFill>
                <a:srgbClr val="FF0000"/>
              </a:solidFill>
              <a:prstDash val="sysDot"/>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000" dirty="0" smtClean="0">
                <a:solidFill>
                  <a:schemeClr val="tx1"/>
                </a:solidFill>
              </a:endParaRPr>
            </a:p>
          </p:txBody>
        </p:sp>
        <p:sp>
          <p:nvSpPr>
            <p:cNvPr id="23" name="角丸四角形 22"/>
            <p:cNvSpPr/>
            <p:nvPr/>
          </p:nvSpPr>
          <p:spPr>
            <a:xfrm>
              <a:off x="613050" y="6180005"/>
              <a:ext cx="943350" cy="428526"/>
            </a:xfrm>
            <a:prstGeom prst="roundRect">
              <a:avLst/>
            </a:prstGeom>
            <a:noFill/>
            <a:ln w="19050">
              <a:solidFill>
                <a:srgbClr val="FF0000"/>
              </a:solidFill>
              <a:prstDash val="sysDot"/>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000" dirty="0" smtClean="0">
                <a:solidFill>
                  <a:schemeClr val="tx1"/>
                </a:solidFill>
              </a:endParaRPr>
            </a:p>
          </p:txBody>
        </p:sp>
      </p:grpSp>
      <p:pic>
        <p:nvPicPr>
          <p:cNvPr id="24" name="図 23"/>
          <p:cNvPicPr>
            <a:picLocks noChangeAspect="1"/>
          </p:cNvPicPr>
          <p:nvPr/>
        </p:nvPicPr>
        <p:blipFill>
          <a:blip r:embed="rId5"/>
          <a:stretch>
            <a:fillRect/>
          </a:stretch>
        </p:blipFill>
        <p:spPr>
          <a:xfrm>
            <a:off x="45859" y="1932146"/>
            <a:ext cx="4563861" cy="2606266"/>
          </a:xfrm>
          <a:prstGeom prst="rect">
            <a:avLst/>
          </a:prstGeom>
        </p:spPr>
      </p:pic>
      <p:sp>
        <p:nvSpPr>
          <p:cNvPr id="25" name="角丸四角形 24"/>
          <p:cNvSpPr/>
          <p:nvPr/>
        </p:nvSpPr>
        <p:spPr>
          <a:xfrm>
            <a:off x="1157178" y="1731598"/>
            <a:ext cx="3244582" cy="485061"/>
          </a:xfrm>
          <a:prstGeom prst="roundRect">
            <a:avLst>
              <a:gd name="adj" fmla="val 19563"/>
            </a:avLst>
          </a:prstGeom>
          <a:solidFill>
            <a:schemeClr val="bg1"/>
          </a:solidFill>
          <a:ln w="31750">
            <a:solidFill>
              <a:srgbClr val="9933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18000" tIns="0" rIns="18000" bIns="0" rtlCol="0" anchor="ctr">
            <a:spAutoFit/>
          </a:bodyPr>
          <a:lstStyle/>
          <a:p>
            <a:pPr algn="ct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衝突時の車両の速度が</a:t>
            </a:r>
            <a:r>
              <a:rPr lang="en-US" altLang="ja-JP" sz="1400" dirty="0" smtClean="0">
                <a:solidFill>
                  <a:srgbClr val="9933FF"/>
                </a:solidFill>
                <a:latin typeface="HGP創英角ｺﾞｼｯｸUB" panose="020B0900000000000000" pitchFamily="50" charset="-128"/>
                <a:ea typeface="HGP創英角ｺﾞｼｯｸUB" panose="020B0900000000000000" pitchFamily="50" charset="-128"/>
              </a:rPr>
              <a:t>30km/h</a:t>
            </a: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を超えると</a:t>
            </a:r>
            <a:endParaRPr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a:p>
            <a:pPr algn="ct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死亡</a:t>
            </a:r>
            <a:r>
              <a:rPr lang="ja-JP" altLang="en-US" sz="1400" dirty="0">
                <a:solidFill>
                  <a:srgbClr val="9933FF"/>
                </a:solidFill>
                <a:latin typeface="HGP創英角ｺﾞｼｯｸUB" panose="020B0900000000000000" pitchFamily="50" charset="-128"/>
                <a:ea typeface="HGP創英角ｺﾞｼｯｸUB" panose="020B0900000000000000" pitchFamily="50" charset="-128"/>
              </a:rPr>
              <a:t>事故</a:t>
            </a: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の危険性が</a:t>
            </a:r>
            <a:r>
              <a:rPr lang="ja-JP" altLang="en-US" sz="1400" dirty="0">
                <a:solidFill>
                  <a:srgbClr val="9933FF"/>
                </a:solidFill>
                <a:latin typeface="HGP創英角ｺﾞｼｯｸUB" panose="020B0900000000000000" pitchFamily="50" charset="-128"/>
                <a:ea typeface="HGP創英角ｺﾞｼｯｸUB" panose="020B0900000000000000" pitchFamily="50" charset="-128"/>
              </a:rPr>
              <a:t>急激</a:t>
            </a:r>
            <a:r>
              <a:rPr lang="ja-JP" altLang="en-US" sz="1400" dirty="0" smtClean="0">
                <a:solidFill>
                  <a:srgbClr val="9933FF"/>
                </a:solidFill>
                <a:latin typeface="HGP創英角ｺﾞｼｯｸUB" panose="020B0900000000000000" pitchFamily="50" charset="-128"/>
                <a:ea typeface="HGP創英角ｺﾞｼｯｸUB" panose="020B0900000000000000" pitchFamily="50" charset="-128"/>
              </a:rPr>
              <a:t>に上昇</a:t>
            </a:r>
            <a:endParaRPr kumimoji="1" lang="en-US" altLang="ja-JP" sz="1400" dirty="0" smtClean="0">
              <a:solidFill>
                <a:srgbClr val="9933FF"/>
              </a:solidFill>
              <a:latin typeface="HGP創英角ｺﾞｼｯｸUB" panose="020B0900000000000000" pitchFamily="50" charset="-128"/>
              <a:ea typeface="HGP創英角ｺﾞｼｯｸUB" panose="020B0900000000000000" pitchFamily="50" charset="-128"/>
            </a:endParaRPr>
          </a:p>
        </p:txBody>
      </p:sp>
      <p:sp>
        <p:nvSpPr>
          <p:cNvPr id="26" name="テキスト ボックス 25"/>
          <p:cNvSpPr txBox="1"/>
          <p:nvPr/>
        </p:nvSpPr>
        <p:spPr>
          <a:xfrm>
            <a:off x="2167245" y="4482706"/>
            <a:ext cx="2319866" cy="215444"/>
          </a:xfrm>
          <a:prstGeom prst="rect">
            <a:avLst/>
          </a:prstGeom>
          <a:noFill/>
        </p:spPr>
        <p:txBody>
          <a:bodyPr wrap="none" rtlCol="0">
            <a:spAutoFit/>
          </a:bodyPr>
          <a:lstStyle/>
          <a:p>
            <a:r>
              <a:rPr lang="ja-JP" altLang="en-US" sz="800" dirty="0">
                <a:latin typeface="ＭＳ Ｐゴシック" panose="020B0600070205080204" pitchFamily="50" charset="-128"/>
                <a:ea typeface="ＭＳ Ｐゴシック" panose="020B0600070205080204" pitchFamily="50" charset="-128"/>
              </a:rPr>
              <a:t>出典）交通事故データ（</a:t>
            </a:r>
            <a:r>
              <a:rPr lang="en-US" altLang="ja-JP" sz="800" dirty="0">
                <a:latin typeface="ＭＳ Ｐゴシック" panose="020B0600070205080204" pitchFamily="50" charset="-128"/>
                <a:ea typeface="ＭＳ Ｐゴシック" panose="020B0600070205080204" pitchFamily="50" charset="-128"/>
              </a:rPr>
              <a:t>ITARDA</a:t>
            </a:r>
            <a:r>
              <a:rPr lang="ja-JP" altLang="en-US" sz="800" dirty="0">
                <a:latin typeface="ＭＳ Ｐゴシック" panose="020B0600070205080204" pitchFamily="50" charset="-128"/>
                <a:ea typeface="ＭＳ Ｐゴシック" panose="020B0600070205080204" pitchFamily="50" charset="-128"/>
              </a:rPr>
              <a:t>：平成</a:t>
            </a:r>
            <a:r>
              <a:rPr lang="en-US" altLang="ja-JP" sz="800" dirty="0" smtClean="0">
                <a:latin typeface="ＭＳ Ｐゴシック" panose="020B0600070205080204" pitchFamily="50" charset="-128"/>
                <a:ea typeface="ＭＳ Ｐゴシック" panose="020B0600070205080204" pitchFamily="50" charset="-128"/>
              </a:rPr>
              <a:t>25</a:t>
            </a:r>
            <a:r>
              <a:rPr lang="ja-JP" altLang="en-US" sz="800" dirty="0" smtClean="0">
                <a:latin typeface="ＭＳ Ｐゴシック" panose="020B0600070205080204" pitchFamily="50" charset="-128"/>
                <a:ea typeface="ＭＳ Ｐゴシック" panose="020B0600070205080204" pitchFamily="50" charset="-128"/>
              </a:rPr>
              <a:t>年</a:t>
            </a:r>
            <a:r>
              <a:rPr lang="ja-JP" altLang="en-US" sz="800" dirty="0">
                <a:latin typeface="ＭＳ Ｐゴシック" panose="020B0600070205080204" pitchFamily="50" charset="-128"/>
                <a:ea typeface="ＭＳ Ｐゴシック" panose="020B0600070205080204" pitchFamily="50" charset="-128"/>
              </a:rPr>
              <a:t>データ</a:t>
            </a:r>
            <a:r>
              <a:rPr lang="ja-JP" altLang="en-US" sz="800" dirty="0" smtClean="0">
                <a:latin typeface="ＭＳ Ｐゴシック" panose="020B0600070205080204" pitchFamily="50" charset="-128"/>
                <a:ea typeface="ＭＳ Ｐゴシック" panose="020B0600070205080204" pitchFamily="50" charset="-128"/>
              </a:rPr>
              <a:t>）</a:t>
            </a:r>
            <a:endParaRPr lang="en-US" altLang="ja-JP" sz="800" dirty="0">
              <a:latin typeface="ＭＳ Ｐゴシック" panose="020B0600070205080204" pitchFamily="50" charset="-128"/>
              <a:ea typeface="ＭＳ Ｐゴシック" panose="020B0600070205080204" pitchFamily="50" charset="-128"/>
            </a:endParaRPr>
          </a:p>
        </p:txBody>
      </p:sp>
      <p:sp>
        <p:nvSpPr>
          <p:cNvPr id="27" name="テキスト ボックス 26"/>
          <p:cNvSpPr txBox="1"/>
          <p:nvPr/>
        </p:nvSpPr>
        <p:spPr>
          <a:xfrm rot="16200000">
            <a:off x="-34545" y="2989197"/>
            <a:ext cx="1016625" cy="233397"/>
          </a:xfrm>
          <a:prstGeom prst="rect">
            <a:avLst/>
          </a:prstGeom>
          <a:noFill/>
        </p:spPr>
        <p:txBody>
          <a:bodyPr wrap="none" rtlCol="0">
            <a:spAutoFit/>
          </a:bodyPr>
          <a:lstStyle/>
          <a:p>
            <a:pPr algn="ctr">
              <a:lnSpc>
                <a:spcPts val="1100"/>
              </a:lnSpc>
            </a:pPr>
            <a:r>
              <a:rPr lang="ja-JP" altLang="en-US" sz="1100" dirty="0" smtClean="0">
                <a:latin typeface="HGPｺﾞｼｯｸM" panose="020B0600000000000000" pitchFamily="50" charset="-128"/>
                <a:ea typeface="HGPｺﾞｼｯｸM" panose="020B0600000000000000" pitchFamily="50" charset="-128"/>
              </a:rPr>
              <a:t>衝突時の速度</a:t>
            </a:r>
            <a:endParaRPr lang="en-US" altLang="ja-JP" sz="1100" dirty="0">
              <a:latin typeface="HGPｺﾞｼｯｸM" panose="020B0600000000000000" pitchFamily="50" charset="-128"/>
              <a:ea typeface="HGPｺﾞｼｯｸM" panose="020B0600000000000000" pitchFamily="50" charset="-128"/>
            </a:endParaRPr>
          </a:p>
        </p:txBody>
      </p:sp>
      <p:sp>
        <p:nvSpPr>
          <p:cNvPr id="28" name="テキスト ボックス 27"/>
          <p:cNvSpPr txBox="1"/>
          <p:nvPr/>
        </p:nvSpPr>
        <p:spPr>
          <a:xfrm>
            <a:off x="1728529" y="4243651"/>
            <a:ext cx="2412840" cy="233397"/>
          </a:xfrm>
          <a:prstGeom prst="rect">
            <a:avLst/>
          </a:prstGeom>
          <a:noFill/>
        </p:spPr>
        <p:txBody>
          <a:bodyPr wrap="none" rtlCol="0">
            <a:spAutoFit/>
          </a:bodyPr>
          <a:lstStyle/>
          <a:p>
            <a:pPr algn="ctr">
              <a:lnSpc>
                <a:spcPts val="1100"/>
              </a:lnSpc>
            </a:pPr>
            <a:r>
              <a:rPr lang="ja-JP" altLang="en-US" sz="1100" dirty="0" smtClean="0">
                <a:latin typeface="HGPｺﾞｼｯｸM" panose="020B0600000000000000" pitchFamily="50" charset="-128"/>
                <a:ea typeface="HGPｺﾞｼｯｸM" panose="020B0600000000000000" pitchFamily="50" charset="-128"/>
              </a:rPr>
              <a:t>致死率（全事故中の死亡事故の割合）</a:t>
            </a:r>
            <a:endParaRPr lang="en-US" altLang="ja-JP" sz="1100" dirty="0">
              <a:latin typeface="HGPｺﾞｼｯｸM" panose="020B0600000000000000" pitchFamily="50" charset="-128"/>
              <a:ea typeface="HGPｺﾞｼｯｸM" panose="020B0600000000000000" pitchFamily="50" charset="-128"/>
            </a:endParaRPr>
          </a:p>
        </p:txBody>
      </p:sp>
      <p:sp>
        <p:nvSpPr>
          <p:cNvPr id="29" name="角丸四角形 28"/>
          <p:cNvSpPr/>
          <p:nvPr/>
        </p:nvSpPr>
        <p:spPr>
          <a:xfrm>
            <a:off x="2524352" y="2397629"/>
            <a:ext cx="661582" cy="277178"/>
          </a:xfrm>
          <a:prstGeom prst="roundRect">
            <a:avLst>
              <a:gd name="adj" fmla="val 19563"/>
            </a:avLst>
          </a:prstGeom>
          <a:solidFill>
            <a:schemeClr val="bg1"/>
          </a:solidFill>
          <a:ln w="31750">
            <a:solidFill>
              <a:srgbClr val="FF3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18000" tIns="0" rIns="18000" bIns="0" rtlCol="0" anchor="ctr">
            <a:spAutoFit/>
          </a:bodyPr>
          <a:lstStyle/>
          <a:p>
            <a:pPr algn="ctr"/>
            <a:r>
              <a:rPr kumimoji="1" lang="ja-JP" altLang="en-US" sz="1600" dirty="0" smtClean="0">
                <a:solidFill>
                  <a:srgbClr val="FF3300"/>
                </a:solidFill>
                <a:latin typeface="HGP創英角ｺﾞｼｯｸUB" panose="020B0900000000000000" pitchFamily="50" charset="-128"/>
                <a:ea typeface="HGP創英角ｺﾞｼｯｸUB" panose="020B0900000000000000" pitchFamily="50" charset="-128"/>
              </a:rPr>
              <a:t>約</a:t>
            </a:r>
            <a:r>
              <a:rPr kumimoji="1" lang="en-US" altLang="ja-JP" sz="1600" dirty="0" smtClean="0">
                <a:solidFill>
                  <a:srgbClr val="FF3300"/>
                </a:solidFill>
                <a:latin typeface="HGP創英角ｺﾞｼｯｸUB" panose="020B0900000000000000" pitchFamily="50" charset="-128"/>
                <a:ea typeface="HGP創英角ｺﾞｼｯｸUB" panose="020B0900000000000000" pitchFamily="50" charset="-128"/>
              </a:rPr>
              <a:t>1/4</a:t>
            </a:r>
            <a:endParaRPr kumimoji="1" lang="ja-JP" altLang="en-US" sz="1600" dirty="0" smtClean="0">
              <a:solidFill>
                <a:srgbClr val="FF3300"/>
              </a:solidFill>
              <a:latin typeface="HGP創英角ｺﾞｼｯｸUB" panose="020B0900000000000000" pitchFamily="50" charset="-128"/>
              <a:ea typeface="HGP創英角ｺﾞｼｯｸUB" panose="020B0900000000000000" pitchFamily="50" charset="-128"/>
            </a:endParaRPr>
          </a:p>
        </p:txBody>
      </p:sp>
      <p:cxnSp>
        <p:nvCxnSpPr>
          <p:cNvPr id="30" name="直線矢印コネクタ 29"/>
          <p:cNvCxnSpPr/>
          <p:nvPr/>
        </p:nvCxnSpPr>
        <p:spPr>
          <a:xfrm flipH="1">
            <a:off x="1944743" y="2769440"/>
            <a:ext cx="1952700" cy="0"/>
          </a:xfrm>
          <a:prstGeom prst="straightConnector1">
            <a:avLst/>
          </a:prstGeom>
          <a:ln w="508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V="1">
            <a:off x="3901643" y="2473912"/>
            <a:ext cx="0" cy="1258275"/>
          </a:xfrm>
          <a:prstGeom prst="line">
            <a:avLst/>
          </a:prstGeom>
          <a:ln w="19050">
            <a:solidFill>
              <a:srgbClr val="FF3300"/>
            </a:solidFill>
            <a:prstDash val="dash"/>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3327178" y="3453076"/>
            <a:ext cx="599844" cy="233397"/>
          </a:xfrm>
          <a:prstGeom prst="rect">
            <a:avLst/>
          </a:prstGeom>
          <a:noFill/>
        </p:spPr>
        <p:txBody>
          <a:bodyPr wrap="none" rtlCol="0">
            <a:spAutoFit/>
          </a:bodyPr>
          <a:lstStyle/>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1.72</a:t>
            </a:r>
            <a:r>
              <a:rPr lang="ja-JP" altLang="en-US" sz="1100" dirty="0" smtClean="0">
                <a:latin typeface="HGPｺﾞｼｯｸM" panose="020B0600000000000000" pitchFamily="50" charset="-128"/>
                <a:ea typeface="HGPｺﾞｼｯｸM" panose="020B0600000000000000" pitchFamily="50" charset="-128"/>
              </a:rPr>
              <a:t>％</a:t>
            </a:r>
            <a:endParaRPr lang="en-US" altLang="ja-JP" sz="1100" dirty="0">
              <a:latin typeface="HGPｺﾞｼｯｸM" panose="020B0600000000000000" pitchFamily="50" charset="-128"/>
              <a:ea typeface="HGPｺﾞｼｯｸM" panose="020B0600000000000000" pitchFamily="50" charset="-128"/>
            </a:endParaRPr>
          </a:p>
        </p:txBody>
      </p:sp>
      <p:sp>
        <p:nvSpPr>
          <p:cNvPr id="33" name="テキスト ボックス 32"/>
          <p:cNvSpPr txBox="1"/>
          <p:nvPr/>
        </p:nvSpPr>
        <p:spPr>
          <a:xfrm>
            <a:off x="1365029" y="2652976"/>
            <a:ext cx="599844" cy="233397"/>
          </a:xfrm>
          <a:prstGeom prst="rect">
            <a:avLst/>
          </a:prstGeom>
          <a:noFill/>
        </p:spPr>
        <p:txBody>
          <a:bodyPr wrap="none" rtlCol="0">
            <a:spAutoFit/>
          </a:bodyPr>
          <a:lstStyle/>
          <a:p>
            <a:pPr algn="ctr">
              <a:lnSpc>
                <a:spcPts val="1100"/>
              </a:lnSpc>
            </a:pPr>
            <a:r>
              <a:rPr lang="en-US" altLang="ja-JP" sz="1100" dirty="0" smtClean="0">
                <a:latin typeface="HGPｺﾞｼｯｸM" panose="020B0600000000000000" pitchFamily="50" charset="-128"/>
                <a:ea typeface="HGPｺﾞｼｯｸM" panose="020B0600000000000000" pitchFamily="50" charset="-128"/>
              </a:rPr>
              <a:t>0.42</a:t>
            </a:r>
            <a:r>
              <a:rPr lang="ja-JP" altLang="en-US" sz="1100" dirty="0" smtClean="0">
                <a:latin typeface="HGPｺﾞｼｯｸM" panose="020B0600000000000000" pitchFamily="50" charset="-128"/>
                <a:ea typeface="HGPｺﾞｼｯｸM" panose="020B0600000000000000" pitchFamily="50" charset="-128"/>
              </a:rPr>
              <a:t>％</a:t>
            </a:r>
            <a:endParaRPr lang="en-US" altLang="ja-JP" sz="1100" dirty="0">
              <a:latin typeface="HGPｺﾞｼｯｸM" panose="020B0600000000000000" pitchFamily="50" charset="-128"/>
              <a:ea typeface="HGPｺﾞｼｯｸM" panose="020B0600000000000000" pitchFamily="50" charset="-128"/>
            </a:endParaRPr>
          </a:p>
        </p:txBody>
      </p:sp>
      <p:sp>
        <p:nvSpPr>
          <p:cNvPr id="34" name="正方形/長方形 33"/>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83230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3</a:t>
            </a:fld>
            <a:endParaRPr kumimoji="1" lang="ja-JP" altLang="en-US"/>
          </a:p>
        </p:txBody>
      </p:sp>
      <p:sp>
        <p:nvSpPr>
          <p:cNvPr id="3" name="タイトル 2"/>
          <p:cNvSpPr>
            <a:spLocks noGrp="1"/>
          </p:cNvSpPr>
          <p:nvPr>
            <p:ph type="title"/>
          </p:nvPr>
        </p:nvSpPr>
        <p:spPr/>
        <p:txBody>
          <a:bodyPr/>
          <a:lstStyle/>
          <a:p>
            <a:r>
              <a:rPr lang="ja-JP" altLang="en-US" dirty="0" smtClean="0"/>
              <a:t>生活</a:t>
            </a:r>
            <a:r>
              <a:rPr lang="ja-JP" altLang="en-US" dirty="0"/>
              <a:t>道路交通安全対策</a:t>
            </a:r>
            <a:r>
              <a:rPr lang="ja-JP" altLang="en-US" dirty="0" smtClean="0"/>
              <a:t>の取り組み</a:t>
            </a:r>
            <a:endParaRPr lang="ja-JP" altLang="en-US" dirty="0"/>
          </a:p>
        </p:txBody>
      </p:sp>
      <p:sp>
        <p:nvSpPr>
          <p:cNvPr id="4" name="テキスト ボックス 3"/>
          <p:cNvSpPr txBox="1"/>
          <p:nvPr/>
        </p:nvSpPr>
        <p:spPr>
          <a:xfrm>
            <a:off x="126000" y="594804"/>
            <a:ext cx="8892000" cy="307777"/>
          </a:xfrm>
          <a:prstGeom prst="rect">
            <a:avLst/>
          </a:prstGeom>
          <a:noFill/>
          <a:ln>
            <a:solidFill>
              <a:schemeClr val="accent1">
                <a:lumMod val="50000"/>
              </a:schemeClr>
            </a:solidFill>
          </a:ln>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・交通安全対策により幹線道路と生活道路の使い分けを明確にして、安全な道路空間を実現</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126732" y="1028234"/>
            <a:ext cx="8891268" cy="5550120"/>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1173473" y="1732432"/>
            <a:ext cx="6797054" cy="738664"/>
          </a:xfrm>
          <a:prstGeom prst="rect">
            <a:avLst/>
          </a:prstGeom>
          <a:noFill/>
          <a:ln>
            <a:noFill/>
          </a:ln>
        </p:spPr>
        <p:txBody>
          <a:bodyPr wrap="none" rtlCol="0">
            <a:spAutoFit/>
          </a:bodyPr>
          <a:lstStyle/>
          <a:p>
            <a:pPr marL="177800" indent="-177800"/>
            <a:r>
              <a:rPr lang="ja-JP" altLang="en-US" sz="1400" dirty="0"/>
              <a:t>①国道など幹線道路の整備・</a:t>
            </a:r>
            <a:r>
              <a:rPr lang="ja-JP" altLang="en-US" sz="1400" dirty="0" smtClean="0"/>
              <a:t>改良が進み生活</a:t>
            </a:r>
            <a:r>
              <a:rPr lang="ja-JP" altLang="en-US" sz="1400" dirty="0"/>
              <a:t>道路を通過する</a:t>
            </a:r>
            <a:r>
              <a:rPr lang="ja-JP" altLang="en-US" sz="1400" dirty="0" smtClean="0"/>
              <a:t>自動車を</a:t>
            </a:r>
            <a:r>
              <a:rPr lang="ja-JP" altLang="en-US" sz="1400" dirty="0"/>
              <a:t>幹線道路</a:t>
            </a:r>
            <a:r>
              <a:rPr lang="ja-JP" altLang="en-US" sz="1400" dirty="0" smtClean="0"/>
              <a:t>へ移行</a:t>
            </a:r>
            <a:endParaRPr lang="ja-JP" altLang="en-US" sz="1400" dirty="0"/>
          </a:p>
          <a:p>
            <a:r>
              <a:rPr lang="ja-JP" altLang="en-US" sz="1400" dirty="0"/>
              <a:t>②データを活用して危険な箇所</a:t>
            </a:r>
            <a:r>
              <a:rPr lang="ja-JP" altLang="en-US" sz="1400" dirty="0" smtClean="0"/>
              <a:t>を事前に把握し、</a:t>
            </a:r>
            <a:r>
              <a:rPr lang="ja-JP" altLang="en-US" sz="1400" dirty="0"/>
              <a:t>対策を実施</a:t>
            </a:r>
            <a:endParaRPr lang="en-US" altLang="ja-JP" sz="1400" dirty="0"/>
          </a:p>
          <a:p>
            <a:r>
              <a:rPr lang="ja-JP" altLang="en-US" sz="1400" dirty="0"/>
              <a:t>③生活道路を自動車と歩行者の混在空間から歩行者中心</a:t>
            </a:r>
            <a:r>
              <a:rPr lang="ja-JP" altLang="en-US" sz="1400" dirty="0" smtClean="0"/>
              <a:t>の安全な空間</a:t>
            </a:r>
            <a:r>
              <a:rPr lang="ja-JP" altLang="en-US" sz="1400" dirty="0"/>
              <a:t>へ</a:t>
            </a:r>
          </a:p>
        </p:txBody>
      </p:sp>
      <p:grpSp>
        <p:nvGrpSpPr>
          <p:cNvPr id="6" name="グループ化 5"/>
          <p:cNvGrpSpPr/>
          <p:nvPr/>
        </p:nvGrpSpPr>
        <p:grpSpPr>
          <a:xfrm>
            <a:off x="512746" y="1044983"/>
            <a:ext cx="8118508" cy="646331"/>
            <a:chOff x="887550" y="1009472"/>
            <a:chExt cx="8118508" cy="646331"/>
          </a:xfrm>
        </p:grpSpPr>
        <p:sp>
          <p:nvSpPr>
            <p:cNvPr id="35" name="テキスト ボックス 34"/>
            <p:cNvSpPr txBox="1"/>
            <p:nvPr/>
          </p:nvSpPr>
          <p:spPr>
            <a:xfrm>
              <a:off x="887550" y="1009472"/>
              <a:ext cx="3060000" cy="646331"/>
            </a:xfrm>
            <a:prstGeom prst="rect">
              <a:avLst/>
            </a:prstGeom>
            <a:solidFill>
              <a:srgbClr val="FFCC99"/>
            </a:solidFill>
          </p:spPr>
          <p:txBody>
            <a:bodyPr wrap="square" rtlCol="0">
              <a:spAutoFit/>
            </a:bodyPr>
            <a:lstStyle/>
            <a:p>
              <a:pPr algn="ctr"/>
              <a:r>
                <a:rPr lang="ja-JP" altLang="en-US" b="1" dirty="0" smtClean="0"/>
                <a:t>自動車交通を担う</a:t>
              </a:r>
              <a:endParaRPr lang="en-US" altLang="ja-JP" b="1" dirty="0" smtClean="0"/>
            </a:p>
            <a:p>
              <a:pPr algn="ctr"/>
              <a:r>
                <a:rPr lang="ja-JP" altLang="en-US" b="1" dirty="0" smtClean="0">
                  <a:solidFill>
                    <a:srgbClr val="FF0000"/>
                  </a:solidFill>
                </a:rPr>
                <a:t>幹線道路</a:t>
              </a:r>
              <a:endParaRPr lang="ja-JP" altLang="en-US" b="1" dirty="0"/>
            </a:p>
          </p:txBody>
        </p:sp>
        <p:sp>
          <p:nvSpPr>
            <p:cNvPr id="36" name="テキスト ボックス 35"/>
            <p:cNvSpPr txBox="1"/>
            <p:nvPr/>
          </p:nvSpPr>
          <p:spPr>
            <a:xfrm>
              <a:off x="5946058" y="1009472"/>
              <a:ext cx="3060000" cy="646331"/>
            </a:xfrm>
            <a:prstGeom prst="rect">
              <a:avLst/>
            </a:prstGeom>
            <a:solidFill>
              <a:srgbClr val="CCFFCC"/>
            </a:solidFill>
          </p:spPr>
          <p:txBody>
            <a:bodyPr wrap="square" rtlCol="0">
              <a:spAutoFit/>
            </a:bodyPr>
            <a:lstStyle/>
            <a:p>
              <a:pPr algn="ctr"/>
              <a:r>
                <a:rPr lang="ja-JP" altLang="en-US" b="1" dirty="0" smtClean="0"/>
                <a:t>歩行者中心の暮らしの道</a:t>
              </a:r>
              <a:endParaRPr lang="en-US" altLang="ja-JP" b="1" dirty="0" smtClean="0"/>
            </a:p>
            <a:p>
              <a:pPr algn="ctr"/>
              <a:r>
                <a:rPr lang="ja-JP" altLang="en-US" b="1" dirty="0" smtClean="0">
                  <a:solidFill>
                    <a:srgbClr val="FF0000"/>
                  </a:solidFill>
                </a:rPr>
                <a:t>生活道路</a:t>
              </a:r>
              <a:endParaRPr lang="ja-JP" altLang="en-US" b="1" dirty="0"/>
            </a:p>
          </p:txBody>
        </p:sp>
        <p:sp>
          <p:nvSpPr>
            <p:cNvPr id="37" name="左右矢印 36"/>
            <p:cNvSpPr/>
            <p:nvPr/>
          </p:nvSpPr>
          <p:spPr>
            <a:xfrm>
              <a:off x="4112340" y="1110436"/>
              <a:ext cx="1611711" cy="470780"/>
            </a:xfrm>
            <a:prstGeom prst="leftRightArrow">
              <a:avLst>
                <a:gd name="adj1" fmla="val 59982"/>
                <a:gd name="adj2" fmla="val 53743"/>
              </a:avLst>
            </a:prstGeom>
            <a:solidFill>
              <a:schemeClr val="bg1">
                <a:lumMod val="9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39" name="テキスト ボックス 38"/>
            <p:cNvSpPr txBox="1"/>
            <p:nvPr/>
          </p:nvSpPr>
          <p:spPr>
            <a:xfrm>
              <a:off x="4368541" y="1194918"/>
              <a:ext cx="1125000" cy="307777"/>
            </a:xfrm>
            <a:prstGeom prst="rect">
              <a:avLst/>
            </a:prstGeom>
            <a:noFill/>
            <a:ln>
              <a:noFill/>
            </a:ln>
          </p:spPr>
          <p:txBody>
            <a:bodyPr wrap="square" rtlCol="0">
              <a:spAutoFit/>
            </a:bodyPr>
            <a:lstStyle/>
            <a:p>
              <a:pPr algn="ctr"/>
              <a:r>
                <a:rPr lang="ja-JP" altLang="en-US" sz="1400" b="1" dirty="0" smtClean="0"/>
                <a:t>使い分け</a:t>
              </a:r>
              <a:endParaRPr lang="ja-JP" altLang="en-US" sz="1400" b="1" dirty="0"/>
            </a:p>
          </p:txBody>
        </p:sp>
      </p:grpSp>
      <p:sp>
        <p:nvSpPr>
          <p:cNvPr id="41" name="円/楕円 40"/>
          <p:cNvSpPr/>
          <p:nvPr/>
        </p:nvSpPr>
        <p:spPr>
          <a:xfrm>
            <a:off x="4075227" y="2526480"/>
            <a:ext cx="275250" cy="202293"/>
          </a:xfrm>
          <a:prstGeom prst="ellipse">
            <a:avLst/>
          </a:prstGeom>
          <a:noFill/>
          <a:ln w="38100">
            <a:solidFill>
              <a:srgbClr val="0084CD"/>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42" name="円/楕円 41"/>
          <p:cNvSpPr/>
          <p:nvPr/>
        </p:nvSpPr>
        <p:spPr>
          <a:xfrm>
            <a:off x="4075227" y="3927605"/>
            <a:ext cx="275250" cy="202293"/>
          </a:xfrm>
          <a:prstGeom prst="ellipse">
            <a:avLst/>
          </a:prstGeom>
          <a:noFill/>
          <a:ln w="38100">
            <a:solidFill>
              <a:srgbClr val="A2D24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43" name="円/楕円 42"/>
          <p:cNvSpPr/>
          <p:nvPr/>
        </p:nvSpPr>
        <p:spPr>
          <a:xfrm>
            <a:off x="4075227" y="5113968"/>
            <a:ext cx="275250" cy="202293"/>
          </a:xfrm>
          <a:prstGeom prst="ellipse">
            <a:avLst/>
          </a:prstGeom>
          <a:noFill/>
          <a:ln w="38100">
            <a:solidFill>
              <a:srgbClr val="EC0088"/>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45" name="テキスト ボックス 44"/>
          <p:cNvSpPr txBox="1"/>
          <p:nvPr/>
        </p:nvSpPr>
        <p:spPr>
          <a:xfrm>
            <a:off x="4268866" y="2503797"/>
            <a:ext cx="2018501" cy="261610"/>
          </a:xfrm>
          <a:prstGeom prst="rect">
            <a:avLst/>
          </a:prstGeom>
          <a:noFill/>
        </p:spPr>
        <p:txBody>
          <a:bodyPr wrap="none" rtlCol="0">
            <a:spAutoFit/>
          </a:bodyPr>
          <a:lstStyle/>
          <a:p>
            <a:r>
              <a:rPr kumimoji="1" lang="ja-JP" altLang="en-US" sz="1100" b="1" dirty="0" smtClean="0">
                <a:latin typeface="HG丸ｺﾞｼｯｸM-PRO" panose="020F0600000000000000" pitchFamily="50" charset="-128"/>
                <a:ea typeface="HG丸ｺﾞｼｯｸM-PRO" panose="020F0600000000000000" pitchFamily="50" charset="-128"/>
              </a:rPr>
              <a:t>：抜け道交通を排除する対策</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46" name="テキスト ボックス 45"/>
          <p:cNvSpPr txBox="1"/>
          <p:nvPr/>
        </p:nvSpPr>
        <p:spPr>
          <a:xfrm>
            <a:off x="4268866" y="3909725"/>
            <a:ext cx="2018501" cy="261610"/>
          </a:xfrm>
          <a:prstGeom prst="rect">
            <a:avLst/>
          </a:prstGeom>
          <a:noFill/>
        </p:spPr>
        <p:txBody>
          <a:bodyPr wrap="none" rtlCol="0">
            <a:spAutoFit/>
          </a:bodyPr>
          <a:lstStyle/>
          <a:p>
            <a:r>
              <a:rPr kumimoji="1" lang="ja-JP" altLang="en-US" sz="1100" b="1" dirty="0" smtClean="0">
                <a:latin typeface="HG丸ｺﾞｼｯｸM-PRO" panose="020F0600000000000000" pitchFamily="50" charset="-128"/>
                <a:ea typeface="HG丸ｺﾞｼｯｸM-PRO" panose="020F0600000000000000" pitchFamily="50" charset="-128"/>
              </a:rPr>
              <a:t>：自動車の速度を抑える対策</a:t>
            </a:r>
            <a:endParaRPr kumimoji="1" lang="ja-JP" altLang="en-US" sz="1100" b="1" dirty="0">
              <a:latin typeface="HG丸ｺﾞｼｯｸM-PRO" panose="020F0600000000000000" pitchFamily="50" charset="-128"/>
              <a:ea typeface="HG丸ｺﾞｼｯｸM-PRO" panose="020F0600000000000000" pitchFamily="50" charset="-128"/>
            </a:endParaRPr>
          </a:p>
        </p:txBody>
      </p:sp>
      <p:sp>
        <p:nvSpPr>
          <p:cNvPr id="47" name="テキスト ボックス 46"/>
          <p:cNvSpPr txBox="1"/>
          <p:nvPr/>
        </p:nvSpPr>
        <p:spPr>
          <a:xfrm>
            <a:off x="4268866" y="5092805"/>
            <a:ext cx="2300630" cy="261610"/>
          </a:xfrm>
          <a:prstGeom prst="rect">
            <a:avLst/>
          </a:prstGeom>
          <a:noFill/>
        </p:spPr>
        <p:txBody>
          <a:bodyPr wrap="none" rtlCol="0">
            <a:spAutoFit/>
          </a:bodyPr>
          <a:lstStyle/>
          <a:p>
            <a:r>
              <a:rPr kumimoji="1" lang="ja-JP" altLang="en-US" sz="1100" b="1" dirty="0" smtClean="0">
                <a:latin typeface="HG丸ｺﾞｼｯｸM-PRO" panose="020F0600000000000000" pitchFamily="50" charset="-128"/>
                <a:ea typeface="HG丸ｺﾞｼｯｸM-PRO" panose="020F0600000000000000" pitchFamily="50" charset="-128"/>
              </a:rPr>
              <a:t>：歩道空間の安全性を高める対策</a:t>
            </a:r>
            <a:endParaRPr kumimoji="1" lang="ja-JP" altLang="en-US" sz="1100" b="1" dirty="0">
              <a:latin typeface="HG丸ｺﾞｼｯｸM-PRO" panose="020F0600000000000000" pitchFamily="50" charset="-128"/>
              <a:ea typeface="HG丸ｺﾞｼｯｸM-PRO" panose="020F0600000000000000" pitchFamily="50" charset="-128"/>
            </a:endParaRPr>
          </a:p>
        </p:txBody>
      </p:sp>
      <p:pic>
        <p:nvPicPr>
          <p:cNvPr id="48" name="図 47"/>
          <p:cNvPicPr>
            <a:picLocks noChangeAspect="1"/>
          </p:cNvPicPr>
          <p:nvPr/>
        </p:nvPicPr>
        <p:blipFill rotWithShape="1">
          <a:blip r:embed="rId3"/>
          <a:srcRect l="6241" t="16606" r="3294" b="11617"/>
          <a:stretch/>
        </p:blipFill>
        <p:spPr>
          <a:xfrm>
            <a:off x="6653949" y="5679681"/>
            <a:ext cx="1729391" cy="900000"/>
          </a:xfrm>
          <a:prstGeom prst="rect">
            <a:avLst/>
          </a:prstGeom>
        </p:spPr>
      </p:pic>
      <p:pic>
        <p:nvPicPr>
          <p:cNvPr id="49" name="図 48"/>
          <p:cNvPicPr>
            <a:picLocks noChangeAspect="1"/>
          </p:cNvPicPr>
          <p:nvPr/>
        </p:nvPicPr>
        <p:blipFill rotWithShape="1">
          <a:blip r:embed="rId4"/>
          <a:srcRect l="7467" t="40715" r="1466" b="1715"/>
          <a:stretch/>
        </p:blipFill>
        <p:spPr>
          <a:xfrm>
            <a:off x="4077258" y="3210729"/>
            <a:ext cx="1523295" cy="585039"/>
          </a:xfrm>
          <a:prstGeom prst="rect">
            <a:avLst/>
          </a:prstGeom>
        </p:spPr>
      </p:pic>
      <p:sp>
        <p:nvSpPr>
          <p:cNvPr id="50" name="二等辺三角形 49"/>
          <p:cNvSpPr/>
          <p:nvPr/>
        </p:nvSpPr>
        <p:spPr>
          <a:xfrm rot="16200000" flipV="1">
            <a:off x="5892463" y="5915393"/>
            <a:ext cx="1099613" cy="228962"/>
          </a:xfrm>
          <a:prstGeom prst="triangle">
            <a:avLst/>
          </a:prstGeom>
          <a:solidFill>
            <a:schemeClr val="accent3">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pic>
        <p:nvPicPr>
          <p:cNvPr id="51" name="図 50"/>
          <p:cNvPicPr>
            <a:picLocks noChangeAspect="1"/>
          </p:cNvPicPr>
          <p:nvPr/>
        </p:nvPicPr>
        <p:blipFill rotWithShape="1">
          <a:blip r:embed="rId5"/>
          <a:srcRect l="6426" t="32694" r="1282"/>
          <a:stretch/>
        </p:blipFill>
        <p:spPr>
          <a:xfrm>
            <a:off x="5758102" y="3182702"/>
            <a:ext cx="1521232" cy="613066"/>
          </a:xfrm>
          <a:prstGeom prst="rect">
            <a:avLst/>
          </a:prstGeom>
        </p:spPr>
      </p:pic>
      <p:pic>
        <p:nvPicPr>
          <p:cNvPr id="52" name="図 51"/>
          <p:cNvPicPr>
            <a:picLocks noChangeAspect="1"/>
          </p:cNvPicPr>
          <p:nvPr/>
        </p:nvPicPr>
        <p:blipFill rotWithShape="1">
          <a:blip r:embed="rId6"/>
          <a:srcRect l="6816" t="37370" r="1145"/>
          <a:stretch/>
        </p:blipFill>
        <p:spPr>
          <a:xfrm>
            <a:off x="7446005" y="3227702"/>
            <a:ext cx="1526515" cy="568066"/>
          </a:xfrm>
          <a:prstGeom prst="rect">
            <a:avLst/>
          </a:prstGeom>
        </p:spPr>
      </p:pic>
      <p:pic>
        <p:nvPicPr>
          <p:cNvPr id="53" name="図 52"/>
          <p:cNvPicPr>
            <a:picLocks noChangeAspect="1"/>
          </p:cNvPicPr>
          <p:nvPr/>
        </p:nvPicPr>
        <p:blipFill rotWithShape="1">
          <a:blip r:embed="rId7"/>
          <a:srcRect l="5385" t="38190"/>
          <a:stretch/>
        </p:blipFill>
        <p:spPr>
          <a:xfrm>
            <a:off x="4091101" y="4479559"/>
            <a:ext cx="1506045" cy="502659"/>
          </a:xfrm>
          <a:prstGeom prst="rect">
            <a:avLst/>
          </a:prstGeom>
        </p:spPr>
      </p:pic>
      <p:pic>
        <p:nvPicPr>
          <p:cNvPr id="54" name="図 53"/>
          <p:cNvPicPr>
            <a:picLocks noChangeAspect="1"/>
          </p:cNvPicPr>
          <p:nvPr/>
        </p:nvPicPr>
        <p:blipFill rotWithShape="1">
          <a:blip r:embed="rId8"/>
          <a:srcRect l="1849" t="37709" r="-1"/>
          <a:stretch/>
        </p:blipFill>
        <p:spPr>
          <a:xfrm>
            <a:off x="5762342" y="4490416"/>
            <a:ext cx="1567390" cy="541784"/>
          </a:xfrm>
          <a:prstGeom prst="rect">
            <a:avLst/>
          </a:prstGeom>
        </p:spPr>
      </p:pic>
      <p:pic>
        <p:nvPicPr>
          <p:cNvPr id="55" name="図 54"/>
          <p:cNvPicPr>
            <a:picLocks noChangeAspect="1"/>
          </p:cNvPicPr>
          <p:nvPr/>
        </p:nvPicPr>
        <p:blipFill rotWithShape="1">
          <a:blip r:embed="rId9"/>
          <a:srcRect l="3199" t="38436" r="1"/>
          <a:stretch/>
        </p:blipFill>
        <p:spPr>
          <a:xfrm>
            <a:off x="7459296" y="4490416"/>
            <a:ext cx="1530898" cy="541784"/>
          </a:xfrm>
          <a:prstGeom prst="rect">
            <a:avLst/>
          </a:prstGeom>
        </p:spPr>
      </p:pic>
      <p:grpSp>
        <p:nvGrpSpPr>
          <p:cNvPr id="7" name="グループ化 6"/>
          <p:cNvGrpSpPr/>
          <p:nvPr/>
        </p:nvGrpSpPr>
        <p:grpSpPr>
          <a:xfrm>
            <a:off x="138451" y="2610206"/>
            <a:ext cx="3806727" cy="2824111"/>
            <a:chOff x="150078" y="2806334"/>
            <a:chExt cx="4245164" cy="3149376"/>
          </a:xfrm>
        </p:grpSpPr>
        <p:pic>
          <p:nvPicPr>
            <p:cNvPr id="40" name="図 39"/>
            <p:cNvPicPr>
              <a:picLocks noChangeAspect="1"/>
            </p:cNvPicPr>
            <p:nvPr/>
          </p:nvPicPr>
          <p:blipFill rotWithShape="1">
            <a:blip r:embed="rId10"/>
            <a:srcRect r="32771"/>
            <a:stretch/>
          </p:blipFill>
          <p:spPr>
            <a:xfrm>
              <a:off x="150078" y="2806334"/>
              <a:ext cx="4245164" cy="3149376"/>
            </a:xfrm>
            <a:prstGeom prst="rect">
              <a:avLst/>
            </a:prstGeom>
          </p:spPr>
        </p:pic>
        <p:sp>
          <p:nvSpPr>
            <p:cNvPr id="44" name="角丸四角形 43"/>
            <p:cNvSpPr/>
            <p:nvPr/>
          </p:nvSpPr>
          <p:spPr>
            <a:xfrm>
              <a:off x="640483" y="5457932"/>
              <a:ext cx="787403" cy="284749"/>
            </a:xfrm>
            <a:prstGeom prst="roundRect">
              <a:avLst/>
            </a:prstGeom>
            <a:solidFill>
              <a:srgbClr val="FFFFCC"/>
            </a:solidFill>
            <a:ln w="31750">
              <a:solidFill>
                <a:srgbClr val="FFFF00"/>
              </a:solidFill>
            </a:ln>
            <a:effectLst>
              <a:glow rad="508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ゾーン</a:t>
              </a:r>
              <a:r>
                <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rPr>
                <a:t>30</a:t>
              </a:r>
              <a:endPar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endParaRPr>
            </a:p>
          </p:txBody>
        </p:sp>
        <p:cxnSp>
          <p:nvCxnSpPr>
            <p:cNvPr id="56" name="直線コネクタ 55"/>
            <p:cNvCxnSpPr/>
            <p:nvPr/>
          </p:nvCxnSpPr>
          <p:spPr>
            <a:xfrm flipV="1">
              <a:off x="1373979" y="5290859"/>
              <a:ext cx="230346" cy="164556"/>
            </a:xfrm>
            <a:prstGeom prst="line">
              <a:avLst/>
            </a:prstGeom>
            <a:ln w="3175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57" name="テキスト ボックス 56"/>
          <p:cNvSpPr txBox="1"/>
          <p:nvPr/>
        </p:nvSpPr>
        <p:spPr>
          <a:xfrm>
            <a:off x="4075227" y="2784770"/>
            <a:ext cx="765200" cy="160310"/>
          </a:xfrm>
          <a:prstGeom prst="rect">
            <a:avLst/>
          </a:prstGeom>
          <a:solidFill>
            <a:srgbClr val="333399"/>
          </a:solidFill>
        </p:spPr>
        <p:txBody>
          <a:bodyPr wrap="none" lIns="36000" tIns="10800" rIns="36000" bIns="10800" rtlCol="0">
            <a:spAutoFit/>
          </a:bodyPr>
          <a:lstStyle/>
          <a:p>
            <a:r>
              <a:rPr kumimoji="1" lang="ja-JP" altLang="en-US" sz="900" dirty="0" smtClean="0">
                <a:solidFill>
                  <a:schemeClr val="bg1"/>
                </a:solidFill>
                <a:latin typeface="HG丸ｺﾞｼｯｸM-PRO" panose="020F0600000000000000" pitchFamily="50" charset="-128"/>
                <a:ea typeface="HG丸ｺﾞｼｯｸM-PRO" panose="020F0600000000000000" pitchFamily="50" charset="-128"/>
              </a:rPr>
              <a:t>スムース歩道</a:t>
            </a:r>
            <a:endParaRPr kumimoji="1" lang="ja-JP" altLang="en-US" sz="900" dirty="0">
              <a:solidFill>
                <a:schemeClr val="bg1"/>
              </a:solidFill>
              <a:latin typeface="HG丸ｺﾞｼｯｸM-PRO" panose="020F0600000000000000" pitchFamily="50" charset="-128"/>
              <a:ea typeface="HG丸ｺﾞｼｯｸM-PRO" panose="020F0600000000000000" pitchFamily="50" charset="-128"/>
            </a:endParaRPr>
          </a:p>
        </p:txBody>
      </p:sp>
      <p:sp>
        <p:nvSpPr>
          <p:cNvPr id="58" name="テキスト ボックス 57"/>
          <p:cNvSpPr txBox="1"/>
          <p:nvPr/>
        </p:nvSpPr>
        <p:spPr>
          <a:xfrm>
            <a:off x="5761510" y="2784770"/>
            <a:ext cx="1111449" cy="160310"/>
          </a:xfrm>
          <a:prstGeom prst="rect">
            <a:avLst/>
          </a:prstGeom>
          <a:solidFill>
            <a:srgbClr val="333399"/>
          </a:solidFill>
        </p:spPr>
        <p:txBody>
          <a:bodyPr wrap="none" lIns="36000" tIns="10800" rIns="36000" bIns="10800" rtlCol="0">
            <a:spAutoFit/>
          </a:bodyPr>
          <a:lstStyle/>
          <a:p>
            <a:r>
              <a:rPr kumimoji="1" lang="ja-JP" altLang="en-US" sz="900" dirty="0" smtClean="0">
                <a:solidFill>
                  <a:schemeClr val="bg1"/>
                </a:solidFill>
                <a:latin typeface="HG丸ｺﾞｼｯｸM-PRO" panose="020F0600000000000000" pitchFamily="50" charset="-128"/>
                <a:ea typeface="HG丸ｺﾞｼｯｸM-PRO" panose="020F0600000000000000" pitchFamily="50" charset="-128"/>
              </a:rPr>
              <a:t>ライジングボラード</a:t>
            </a:r>
            <a:endParaRPr kumimoji="1" lang="ja-JP" altLang="en-US" sz="900" dirty="0">
              <a:solidFill>
                <a:schemeClr val="bg1"/>
              </a:solidFill>
              <a:latin typeface="HG丸ｺﾞｼｯｸM-PRO" panose="020F0600000000000000" pitchFamily="50" charset="-128"/>
              <a:ea typeface="HG丸ｺﾞｼｯｸM-PRO" panose="020F0600000000000000" pitchFamily="50" charset="-128"/>
            </a:endParaRPr>
          </a:p>
        </p:txBody>
      </p:sp>
      <p:sp>
        <p:nvSpPr>
          <p:cNvPr id="59" name="テキスト ボックス 58"/>
          <p:cNvSpPr txBox="1"/>
          <p:nvPr/>
        </p:nvSpPr>
        <p:spPr>
          <a:xfrm>
            <a:off x="7439926" y="2784770"/>
            <a:ext cx="765200" cy="160310"/>
          </a:xfrm>
          <a:prstGeom prst="rect">
            <a:avLst/>
          </a:prstGeom>
          <a:solidFill>
            <a:srgbClr val="333399"/>
          </a:solidFill>
        </p:spPr>
        <p:txBody>
          <a:bodyPr wrap="none" lIns="36000" tIns="10800" rIns="36000" bIns="10800" rtlCol="0">
            <a:spAutoFit/>
          </a:bodyPr>
          <a:lstStyle/>
          <a:p>
            <a:r>
              <a:rPr kumimoji="1" lang="ja-JP" altLang="en-US" sz="900" dirty="0" smtClean="0">
                <a:solidFill>
                  <a:schemeClr val="bg1"/>
                </a:solidFill>
                <a:latin typeface="HG丸ｺﾞｼｯｸM-PRO" panose="020F0600000000000000" pitchFamily="50" charset="-128"/>
                <a:ea typeface="HG丸ｺﾞｼｯｸM-PRO" panose="020F0600000000000000" pitchFamily="50" charset="-128"/>
              </a:rPr>
              <a:t>交差点狭さく</a:t>
            </a:r>
            <a:endParaRPr kumimoji="1" lang="ja-JP" altLang="en-US" sz="900" dirty="0">
              <a:solidFill>
                <a:schemeClr val="bg1"/>
              </a:solidFill>
              <a:latin typeface="HG丸ｺﾞｼｯｸM-PRO" panose="020F0600000000000000" pitchFamily="50" charset="-128"/>
              <a:ea typeface="HG丸ｺﾞｼｯｸM-PRO" panose="020F0600000000000000" pitchFamily="50" charset="-128"/>
            </a:endParaRPr>
          </a:p>
        </p:txBody>
      </p:sp>
      <p:sp>
        <p:nvSpPr>
          <p:cNvPr id="60" name="テキスト ボックス 59"/>
          <p:cNvSpPr txBox="1"/>
          <p:nvPr/>
        </p:nvSpPr>
        <p:spPr>
          <a:xfrm>
            <a:off x="4101073" y="2943143"/>
            <a:ext cx="1607481" cy="246221"/>
          </a:xfrm>
          <a:prstGeom prst="rect">
            <a:avLst/>
          </a:prstGeom>
          <a:noFill/>
        </p:spPr>
        <p:txBody>
          <a:bodyPr wrap="square" lIns="0" tIns="0" rIns="0" bIns="0"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歩道の高さを揃え、歩道と車道に段差 </a:t>
            </a:r>
            <a:r>
              <a:rPr kumimoji="1" lang="en-US" altLang="ja-JP" sz="800" dirty="0" smtClean="0">
                <a:latin typeface="HG丸ｺﾞｼｯｸM-PRO" panose="020F0600000000000000" pitchFamily="50" charset="-128"/>
                <a:ea typeface="HG丸ｺﾞｼｯｸM-PRO" panose="020F0600000000000000" pitchFamily="50" charset="-128"/>
              </a:rPr>
              <a:t>(</a:t>
            </a:r>
            <a:r>
              <a:rPr kumimoji="1" lang="ja-JP" altLang="en-US" sz="800" dirty="0" smtClean="0">
                <a:latin typeface="HG丸ｺﾞｼｯｸM-PRO" panose="020F0600000000000000" pitchFamily="50" charset="-128"/>
                <a:ea typeface="HG丸ｺﾞｼｯｸM-PRO" panose="020F0600000000000000" pitchFamily="50" charset="-128"/>
              </a:rPr>
              <a:t>歩道強調</a:t>
            </a:r>
            <a:r>
              <a:rPr kumimoji="1" lang="en-US" altLang="ja-JP" sz="800" dirty="0" smtClean="0">
                <a:latin typeface="HG丸ｺﾞｼｯｸM-PRO" panose="020F0600000000000000" pitchFamily="50" charset="-128"/>
                <a:ea typeface="HG丸ｺﾞｼｯｸM-PRO" panose="020F0600000000000000" pitchFamily="50" charset="-128"/>
              </a:rPr>
              <a:t>)</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61" name="テキスト ボックス 60"/>
          <p:cNvSpPr txBox="1"/>
          <p:nvPr/>
        </p:nvSpPr>
        <p:spPr>
          <a:xfrm>
            <a:off x="7467434" y="2943143"/>
            <a:ext cx="1538883" cy="123111"/>
          </a:xfrm>
          <a:prstGeom prst="rect">
            <a:avLst/>
          </a:prstGeom>
          <a:noFill/>
        </p:spPr>
        <p:txBody>
          <a:bodyPr wrap="none" lIns="0" tIns="0" rIns="0" bIns="0" rtlCol="0">
            <a:spAutoFit/>
          </a:bodyPr>
          <a:lstStyle/>
          <a:p>
            <a:r>
              <a:rPr lang="ja-JP" altLang="en-US" sz="800" dirty="0" smtClean="0">
                <a:latin typeface="HG丸ｺﾞｼｯｸM-PRO" panose="020F0600000000000000" pitchFamily="50" charset="-128"/>
                <a:ea typeface="HG丸ｺﾞｼｯｸM-PRO" panose="020F0600000000000000" pitchFamily="50" charset="-128"/>
              </a:rPr>
              <a:t>交差点入口を狭くして入りにくく</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62" name="テキスト ボックス 61"/>
          <p:cNvSpPr txBox="1"/>
          <p:nvPr/>
        </p:nvSpPr>
        <p:spPr>
          <a:xfrm>
            <a:off x="5781917" y="2943143"/>
            <a:ext cx="1607481" cy="123111"/>
          </a:xfrm>
          <a:prstGeom prst="rect">
            <a:avLst/>
          </a:prstGeom>
          <a:noFill/>
        </p:spPr>
        <p:txBody>
          <a:bodyPr wrap="square" lIns="0" tIns="0" rIns="0" bIns="0"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昇降式の障害物で車両を排除</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63" name="テキスト ボックス 62"/>
          <p:cNvSpPr txBox="1"/>
          <p:nvPr/>
        </p:nvSpPr>
        <p:spPr>
          <a:xfrm>
            <a:off x="4075227" y="4186448"/>
            <a:ext cx="418952" cy="160310"/>
          </a:xfrm>
          <a:prstGeom prst="rect">
            <a:avLst/>
          </a:prstGeom>
          <a:solidFill>
            <a:srgbClr val="333399"/>
          </a:solidFill>
        </p:spPr>
        <p:txBody>
          <a:bodyPr wrap="none" lIns="36000" tIns="10800" rIns="36000" bIns="10800" rtlCol="0">
            <a:spAutoFit/>
          </a:bodyPr>
          <a:lstStyle/>
          <a:p>
            <a:r>
              <a:rPr kumimoji="1" lang="ja-JP" altLang="en-US" sz="900" dirty="0" smtClean="0">
                <a:solidFill>
                  <a:schemeClr val="bg1"/>
                </a:solidFill>
                <a:latin typeface="HG丸ｺﾞｼｯｸM-PRO" panose="020F0600000000000000" pitchFamily="50" charset="-128"/>
                <a:ea typeface="HG丸ｺﾞｼｯｸM-PRO" panose="020F0600000000000000" pitchFamily="50" charset="-128"/>
              </a:rPr>
              <a:t>ハンプ</a:t>
            </a:r>
            <a:endParaRPr kumimoji="1" lang="ja-JP" altLang="en-US" sz="900" dirty="0">
              <a:solidFill>
                <a:schemeClr val="bg1"/>
              </a:solidFill>
              <a:latin typeface="HG丸ｺﾞｼｯｸM-PRO" panose="020F0600000000000000" pitchFamily="50" charset="-128"/>
              <a:ea typeface="HG丸ｺﾞｼｯｸM-PRO" panose="020F0600000000000000" pitchFamily="50" charset="-128"/>
            </a:endParaRPr>
          </a:p>
        </p:txBody>
      </p:sp>
      <p:sp>
        <p:nvSpPr>
          <p:cNvPr id="64" name="テキスト ボックス 63"/>
          <p:cNvSpPr txBox="1"/>
          <p:nvPr/>
        </p:nvSpPr>
        <p:spPr>
          <a:xfrm>
            <a:off x="4101073" y="4344821"/>
            <a:ext cx="1333698" cy="123111"/>
          </a:xfrm>
          <a:prstGeom prst="rect">
            <a:avLst/>
          </a:prstGeom>
          <a:noFill/>
        </p:spPr>
        <p:txBody>
          <a:bodyPr wrap="none" lIns="0" tIns="0" rIns="0" bIns="0"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凸部を設置して速度を抑える</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65" name="テキスト ボックス 64"/>
          <p:cNvSpPr txBox="1"/>
          <p:nvPr/>
        </p:nvSpPr>
        <p:spPr>
          <a:xfrm>
            <a:off x="5761510" y="4185113"/>
            <a:ext cx="534368" cy="160310"/>
          </a:xfrm>
          <a:prstGeom prst="rect">
            <a:avLst/>
          </a:prstGeom>
          <a:solidFill>
            <a:srgbClr val="333399"/>
          </a:solidFill>
        </p:spPr>
        <p:txBody>
          <a:bodyPr wrap="none" lIns="36000" tIns="10800" rIns="36000" bIns="10800" rtlCol="0">
            <a:spAutoFit/>
          </a:bodyPr>
          <a:lstStyle/>
          <a:p>
            <a:r>
              <a:rPr kumimoji="1" lang="ja-JP" altLang="en-US" sz="900" dirty="0" smtClean="0">
                <a:solidFill>
                  <a:schemeClr val="bg1"/>
                </a:solidFill>
                <a:latin typeface="HG丸ｺﾞｼｯｸM-PRO" panose="020F0600000000000000" pitchFamily="50" charset="-128"/>
                <a:ea typeface="HG丸ｺﾞｼｯｸM-PRO" panose="020F0600000000000000" pitchFamily="50" charset="-128"/>
              </a:rPr>
              <a:t>シケイン</a:t>
            </a:r>
            <a:endParaRPr kumimoji="1" lang="ja-JP" altLang="en-US" sz="900" dirty="0">
              <a:solidFill>
                <a:schemeClr val="bg1"/>
              </a:solidFill>
              <a:latin typeface="HG丸ｺﾞｼｯｸM-PRO" panose="020F0600000000000000" pitchFamily="50" charset="-128"/>
              <a:ea typeface="HG丸ｺﾞｼｯｸM-PRO" panose="020F0600000000000000" pitchFamily="50" charset="-128"/>
            </a:endParaRPr>
          </a:p>
        </p:txBody>
      </p:sp>
      <p:sp>
        <p:nvSpPr>
          <p:cNvPr id="66" name="テキスト ボックス 65"/>
          <p:cNvSpPr txBox="1"/>
          <p:nvPr/>
        </p:nvSpPr>
        <p:spPr>
          <a:xfrm>
            <a:off x="7439926" y="4185113"/>
            <a:ext cx="418952" cy="160310"/>
          </a:xfrm>
          <a:prstGeom prst="rect">
            <a:avLst/>
          </a:prstGeom>
          <a:solidFill>
            <a:srgbClr val="333399"/>
          </a:solidFill>
        </p:spPr>
        <p:txBody>
          <a:bodyPr wrap="none" lIns="36000" tIns="10800" rIns="36000" bIns="10800" rtlCol="0">
            <a:spAutoFit/>
          </a:bodyPr>
          <a:lstStyle/>
          <a:p>
            <a:r>
              <a:rPr kumimoji="1" lang="ja-JP" altLang="en-US" sz="900" dirty="0" smtClean="0">
                <a:solidFill>
                  <a:schemeClr val="bg1"/>
                </a:solidFill>
                <a:latin typeface="HG丸ｺﾞｼｯｸM-PRO" panose="020F0600000000000000" pitchFamily="50" charset="-128"/>
                <a:ea typeface="HG丸ｺﾞｼｯｸM-PRO" panose="020F0600000000000000" pitchFamily="50" charset="-128"/>
              </a:rPr>
              <a:t>狭さく</a:t>
            </a:r>
            <a:endParaRPr kumimoji="1" lang="ja-JP" altLang="en-US" sz="900" dirty="0">
              <a:solidFill>
                <a:schemeClr val="bg1"/>
              </a:solidFill>
              <a:latin typeface="HG丸ｺﾞｼｯｸM-PRO" panose="020F0600000000000000" pitchFamily="50" charset="-128"/>
              <a:ea typeface="HG丸ｺﾞｼｯｸM-PRO" panose="020F0600000000000000" pitchFamily="50" charset="-128"/>
            </a:endParaRPr>
          </a:p>
        </p:txBody>
      </p:sp>
      <p:sp>
        <p:nvSpPr>
          <p:cNvPr id="67" name="テキスト ボックス 66"/>
          <p:cNvSpPr txBox="1"/>
          <p:nvPr/>
        </p:nvSpPr>
        <p:spPr>
          <a:xfrm>
            <a:off x="7467434" y="4343486"/>
            <a:ext cx="1436291" cy="123111"/>
          </a:xfrm>
          <a:prstGeom prst="rect">
            <a:avLst/>
          </a:prstGeom>
          <a:noFill/>
        </p:spPr>
        <p:txBody>
          <a:bodyPr wrap="none" lIns="0" tIns="0" rIns="0" bIns="0" rtlCol="0">
            <a:spAutoFit/>
          </a:bodyPr>
          <a:lstStyle/>
          <a:p>
            <a:r>
              <a:rPr lang="ja-JP" altLang="en-US" sz="800" dirty="0" smtClean="0">
                <a:latin typeface="HG丸ｺﾞｼｯｸM-PRO" panose="020F0600000000000000" pitchFamily="50" charset="-128"/>
                <a:ea typeface="HG丸ｺﾞｼｯｸM-PRO" panose="020F0600000000000000" pitchFamily="50" charset="-128"/>
              </a:rPr>
              <a:t>道幅をせまくして速度を抑える</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68" name="テキスト ボックス 67"/>
          <p:cNvSpPr txBox="1"/>
          <p:nvPr/>
        </p:nvSpPr>
        <p:spPr>
          <a:xfrm>
            <a:off x="5781917" y="4343486"/>
            <a:ext cx="1607481" cy="123111"/>
          </a:xfrm>
          <a:prstGeom prst="rect">
            <a:avLst/>
          </a:prstGeom>
          <a:noFill/>
        </p:spPr>
        <p:txBody>
          <a:bodyPr wrap="square" lIns="0" tIns="0" rIns="0" bIns="0"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ジグザグにして速度を抑える</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69" name="テキスト ボックス 68"/>
          <p:cNvSpPr txBox="1"/>
          <p:nvPr/>
        </p:nvSpPr>
        <p:spPr>
          <a:xfrm>
            <a:off x="4075227" y="5381205"/>
            <a:ext cx="1803946" cy="160310"/>
          </a:xfrm>
          <a:prstGeom prst="rect">
            <a:avLst/>
          </a:prstGeom>
          <a:solidFill>
            <a:srgbClr val="333399"/>
          </a:solidFill>
        </p:spPr>
        <p:txBody>
          <a:bodyPr wrap="none" lIns="36000" tIns="10800" rIns="36000" bIns="10800" rtlCol="0">
            <a:spAutoFit/>
          </a:bodyPr>
          <a:lstStyle/>
          <a:p>
            <a:r>
              <a:rPr kumimoji="1" lang="ja-JP" altLang="en-US" sz="900" dirty="0" smtClean="0">
                <a:solidFill>
                  <a:schemeClr val="bg1"/>
                </a:solidFill>
                <a:latin typeface="HG丸ｺﾞｼｯｸM-PRO" panose="020F0600000000000000" pitchFamily="50" charset="-128"/>
                <a:ea typeface="HG丸ｺﾞｼｯｸM-PRO" panose="020F0600000000000000" pitchFamily="50" charset="-128"/>
              </a:rPr>
              <a:t>自転車レーンや歩道のカラー化等</a:t>
            </a:r>
            <a:endParaRPr kumimoji="1" lang="ja-JP" altLang="en-US" sz="900" dirty="0">
              <a:solidFill>
                <a:schemeClr val="bg1"/>
              </a:solidFill>
              <a:latin typeface="HG丸ｺﾞｼｯｸM-PRO" panose="020F0600000000000000" pitchFamily="50" charset="-128"/>
              <a:ea typeface="HG丸ｺﾞｼｯｸM-PRO" panose="020F0600000000000000" pitchFamily="50" charset="-128"/>
            </a:endParaRPr>
          </a:p>
        </p:txBody>
      </p:sp>
      <p:sp>
        <p:nvSpPr>
          <p:cNvPr id="70" name="テキスト ボックス 69"/>
          <p:cNvSpPr txBox="1"/>
          <p:nvPr/>
        </p:nvSpPr>
        <p:spPr>
          <a:xfrm>
            <a:off x="4101073" y="5539578"/>
            <a:ext cx="2154436" cy="123111"/>
          </a:xfrm>
          <a:prstGeom prst="rect">
            <a:avLst/>
          </a:prstGeom>
          <a:noFill/>
        </p:spPr>
        <p:txBody>
          <a:bodyPr wrap="none" lIns="0" tIns="0" rIns="0" bIns="0"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歩行者・自転車の通行スペースが狭くあぶない</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71" name="テキスト ボックス 70"/>
          <p:cNvSpPr txBox="1"/>
          <p:nvPr/>
        </p:nvSpPr>
        <p:spPr>
          <a:xfrm>
            <a:off x="6674776" y="5539578"/>
            <a:ext cx="1949252" cy="123111"/>
          </a:xfrm>
          <a:prstGeom prst="rect">
            <a:avLst/>
          </a:prstGeom>
          <a:noFill/>
        </p:spPr>
        <p:txBody>
          <a:bodyPr wrap="none" lIns="0" tIns="0" rIns="0" bIns="0"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歩行者・自転車が余裕をもって安全に通行</a:t>
            </a:r>
            <a:endParaRPr kumimoji="1" lang="ja-JP" altLang="en-US" sz="800" dirty="0">
              <a:latin typeface="HG丸ｺﾞｼｯｸM-PRO" panose="020F0600000000000000" pitchFamily="50" charset="-128"/>
              <a:ea typeface="HG丸ｺﾞｼｯｸM-PRO" panose="020F0600000000000000" pitchFamily="50" charset="-128"/>
            </a:endParaRPr>
          </a:p>
        </p:txBody>
      </p:sp>
      <p:grpSp>
        <p:nvGrpSpPr>
          <p:cNvPr id="72" name="グループ化 71"/>
          <p:cNvGrpSpPr/>
          <p:nvPr/>
        </p:nvGrpSpPr>
        <p:grpSpPr>
          <a:xfrm>
            <a:off x="4144548" y="5679680"/>
            <a:ext cx="1780612" cy="900000"/>
            <a:chOff x="5096535" y="10084855"/>
            <a:chExt cx="1780612" cy="900000"/>
          </a:xfrm>
        </p:grpSpPr>
        <p:pic>
          <p:nvPicPr>
            <p:cNvPr id="73" name="図 72"/>
            <p:cNvPicPr>
              <a:picLocks noChangeAspect="1"/>
            </p:cNvPicPr>
            <p:nvPr/>
          </p:nvPicPr>
          <p:blipFill rotWithShape="1">
            <a:blip r:embed="rId11"/>
            <a:srcRect l="1507" t="30738" r="6011" b="8731"/>
            <a:stretch/>
          </p:blipFill>
          <p:spPr>
            <a:xfrm>
              <a:off x="5096535" y="10084856"/>
              <a:ext cx="1780612" cy="899999"/>
            </a:xfrm>
            <a:prstGeom prst="rect">
              <a:avLst/>
            </a:prstGeom>
          </p:spPr>
        </p:pic>
        <p:sp>
          <p:nvSpPr>
            <p:cNvPr id="74" name="正方形/長方形 73"/>
            <p:cNvSpPr/>
            <p:nvPr/>
          </p:nvSpPr>
          <p:spPr>
            <a:xfrm>
              <a:off x="5417843" y="10084855"/>
              <a:ext cx="1200157" cy="65649"/>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grpSp>
      <p:cxnSp>
        <p:nvCxnSpPr>
          <p:cNvPr id="75" name="直線コネクタ 74"/>
          <p:cNvCxnSpPr/>
          <p:nvPr/>
        </p:nvCxnSpPr>
        <p:spPr>
          <a:xfrm>
            <a:off x="6287367" y="2634602"/>
            <a:ext cx="2616358" cy="5212"/>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76" name="直線コネクタ 75"/>
          <p:cNvCxnSpPr/>
          <p:nvPr/>
        </p:nvCxnSpPr>
        <p:spPr>
          <a:xfrm>
            <a:off x="6287367" y="4038758"/>
            <a:ext cx="2616358" cy="5212"/>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77" name="直線コネクタ 76"/>
          <p:cNvCxnSpPr/>
          <p:nvPr/>
        </p:nvCxnSpPr>
        <p:spPr>
          <a:xfrm>
            <a:off x="6518718" y="5228076"/>
            <a:ext cx="2385007" cy="0"/>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78" name="正方形/長方形 77"/>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82049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生活</a:t>
            </a:r>
            <a:r>
              <a:rPr lang="ja-JP" altLang="en-US" dirty="0"/>
              <a:t>道路交通安全対策</a:t>
            </a:r>
            <a:r>
              <a:rPr lang="ja-JP" altLang="en-US" dirty="0" smtClean="0"/>
              <a:t>の取り組み</a:t>
            </a:r>
            <a:endParaRPr lang="ja-JP" altLang="en-US" dirty="0"/>
          </a:p>
        </p:txBody>
      </p:sp>
      <p:sp>
        <p:nvSpPr>
          <p:cNvPr id="4" name="スライド番号プレースホルダー 3"/>
          <p:cNvSpPr>
            <a:spLocks noGrp="1"/>
          </p:cNvSpPr>
          <p:nvPr>
            <p:ph type="sldNum" sz="quarter" idx="12"/>
          </p:nvPr>
        </p:nvSpPr>
        <p:spPr/>
        <p:txBody>
          <a:bodyPr/>
          <a:lstStyle/>
          <a:p>
            <a:fld id="{2BBCC535-E5EB-4C87-8318-061A9D8B6F79}" type="slidenum">
              <a:rPr kumimoji="1" lang="ja-JP" altLang="en-US" smtClean="0"/>
              <a:t>4</a:t>
            </a:fld>
            <a:endParaRPr kumimoji="1" lang="ja-JP" altLang="en-US"/>
          </a:p>
        </p:txBody>
      </p:sp>
      <p:sp>
        <p:nvSpPr>
          <p:cNvPr id="6" name="テキスト ボックス 5"/>
          <p:cNvSpPr txBox="1"/>
          <p:nvPr/>
        </p:nvSpPr>
        <p:spPr>
          <a:xfrm>
            <a:off x="597833" y="5981659"/>
            <a:ext cx="7517467" cy="338554"/>
          </a:xfrm>
          <a:prstGeom prst="rect">
            <a:avLst/>
          </a:prstGeom>
          <a:noFill/>
        </p:spPr>
        <p:txBody>
          <a:bodyPr wrap="square" rtlCol="0">
            <a:spAutoFit/>
          </a:bodyPr>
          <a:lstStyle/>
          <a:p>
            <a:r>
              <a:rPr kumimoji="1" lang="ja-JP" altLang="en-US" sz="1600" dirty="0" smtClean="0"/>
              <a:t>出典：国土交通省</a:t>
            </a:r>
            <a:r>
              <a:rPr kumimoji="1" lang="en-US" altLang="ja-JP" sz="1600" dirty="0" smtClean="0"/>
              <a:t>HP</a:t>
            </a:r>
            <a:r>
              <a:rPr lang="ja-JP" altLang="en-US" sz="1600" dirty="0"/>
              <a:t>　</a:t>
            </a:r>
            <a:r>
              <a:rPr lang="en-US" altLang="ja-JP" sz="1600" dirty="0">
                <a:hlinkClick r:id="rId3"/>
              </a:rPr>
              <a:t>http://www.mlit.go.jp/road/road/traffic/sesaku/pdf/leaflet-c.pdf</a:t>
            </a:r>
            <a:endParaRPr kumimoji="1" lang="ja-JP" altLang="en-US" sz="1600" dirty="0"/>
          </a:p>
        </p:txBody>
      </p:sp>
      <p:pic>
        <p:nvPicPr>
          <p:cNvPr id="3" name="図 2"/>
          <p:cNvPicPr>
            <a:picLocks noChangeAspect="1"/>
          </p:cNvPicPr>
          <p:nvPr/>
        </p:nvPicPr>
        <p:blipFill>
          <a:blip r:embed="rId4"/>
          <a:stretch>
            <a:fillRect/>
          </a:stretch>
        </p:blipFill>
        <p:spPr>
          <a:xfrm>
            <a:off x="612334" y="503932"/>
            <a:ext cx="8193314" cy="5477727"/>
          </a:xfrm>
          <a:prstGeom prst="rect">
            <a:avLst/>
          </a:prstGeom>
        </p:spPr>
      </p:pic>
      <p:sp>
        <p:nvSpPr>
          <p:cNvPr id="7" name="正方形/長方形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35865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生活</a:t>
            </a:r>
            <a:r>
              <a:rPr lang="ja-JP" altLang="en-US" dirty="0"/>
              <a:t>道路交通安全対策</a:t>
            </a:r>
            <a:r>
              <a:rPr lang="ja-JP" altLang="en-US" dirty="0" smtClean="0"/>
              <a:t>の取り組み</a:t>
            </a:r>
            <a:endParaRPr lang="ja-JP" altLang="en-US" dirty="0"/>
          </a:p>
        </p:txBody>
      </p:sp>
      <p:sp>
        <p:nvSpPr>
          <p:cNvPr id="4" name="スライド番号プレースホルダー 3"/>
          <p:cNvSpPr>
            <a:spLocks noGrp="1"/>
          </p:cNvSpPr>
          <p:nvPr>
            <p:ph type="sldNum" sz="quarter" idx="12"/>
          </p:nvPr>
        </p:nvSpPr>
        <p:spPr/>
        <p:txBody>
          <a:bodyPr/>
          <a:lstStyle/>
          <a:p>
            <a:fld id="{2BBCC535-E5EB-4C87-8318-061A9D8B6F79}" type="slidenum">
              <a:rPr kumimoji="1" lang="ja-JP" altLang="en-US" smtClean="0"/>
              <a:t>5</a:t>
            </a:fld>
            <a:endParaRPr kumimoji="1" lang="ja-JP" altLang="en-US"/>
          </a:p>
        </p:txBody>
      </p:sp>
      <p:sp>
        <p:nvSpPr>
          <p:cNvPr id="6" name="テキスト ボックス 5"/>
          <p:cNvSpPr txBox="1"/>
          <p:nvPr/>
        </p:nvSpPr>
        <p:spPr>
          <a:xfrm>
            <a:off x="268086" y="6150393"/>
            <a:ext cx="7517467" cy="338554"/>
          </a:xfrm>
          <a:prstGeom prst="rect">
            <a:avLst/>
          </a:prstGeom>
          <a:noFill/>
        </p:spPr>
        <p:txBody>
          <a:bodyPr wrap="square" rtlCol="0">
            <a:spAutoFit/>
          </a:bodyPr>
          <a:lstStyle/>
          <a:p>
            <a:r>
              <a:rPr kumimoji="1" lang="ja-JP" altLang="en-US" sz="1600" dirty="0" smtClean="0"/>
              <a:t>出典：国土交通省</a:t>
            </a:r>
            <a:r>
              <a:rPr kumimoji="1" lang="en-US" altLang="ja-JP" sz="1600" dirty="0" smtClean="0"/>
              <a:t>HP</a:t>
            </a:r>
            <a:r>
              <a:rPr lang="ja-JP" altLang="en-US" sz="1600" dirty="0"/>
              <a:t>　</a:t>
            </a:r>
            <a:r>
              <a:rPr lang="en-US" altLang="ja-JP" sz="1600" dirty="0">
                <a:hlinkClick r:id="rId3"/>
              </a:rPr>
              <a:t>https://www.mlit.go.jp/common/001245545.pdf</a:t>
            </a:r>
            <a:endParaRPr kumimoji="1" lang="ja-JP" altLang="en-US" sz="1600" dirty="0"/>
          </a:p>
        </p:txBody>
      </p:sp>
      <p:pic>
        <p:nvPicPr>
          <p:cNvPr id="3" name="図 2"/>
          <p:cNvPicPr>
            <a:picLocks noChangeAspect="1"/>
          </p:cNvPicPr>
          <p:nvPr/>
        </p:nvPicPr>
        <p:blipFill>
          <a:blip r:embed="rId4"/>
          <a:stretch>
            <a:fillRect/>
          </a:stretch>
        </p:blipFill>
        <p:spPr>
          <a:xfrm>
            <a:off x="151039" y="703400"/>
            <a:ext cx="8794197" cy="5413768"/>
          </a:xfrm>
          <a:prstGeom prst="rect">
            <a:avLst/>
          </a:prstGeom>
        </p:spPr>
      </p:pic>
      <p:sp>
        <p:nvSpPr>
          <p:cNvPr id="7" name="正方形/長方形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92024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生活</a:t>
            </a:r>
            <a:r>
              <a:rPr lang="ja-JP" altLang="en-US" dirty="0"/>
              <a:t>道路交通安全対策</a:t>
            </a:r>
            <a:r>
              <a:rPr lang="ja-JP" altLang="en-US" dirty="0" smtClean="0"/>
              <a:t>の取り組み</a:t>
            </a:r>
            <a:endParaRPr lang="ja-JP" altLang="en-US" dirty="0"/>
          </a:p>
        </p:txBody>
      </p:sp>
      <p:sp>
        <p:nvSpPr>
          <p:cNvPr id="4" name="スライド番号プレースホルダー 3"/>
          <p:cNvSpPr>
            <a:spLocks noGrp="1"/>
          </p:cNvSpPr>
          <p:nvPr>
            <p:ph type="sldNum" sz="quarter" idx="12"/>
          </p:nvPr>
        </p:nvSpPr>
        <p:spPr/>
        <p:txBody>
          <a:bodyPr/>
          <a:lstStyle/>
          <a:p>
            <a:fld id="{2BBCC535-E5EB-4C87-8318-061A9D8B6F79}" type="slidenum">
              <a:rPr kumimoji="1" lang="ja-JP" altLang="en-US" smtClean="0"/>
              <a:t>6</a:t>
            </a:fld>
            <a:endParaRPr kumimoji="1" lang="ja-JP" altLang="en-US"/>
          </a:p>
        </p:txBody>
      </p:sp>
      <p:sp>
        <p:nvSpPr>
          <p:cNvPr id="6" name="テキスト ボックス 5"/>
          <p:cNvSpPr txBox="1"/>
          <p:nvPr/>
        </p:nvSpPr>
        <p:spPr>
          <a:xfrm>
            <a:off x="611239" y="6444279"/>
            <a:ext cx="7517467" cy="338554"/>
          </a:xfrm>
          <a:prstGeom prst="rect">
            <a:avLst/>
          </a:prstGeom>
          <a:noFill/>
        </p:spPr>
        <p:txBody>
          <a:bodyPr wrap="square" rtlCol="0">
            <a:spAutoFit/>
          </a:bodyPr>
          <a:lstStyle/>
          <a:p>
            <a:r>
              <a:rPr kumimoji="1" lang="ja-JP" altLang="en-US" sz="1600" dirty="0" smtClean="0"/>
              <a:t>出典：国土交通省</a:t>
            </a:r>
            <a:r>
              <a:rPr kumimoji="1" lang="en-US" altLang="ja-JP" sz="1600" dirty="0" smtClean="0"/>
              <a:t>HP</a:t>
            </a:r>
            <a:r>
              <a:rPr lang="ja-JP" altLang="en-US" sz="1600" dirty="0"/>
              <a:t>　</a:t>
            </a:r>
            <a:r>
              <a:rPr lang="ja-JP" altLang="en-US" sz="1600" dirty="0" smtClean="0"/>
              <a:t>　</a:t>
            </a:r>
            <a:r>
              <a:rPr lang="en-US" altLang="ja-JP" sz="1600" dirty="0">
                <a:hlinkClick r:id="rId3"/>
              </a:rPr>
              <a:t>https://www.mlit.go.jp/road/road/traffic/sesaku/pdf/2-2-5.pdf</a:t>
            </a:r>
            <a:endParaRPr kumimoji="1" lang="ja-JP" altLang="en-US" sz="1600" dirty="0"/>
          </a:p>
        </p:txBody>
      </p:sp>
      <p:pic>
        <p:nvPicPr>
          <p:cNvPr id="3" name="図 2"/>
          <p:cNvPicPr>
            <a:picLocks noChangeAspect="1"/>
          </p:cNvPicPr>
          <p:nvPr/>
        </p:nvPicPr>
        <p:blipFill>
          <a:blip r:embed="rId4"/>
          <a:stretch>
            <a:fillRect/>
          </a:stretch>
        </p:blipFill>
        <p:spPr>
          <a:xfrm>
            <a:off x="611239" y="510410"/>
            <a:ext cx="7778016" cy="5855260"/>
          </a:xfrm>
          <a:prstGeom prst="rect">
            <a:avLst/>
          </a:prstGeom>
        </p:spPr>
      </p:pic>
      <p:sp>
        <p:nvSpPr>
          <p:cNvPr id="7" name="正方形/長方形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6305065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44450">
          <a:solidFill>
            <a:srgbClr val="FF0000">
              <a:alpha val="50000"/>
            </a:srgbClr>
          </a:solid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7467</TotalTime>
  <Words>1504</Words>
  <Application>Microsoft Office PowerPoint</Application>
  <PresentationFormat>画面に合わせる (4:3)</PresentationFormat>
  <Paragraphs>118</Paragraphs>
  <Slides>7</Slides>
  <Notes>7</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HGPｺﾞｼｯｸE</vt:lpstr>
      <vt:lpstr>HGPｺﾞｼｯｸM</vt:lpstr>
      <vt:lpstr>HGP創英角ｺﾞｼｯｸUB</vt:lpstr>
      <vt:lpstr>HG丸ｺﾞｼｯｸM-PRO</vt:lpstr>
      <vt:lpstr>Meiryo UI</vt:lpstr>
      <vt:lpstr>ＭＳ Ｐゴシック</vt:lpstr>
      <vt:lpstr>Arial</vt:lpstr>
      <vt:lpstr>Calibri</vt:lpstr>
      <vt:lpstr>Office テーマ</vt:lpstr>
      <vt:lpstr>第○回　○○○○地区 生活道路交通安全対策　地域協議会</vt:lpstr>
      <vt:lpstr>生活道路交通安全対策の取り組み</vt:lpstr>
      <vt:lpstr>生活道路交通安全対策の取り組み</vt:lpstr>
      <vt:lpstr>生活道路交通安全対策の取り組み</vt:lpstr>
      <vt:lpstr>生活道路交通安全対策の取り組み</vt:lpstr>
      <vt:lpstr>生活道路交通安全対策の取り組み</vt:lpstr>
      <vt:lpstr>生活道路交通安全対策の取り組み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牧野　修久</dc:creator>
  <cp:lastModifiedBy>池水　丈明</cp:lastModifiedBy>
  <cp:revision>662</cp:revision>
  <cp:lastPrinted>2019-07-05T10:36:59Z</cp:lastPrinted>
  <dcterms:created xsi:type="dcterms:W3CDTF">2018-05-07T08:10:56Z</dcterms:created>
  <dcterms:modified xsi:type="dcterms:W3CDTF">2020-12-22T09:04:07Z</dcterms:modified>
</cp:coreProperties>
</file>