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  <p:sldMasterId id="2147483780" r:id="rId2"/>
  </p:sldMasterIdLst>
  <p:notesMasterIdLst>
    <p:notesMasterId r:id="rId8"/>
  </p:notesMasterIdLst>
  <p:handoutMasterIdLst>
    <p:handoutMasterId r:id="rId9"/>
  </p:handoutMasterIdLst>
  <p:sldIdLst>
    <p:sldId id="367" r:id="rId3"/>
    <p:sldId id="353" r:id="rId4"/>
    <p:sldId id="363" r:id="rId5"/>
    <p:sldId id="374" r:id="rId6"/>
    <p:sldId id="358" r:id="rId7"/>
  </p:sldIdLst>
  <p:sldSz cx="9144000" cy="6858000" type="screen4x3"/>
  <p:notesSz cx="7104063" cy="102346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3F9FA"/>
    <a:srgbClr val="FFFFFF"/>
    <a:srgbClr val="333399"/>
    <a:srgbClr val="6699FF"/>
    <a:srgbClr val="FF0000"/>
    <a:srgbClr val="8CC04C"/>
    <a:srgbClr val="CCECFF"/>
    <a:srgbClr val="BF0000"/>
    <a:srgbClr val="4087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43" autoAdjust="0"/>
  </p:normalViewPr>
  <p:slideViewPr>
    <p:cSldViewPr snapToGrid="0">
      <p:cViewPr varScale="1">
        <p:scale>
          <a:sx n="107" d="100"/>
          <a:sy n="107" d="100"/>
        </p:scale>
        <p:origin x="1632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93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30850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9041" cy="513789"/>
          </a:xfrm>
          <a:prstGeom prst="rect">
            <a:avLst/>
          </a:prstGeom>
        </p:spPr>
        <p:txBody>
          <a:bodyPr vert="horz" lIns="95463" tIns="47732" rIns="95463" bIns="47732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3348" y="1"/>
            <a:ext cx="3079040" cy="513789"/>
          </a:xfrm>
          <a:prstGeom prst="rect">
            <a:avLst/>
          </a:prstGeom>
        </p:spPr>
        <p:txBody>
          <a:bodyPr vert="horz" lIns="95463" tIns="47732" rIns="95463" bIns="47732" rtlCol="0"/>
          <a:lstStyle>
            <a:lvl1pPr algn="r">
              <a:defRPr sz="1300"/>
            </a:lvl1pPr>
          </a:lstStyle>
          <a:p>
            <a:fld id="{C9E28BB5-5F94-4428-9CD4-1E02BF415C7D}" type="datetimeFigureOut">
              <a:rPr kumimoji="1" lang="ja-JP" altLang="en-US" smtClean="0"/>
              <a:t>2024/3/12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5337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63" tIns="47732" rIns="95463" bIns="4773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05" y="4925460"/>
            <a:ext cx="5684255" cy="4029621"/>
          </a:xfrm>
          <a:prstGeom prst="rect">
            <a:avLst/>
          </a:prstGeom>
        </p:spPr>
        <p:txBody>
          <a:bodyPr vert="horz" lIns="95463" tIns="47732" rIns="95463" bIns="47732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720825"/>
            <a:ext cx="3079041" cy="513789"/>
          </a:xfrm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3348" y="9720825"/>
            <a:ext cx="3079040" cy="513789"/>
          </a:xfrm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r">
              <a:defRPr sz="1300"/>
            </a:lvl1pPr>
          </a:lstStyle>
          <a:p>
            <a:fld id="{0521C57A-15FE-40C0-8B8A-25A741413E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7285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1C57A-15FE-40C0-8B8A-25A741413EE7}" type="slidenum">
              <a:rPr kumimoji="1" lang="ja-JP" altLang="en-US" smtClean="0"/>
              <a:t>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4628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mlit_top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30"/>
          <a:stretch>
            <a:fillRect/>
          </a:stretch>
        </p:blipFill>
        <p:spPr bwMode="auto">
          <a:xfrm>
            <a:off x="0" y="6524625"/>
            <a:ext cx="91440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1692275" y="3284538"/>
            <a:ext cx="7451725" cy="73025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ja-JP" altLang="en-US"/>
          </a:p>
        </p:txBody>
      </p:sp>
      <p:pic>
        <p:nvPicPr>
          <p:cNvPr id="6" name="Picture 1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1550"/>
            <a:ext cx="21240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2"/>
          <p:cNvSpPr txBox="1">
            <a:spLocks noChangeArrowheads="1"/>
          </p:cNvSpPr>
          <p:nvPr userDrawn="1"/>
        </p:nvSpPr>
        <p:spPr bwMode="auto">
          <a:xfrm>
            <a:off x="0" y="6524625"/>
            <a:ext cx="3636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1200" i="1">
                <a:solidFill>
                  <a:schemeClr val="bg1"/>
                </a:solidFill>
                <a:latin typeface="Times New Roman" pitchFamily="18" charset="0"/>
              </a:rPr>
              <a:t>Ministry of Land, Infrastructure, Transport and Tourism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250" y="2133600"/>
            <a:ext cx="7524750" cy="1470025"/>
          </a:xfrm>
        </p:spPr>
        <p:txBody>
          <a:bodyPr/>
          <a:lstStyle>
            <a:lvl1pPr>
              <a:defRPr sz="4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1E978-A3B9-4673-8199-379729392307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874205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FC12D-27C1-4F31-90C9-A93D49E446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36706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94BDB-530F-4364-A4B7-5A1182A1D62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4046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DE403-68E0-47EB-9A36-3C247B16477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9660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41BEC-AD9E-4104-AF2B-4C626651FF8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1565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FE511-5094-4685-A035-FB392A6605D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80967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C2EA1-6911-4BAC-954D-0A2DD024DDC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16665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176D3-1CBA-4E5C-8891-6A87D7C30D4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51891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 smtClean="0"/>
              <a:t>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F5529-272E-4A2C-90D7-160EE3AC100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42627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20612-914C-4BDE-8D4C-FEA4392E99F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26494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0"/>
            <a:ext cx="2171700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362700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B01F7-FA20-4B15-9970-D297285851A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1431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C1E978-A3B9-4673-8199-379729392307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  <p:pic>
        <p:nvPicPr>
          <p:cNvPr id="7" name="Picture 7" descr="mlit_top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30"/>
          <a:stretch>
            <a:fillRect/>
          </a:stretch>
        </p:blipFill>
        <p:spPr bwMode="auto">
          <a:xfrm>
            <a:off x="0" y="6524625"/>
            <a:ext cx="91440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9"/>
          <p:cNvSpPr>
            <a:spLocks noChangeArrowheads="1"/>
          </p:cNvSpPr>
          <p:nvPr userDrawn="1"/>
        </p:nvSpPr>
        <p:spPr bwMode="auto">
          <a:xfrm>
            <a:off x="1692275" y="3284538"/>
            <a:ext cx="7451725" cy="73025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ja-JP" altLang="en-US"/>
          </a:p>
        </p:txBody>
      </p:sp>
      <p:pic>
        <p:nvPicPr>
          <p:cNvPr id="9" name="Picture 1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1550"/>
            <a:ext cx="21240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2"/>
          <p:cNvSpPr txBox="1">
            <a:spLocks noChangeArrowheads="1"/>
          </p:cNvSpPr>
          <p:nvPr userDrawn="1"/>
        </p:nvSpPr>
        <p:spPr bwMode="auto">
          <a:xfrm>
            <a:off x="0" y="6524625"/>
            <a:ext cx="3636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1200" i="1">
                <a:solidFill>
                  <a:schemeClr val="bg1"/>
                </a:solidFill>
                <a:latin typeface="Times New Roman" pitchFamily="18" charset="0"/>
              </a:rPr>
              <a:t>Ministry of Land, Infrastructure, Transport and Tourism</a:t>
            </a:r>
          </a:p>
        </p:txBody>
      </p:sp>
    </p:spTree>
    <p:extLst>
      <p:ext uri="{BB962C8B-B14F-4D97-AF65-F5344CB8AC3E}">
        <p14:creationId xmlns:p14="http://schemas.microsoft.com/office/powerpoint/2010/main" val="22700324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1FC12D-27C1-4F31-90C9-A93D49E44687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9144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694BDB-530F-4364-A4B7-5A1182A1D62D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844760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4DE403-68E0-47EB-9A36-3C247B16477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83320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541BEC-AD9E-4104-AF2B-4C626651FF8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7748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FE511-5094-4685-A035-FB392A6605D8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6570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9C2EA1-6911-4BAC-954D-0A2DD024DDCF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527720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DCE21E-3BF4-4A13-BE4A-B95BE9787BE2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9699204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3F5529-272E-4A2C-90D7-160EE3AC1005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8219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DCE21E-3BF4-4A13-BE4A-B95BE9787BE2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523880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DCE21E-3BF4-4A13-BE4A-B95BE9787BE2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933813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21264" y="6378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FFDCE21E-3BF4-4A13-BE4A-B95BE9787BE2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-1"/>
            <a:ext cx="9144000" cy="748453"/>
            <a:chOff x="0" y="0"/>
            <a:chExt cx="5760" cy="344"/>
          </a:xfrm>
        </p:grpSpPr>
        <p:pic>
          <p:nvPicPr>
            <p:cNvPr id="1034" name="Picture 9" descr="mlit_top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801" b="65286"/>
            <a:stretch>
              <a:fillRect/>
            </a:stretch>
          </p:blipFill>
          <p:spPr bwMode="auto">
            <a:xfrm>
              <a:off x="0" y="300"/>
              <a:ext cx="5760" cy="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0" y="0"/>
              <a:ext cx="5760" cy="318"/>
              <a:chOff x="0" y="0"/>
              <a:chExt cx="5760" cy="318"/>
            </a:xfrm>
          </p:grpSpPr>
          <p:pic>
            <p:nvPicPr>
              <p:cNvPr id="1036" name="Picture 11" descr="mlit_top"/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945" b="42805"/>
              <a:stretch>
                <a:fillRect/>
              </a:stretch>
            </p:blipFill>
            <p:spPr bwMode="auto">
              <a:xfrm>
                <a:off x="3856" y="0"/>
                <a:ext cx="1904" cy="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7" name="Picture 16" descr="mlit_top"/>
              <p:cNvPicPr>
                <a:picLocks noChangeAspect="1" noChangeArrowheads="1"/>
              </p:cNvPicPr>
              <p:nvPr userDrawn="1"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b="42805"/>
              <a:stretch>
                <a:fillRect/>
              </a:stretch>
            </p:blipFill>
            <p:spPr bwMode="auto">
              <a:xfrm>
                <a:off x="1043" y="0"/>
                <a:ext cx="2880" cy="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8" name="Picture 10" descr="mlit_top"/>
              <p:cNvPicPr>
                <a:picLocks noChangeAspect="1" noChangeArrowheads="1"/>
              </p:cNvPicPr>
              <p:nvPr userDrawn="1"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06" b="42805"/>
              <a:stretch>
                <a:fillRect/>
              </a:stretch>
            </p:blipFill>
            <p:spPr bwMode="auto">
              <a:xfrm>
                <a:off x="0" y="0"/>
                <a:ext cx="1791" cy="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774035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タイトルの書式設定</a:t>
            </a:r>
          </a:p>
        </p:txBody>
      </p:sp>
      <p:pic>
        <p:nvPicPr>
          <p:cNvPr id="1032" name="Picture 14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/>
          <a:stretch>
            <a:fillRect/>
          </a:stretch>
        </p:blipFill>
        <p:spPr bwMode="auto">
          <a:xfrm>
            <a:off x="7593013" y="71289"/>
            <a:ext cx="1550987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FDCE21E-3BF4-4A13-BE4A-B95BE9787BE2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17495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ctrTitle"/>
          </p:nvPr>
        </p:nvSpPr>
        <p:spPr>
          <a:xfrm>
            <a:off x="1619250" y="1985010"/>
            <a:ext cx="7524750" cy="1470025"/>
          </a:xfrm>
        </p:spPr>
        <p:txBody>
          <a:bodyPr/>
          <a:lstStyle/>
          <a:p>
            <a:r>
              <a:rPr lang="en-US" altLang="ja-JP" sz="2800" dirty="0" smtClean="0"/>
              <a:t>『</a:t>
            </a:r>
            <a:r>
              <a:rPr lang="ja-JP" altLang="en-US" sz="2800" dirty="0" smtClean="0"/>
              <a:t>災害・避難カード</a:t>
            </a:r>
            <a:r>
              <a:rPr lang="en-US" altLang="ja-JP" sz="2800" dirty="0" smtClean="0"/>
              <a:t>』</a:t>
            </a:r>
            <a:r>
              <a:rPr lang="ja-JP" altLang="en-US" sz="2800" dirty="0" smtClean="0"/>
              <a:t>を活用した</a:t>
            </a:r>
            <a:r>
              <a:rPr lang="en-US" altLang="ja-JP" sz="2800" dirty="0" smtClean="0"/>
              <a:t/>
            </a:r>
            <a:br>
              <a:rPr lang="en-US" altLang="ja-JP" sz="2800" dirty="0" smtClean="0"/>
            </a:br>
            <a:r>
              <a:rPr lang="ja-JP" altLang="en-US" sz="2800" dirty="0" smtClean="0"/>
              <a:t>水害への備えを考える授業の実施方法（案）</a:t>
            </a:r>
            <a:endParaRPr kumimoji="1" lang="ja-JP" altLang="en-US" sz="280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8317048" y="-452846"/>
            <a:ext cx="486278" cy="25736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pPr algn="ctr"/>
            <a:r>
              <a:rPr kumimoji="1" lang="ja-JP" altLang="en-US" sz="1200" dirty="0" smtClean="0"/>
              <a:t>資料１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5977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授業全体の進め方</a:t>
            </a:r>
            <a:endParaRPr kumimoji="1" lang="ja-JP" altLang="en-US" dirty="0"/>
          </a:p>
        </p:txBody>
      </p:sp>
      <p:sp>
        <p:nvSpPr>
          <p:cNvPr id="29" name="正方形/長方形 28"/>
          <p:cNvSpPr/>
          <p:nvPr/>
        </p:nvSpPr>
        <p:spPr>
          <a:xfrm>
            <a:off x="605128" y="944184"/>
            <a:ext cx="7926129" cy="38321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7021264" y="6528029"/>
            <a:ext cx="2133600" cy="326796"/>
          </a:xfrm>
        </p:spPr>
        <p:txBody>
          <a:bodyPr/>
          <a:lstStyle/>
          <a:p>
            <a:pPr>
              <a:defRPr/>
            </a:pPr>
            <a:fld id="{06FFE511-5094-4685-A035-FB392A6605D8}" type="slidenum">
              <a:rPr lang="en-US" altLang="ja-JP" smtClean="0"/>
              <a:pPr>
                <a:defRPr/>
              </a:pPr>
              <a:t>1</a:t>
            </a:fld>
            <a:endParaRPr lang="en-US" altLang="ja-JP" dirty="0"/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542944" y="962959"/>
            <a:ext cx="3012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00FF"/>
                </a:solidFill>
              </a:rPr>
              <a:t>【</a:t>
            </a:r>
            <a:r>
              <a:rPr kumimoji="1" lang="ja-JP" altLang="en-US" sz="2400" b="1" dirty="0" smtClean="0">
                <a:solidFill>
                  <a:srgbClr val="0000FF"/>
                </a:solidFill>
              </a:rPr>
              <a:t>授業①</a:t>
            </a:r>
            <a:r>
              <a:rPr kumimoji="1" lang="en-US" altLang="ja-JP" sz="2400" b="1" dirty="0" smtClean="0">
                <a:solidFill>
                  <a:srgbClr val="0000FF"/>
                </a:solidFill>
              </a:rPr>
              <a:t>】</a:t>
            </a:r>
            <a:r>
              <a:rPr kumimoji="1" lang="ja-JP" altLang="en-US" sz="2400" b="1" dirty="0" smtClean="0">
                <a:solidFill>
                  <a:srgbClr val="0000FF"/>
                </a:solidFill>
              </a:rPr>
              <a:t>知る・考える</a:t>
            </a:r>
            <a:endParaRPr kumimoji="1" lang="en-US" altLang="ja-JP" sz="2400" b="1" dirty="0" smtClean="0">
              <a:solidFill>
                <a:srgbClr val="0000FF"/>
              </a:solidFill>
            </a:endParaRPr>
          </a:p>
        </p:txBody>
      </p:sp>
      <p:pic>
        <p:nvPicPr>
          <p:cNvPr id="71" name="Picture 2" descr="https://1.bp.blogspot.com/-rLpV2AE18-Y/VUIJklrxvsI/AAAAAAAAtWQ/QuDiHxdPQdc/s800/school_clas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263" y="1351108"/>
            <a:ext cx="1374486" cy="128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テキスト ボックス 71"/>
          <p:cNvSpPr txBox="1"/>
          <p:nvPr/>
        </p:nvSpPr>
        <p:spPr>
          <a:xfrm>
            <a:off x="3523732" y="1514928"/>
            <a:ext cx="3105337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400" dirty="0" smtClean="0"/>
              <a:t>①揖斐川・長良川と小学校の位置関係</a:t>
            </a:r>
            <a:endParaRPr kumimoji="1" lang="en-US" altLang="ja-JP" sz="1400" dirty="0" smtClean="0"/>
          </a:p>
          <a:p>
            <a:pPr>
              <a:lnSpc>
                <a:spcPct val="150000"/>
              </a:lnSpc>
            </a:pPr>
            <a:r>
              <a:rPr lang="ja-JP" altLang="en-US" sz="1400" dirty="0" smtClean="0"/>
              <a:t>②</a:t>
            </a:r>
            <a:r>
              <a:rPr lang="ja-JP" altLang="en-US" sz="1400" dirty="0"/>
              <a:t>揖斐川・長良川</a:t>
            </a:r>
            <a:r>
              <a:rPr lang="ja-JP" altLang="en-US" sz="1400" dirty="0" smtClean="0"/>
              <a:t>の過去の水害を知る</a:t>
            </a:r>
            <a:endParaRPr lang="en-US" altLang="ja-JP" sz="1400" dirty="0" smtClean="0"/>
          </a:p>
          <a:p>
            <a:pPr>
              <a:lnSpc>
                <a:spcPct val="150000"/>
              </a:lnSpc>
            </a:pPr>
            <a:r>
              <a:rPr lang="ja-JP" altLang="en-US" sz="1400" dirty="0"/>
              <a:t>　</a:t>
            </a:r>
            <a:r>
              <a:rPr lang="ja-JP" altLang="en-US" sz="1400" dirty="0" smtClean="0"/>
              <a:t>　マイ・タイムラインの必要性を知る</a:t>
            </a: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3523732" y="2479403"/>
            <a:ext cx="4464684" cy="23429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400" dirty="0"/>
              <a:t>③</a:t>
            </a:r>
            <a:r>
              <a:rPr lang="ja-JP" altLang="en-US" sz="1400" dirty="0" smtClean="0"/>
              <a:t>自宅の水害危険性を知る</a:t>
            </a:r>
            <a:endParaRPr lang="en-US" altLang="ja-JP" sz="1400" dirty="0" smtClean="0"/>
          </a:p>
          <a:p>
            <a:pPr>
              <a:lnSpc>
                <a:spcPct val="150000"/>
              </a:lnSpc>
            </a:pPr>
            <a:r>
              <a:rPr lang="ja-JP" altLang="en-US" sz="1400" dirty="0"/>
              <a:t>④</a:t>
            </a:r>
            <a:r>
              <a:rPr lang="ja-JP" altLang="en-US" sz="1400" dirty="0" smtClean="0"/>
              <a:t>避難先を決める</a:t>
            </a:r>
            <a:endParaRPr lang="en-US" altLang="ja-JP" sz="1400" dirty="0" smtClean="0"/>
          </a:p>
          <a:p>
            <a:pPr>
              <a:lnSpc>
                <a:spcPct val="150000"/>
              </a:lnSpc>
            </a:pPr>
            <a:r>
              <a:rPr lang="ja-JP" altLang="en-US" sz="1400" dirty="0"/>
              <a:t>⑤</a:t>
            </a:r>
            <a:r>
              <a:rPr kumimoji="1" lang="ja-JP" altLang="en-US" sz="1400" dirty="0" smtClean="0"/>
              <a:t>警戒レベルとそのときの状況、避難情報の意味を知る</a:t>
            </a:r>
            <a:endParaRPr kumimoji="1" lang="en-US" altLang="ja-JP" sz="1400" dirty="0" smtClean="0"/>
          </a:p>
          <a:p>
            <a:pPr>
              <a:lnSpc>
                <a:spcPct val="150000"/>
              </a:lnSpc>
            </a:pPr>
            <a:r>
              <a:rPr lang="ja-JP" altLang="en-US" sz="1400" dirty="0" smtClean="0"/>
              <a:t>⑥自分</a:t>
            </a:r>
            <a:r>
              <a:rPr lang="ja-JP" altLang="en-US" sz="1400" dirty="0"/>
              <a:t>たちにできることを</a:t>
            </a:r>
            <a:r>
              <a:rPr lang="ja-JP" altLang="en-US" sz="1400" dirty="0" smtClean="0"/>
              <a:t>考える</a:t>
            </a:r>
            <a:endParaRPr lang="en-US" altLang="ja-JP" sz="1400" dirty="0" smtClean="0"/>
          </a:p>
          <a:p>
            <a:pPr>
              <a:lnSpc>
                <a:spcPct val="150000"/>
              </a:lnSpc>
            </a:pPr>
            <a:r>
              <a:rPr lang="ja-JP" altLang="en-US" sz="1400" dirty="0"/>
              <a:t>　</a:t>
            </a:r>
            <a:r>
              <a:rPr lang="ja-JP" altLang="en-US" sz="1400" dirty="0" smtClean="0"/>
              <a:t>（グループでマイ・タイムラインを作成する）</a:t>
            </a:r>
            <a:endParaRPr lang="en-US" altLang="ja-JP" sz="1400" dirty="0"/>
          </a:p>
          <a:p>
            <a:pPr>
              <a:lnSpc>
                <a:spcPct val="150000"/>
              </a:lnSpc>
            </a:pPr>
            <a:r>
              <a:rPr lang="ja-JP" altLang="en-US" sz="1400" dirty="0" smtClean="0"/>
              <a:t>⑦</a:t>
            </a:r>
            <a:r>
              <a:rPr lang="ja-JP" altLang="en-US" sz="1350" dirty="0" smtClean="0"/>
              <a:t>自分</a:t>
            </a:r>
            <a:r>
              <a:rPr lang="ja-JP" altLang="en-US" sz="1350" dirty="0"/>
              <a:t>から避難することで、周りの人の役に立つ</a:t>
            </a:r>
            <a:r>
              <a:rPr lang="ja-JP" altLang="en-US" sz="1350" dirty="0" smtClean="0"/>
              <a:t>ことを知る</a:t>
            </a:r>
            <a:endParaRPr lang="en-US" altLang="ja-JP" sz="1350" dirty="0" smtClean="0"/>
          </a:p>
          <a:p>
            <a:pPr>
              <a:lnSpc>
                <a:spcPct val="150000"/>
              </a:lnSpc>
            </a:pPr>
            <a:r>
              <a:rPr lang="ja-JP" altLang="en-US" sz="1350" dirty="0"/>
              <a:t>　</a:t>
            </a:r>
            <a:r>
              <a:rPr lang="ja-JP" altLang="en-US" sz="1350" dirty="0" smtClean="0"/>
              <a:t>（子どもスイッチ）</a:t>
            </a:r>
            <a:endParaRPr lang="en-US" altLang="ja-JP" sz="1350" dirty="0" smtClean="0"/>
          </a:p>
        </p:txBody>
      </p:sp>
      <p:pic>
        <p:nvPicPr>
          <p:cNvPr id="5" name="Picture 2" descr="子ども 勉強 いらすとや (301 無料写真)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5461" r="13971"/>
          <a:stretch/>
        </p:blipFill>
        <p:spPr bwMode="auto">
          <a:xfrm>
            <a:off x="1904436" y="2616846"/>
            <a:ext cx="1273227" cy="83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正方形/長方形 21"/>
          <p:cNvSpPr/>
          <p:nvPr/>
        </p:nvSpPr>
        <p:spPr>
          <a:xfrm>
            <a:off x="605128" y="4943967"/>
            <a:ext cx="7926129" cy="17474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542944" y="4962741"/>
            <a:ext cx="2212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00FF"/>
                </a:solidFill>
              </a:rPr>
              <a:t>【</a:t>
            </a:r>
            <a:r>
              <a:rPr kumimoji="1" lang="ja-JP" altLang="en-US" sz="2400" b="1" dirty="0" smtClean="0">
                <a:solidFill>
                  <a:srgbClr val="0000FF"/>
                </a:solidFill>
              </a:rPr>
              <a:t>授業②</a:t>
            </a:r>
            <a:r>
              <a:rPr kumimoji="1" lang="en-US" altLang="ja-JP" sz="2400" b="1" dirty="0" smtClean="0">
                <a:solidFill>
                  <a:srgbClr val="0000FF"/>
                </a:solidFill>
              </a:rPr>
              <a:t>】</a:t>
            </a:r>
            <a:r>
              <a:rPr kumimoji="1" lang="ja-JP" altLang="en-US" sz="2400" b="1" dirty="0" smtClean="0">
                <a:solidFill>
                  <a:srgbClr val="0000FF"/>
                </a:solidFill>
              </a:rPr>
              <a:t>気づく</a:t>
            </a:r>
            <a:endParaRPr kumimoji="1" lang="en-US" altLang="ja-JP" sz="2400" b="1" dirty="0" smtClean="0">
              <a:solidFill>
                <a:srgbClr val="0000FF"/>
              </a:solidFill>
            </a:endParaRPr>
          </a:p>
        </p:txBody>
      </p:sp>
      <p:pic>
        <p:nvPicPr>
          <p:cNvPr id="25" name="図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897" y="5360597"/>
            <a:ext cx="1215849" cy="1215849"/>
          </a:xfrm>
          <a:prstGeom prst="rect">
            <a:avLst/>
          </a:prstGeom>
        </p:spPr>
      </p:pic>
      <p:sp>
        <p:nvSpPr>
          <p:cNvPr id="26" name="テキスト ボックス 25"/>
          <p:cNvSpPr txBox="1"/>
          <p:nvPr/>
        </p:nvSpPr>
        <p:spPr>
          <a:xfrm>
            <a:off x="3510423" y="5319252"/>
            <a:ext cx="3507692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400" dirty="0"/>
              <a:t>⑧</a:t>
            </a:r>
            <a:r>
              <a:rPr lang="ja-JP" altLang="en-US" sz="1400" dirty="0" smtClean="0"/>
              <a:t>友達とマイ・タイムラインを</a:t>
            </a:r>
            <a:r>
              <a:rPr kumimoji="1" lang="ja-JP" altLang="en-US" sz="1400" dirty="0" smtClean="0"/>
              <a:t>共有・比較し、</a:t>
            </a:r>
            <a:endParaRPr kumimoji="1" lang="en-US" altLang="ja-JP" sz="1400" dirty="0" smtClean="0"/>
          </a:p>
          <a:p>
            <a:pPr>
              <a:lnSpc>
                <a:spcPct val="150000"/>
              </a:lnSpc>
            </a:pPr>
            <a:r>
              <a:rPr lang="ja-JP" altLang="en-US" sz="1400" dirty="0"/>
              <a:t>　 </a:t>
            </a:r>
            <a:r>
              <a:rPr lang="ja-JP" altLang="en-US" sz="1400" dirty="0" smtClean="0"/>
              <a:t> </a:t>
            </a:r>
            <a:r>
              <a:rPr kumimoji="1" lang="ja-JP" altLang="en-US" sz="1400" dirty="0" smtClean="0"/>
              <a:t>一人ひとり避難行動が異なることに気づく</a:t>
            </a:r>
            <a:endParaRPr kumimoji="1" lang="en-US" altLang="ja-JP" sz="1400" dirty="0" smtClean="0"/>
          </a:p>
          <a:p>
            <a:pPr>
              <a:lnSpc>
                <a:spcPct val="150000"/>
              </a:lnSpc>
            </a:pPr>
            <a:r>
              <a:rPr lang="ja-JP" altLang="en-US" sz="1400" dirty="0" smtClean="0"/>
              <a:t>⑨マイ・タイムラインのふりかえり</a:t>
            </a:r>
            <a:endParaRPr kumimoji="1" lang="ja-JP" altLang="en-US" sz="1400" dirty="0"/>
          </a:p>
        </p:txBody>
      </p:sp>
      <p:pic>
        <p:nvPicPr>
          <p:cNvPr id="38" name="図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1030" y="3522843"/>
            <a:ext cx="946812" cy="649351"/>
          </a:xfrm>
          <a:prstGeom prst="rect">
            <a:avLst/>
          </a:prstGeom>
        </p:spPr>
      </p:pic>
      <p:pic>
        <p:nvPicPr>
          <p:cNvPr id="37" name="図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5897" y="3883867"/>
            <a:ext cx="956852" cy="65386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8347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【</a:t>
            </a:r>
            <a:r>
              <a:rPr kumimoji="1" lang="ja-JP" altLang="en-US" dirty="0" smtClean="0"/>
              <a:t>授業①</a:t>
            </a:r>
            <a:r>
              <a:rPr kumimoji="1" lang="en-US" altLang="ja-JP" dirty="0" smtClean="0"/>
              <a:t>】</a:t>
            </a:r>
            <a:r>
              <a:rPr kumimoji="1" lang="ja-JP" altLang="en-US" dirty="0" smtClean="0"/>
              <a:t>授業の進め方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7021264" y="6528029"/>
            <a:ext cx="2133600" cy="326796"/>
          </a:xfrm>
        </p:spPr>
        <p:txBody>
          <a:bodyPr/>
          <a:lstStyle/>
          <a:p>
            <a:pPr>
              <a:defRPr/>
            </a:pPr>
            <a:fld id="{06FFE511-5094-4685-A035-FB392A6605D8}" type="slidenum">
              <a:rPr lang="en-US" altLang="ja-JP" smtClean="0"/>
              <a:pPr>
                <a:defRPr/>
              </a:pPr>
              <a:t>2</a:t>
            </a:fld>
            <a:endParaRPr lang="en-US" altLang="ja-JP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913638"/>
              </p:ext>
            </p:extLst>
          </p:nvPr>
        </p:nvGraphicFramePr>
        <p:xfrm>
          <a:off x="682598" y="1034057"/>
          <a:ext cx="7875882" cy="512132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625479">
                  <a:extLst>
                    <a:ext uri="{9D8B030D-6E8A-4147-A177-3AD203B41FA5}">
                      <a16:colId xmlns:a16="http://schemas.microsoft.com/office/drawing/2014/main" val="3347743427"/>
                    </a:ext>
                  </a:extLst>
                </a:gridCol>
                <a:gridCol w="5719007">
                  <a:extLst>
                    <a:ext uri="{9D8B030D-6E8A-4147-A177-3AD203B41FA5}">
                      <a16:colId xmlns:a16="http://schemas.microsoft.com/office/drawing/2014/main" val="3415170880"/>
                    </a:ext>
                  </a:extLst>
                </a:gridCol>
                <a:gridCol w="765698">
                  <a:extLst>
                    <a:ext uri="{9D8B030D-6E8A-4147-A177-3AD203B41FA5}">
                      <a16:colId xmlns:a16="http://schemas.microsoft.com/office/drawing/2014/main" val="1286986400"/>
                    </a:ext>
                  </a:extLst>
                </a:gridCol>
                <a:gridCol w="765698">
                  <a:extLst>
                    <a:ext uri="{9D8B030D-6E8A-4147-A177-3AD203B41FA5}">
                      <a16:colId xmlns:a16="http://schemas.microsoft.com/office/drawing/2014/main" val="127618050"/>
                    </a:ext>
                  </a:extLst>
                </a:gridCol>
              </a:tblGrid>
              <a:tr h="45788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時間</a:t>
                      </a:r>
                      <a:endParaRPr kumimoji="1" lang="ja-JP" altLang="en-US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内容</a:t>
                      </a:r>
                      <a:endParaRPr kumimoji="1" lang="ja-JP" altLang="en-US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経過</a:t>
                      </a:r>
                      <a:endParaRPr kumimoji="1" lang="ja-JP" altLang="en-US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</a:rPr>
                        <a:t>時刻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5525431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５分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今日のめあて、ゲストティーチャー紹介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５分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</a:t>
                      </a:r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940206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１０分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揖斐川・長良川</a:t>
                      </a:r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の過去の水害</a:t>
                      </a:r>
                      <a:endParaRPr kumimoji="1" lang="en-US" altLang="ja-JP" sz="1400" u="none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マイ・タイムラインの必要性（映像視聴含む）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１５分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</a:t>
                      </a:r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40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132814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２０分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自宅の水害危険性を知る（ハザードマップ）</a:t>
                      </a:r>
                      <a:endParaRPr kumimoji="1" lang="ja-JP" altLang="en-US" sz="1400" b="0" u="none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３５分</a:t>
                      </a:r>
                      <a:endParaRPr kumimoji="1" lang="ja-JP" altLang="en-US" sz="1400" b="0" u="none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</a:t>
                      </a:r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00</a:t>
                      </a:r>
                      <a:endParaRPr kumimoji="1" lang="ja-JP" altLang="en-US" sz="1400" b="0" u="none" dirty="0" smtClean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70993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１０分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避難先を決める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４５分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</a:t>
                      </a:r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245881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１０分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</a:rPr>
                        <a:t>休憩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５５分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</a:t>
                      </a:r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540774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１０分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警戒レベルとそのときの状況、避難情報の意味を知る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６５分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</a:t>
                      </a:r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239062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１０分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b="0" u="none" strike="noStrike" dirty="0" smtClean="0">
                          <a:solidFill>
                            <a:schemeClr val="tx1"/>
                          </a:solidFill>
                        </a:rPr>
                        <a:t>水害時の基本的な避難行動を説明</a:t>
                      </a:r>
                      <a:endParaRPr kumimoji="1" lang="ja-JP" altLang="en-US" sz="1400" b="0" u="none" strike="noStrik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７５分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</a:t>
                      </a:r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40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578232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１５分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グループでマイ・タイムライン作成（持ち物含む）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９０分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</a:t>
                      </a:r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55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930045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</a:rPr>
                        <a:t>５分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</a:rPr>
                        <a:t>子どもスイッチを含めた講評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</a:rPr>
                        <a:t>９５分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</a:t>
                      </a:r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00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206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476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【</a:t>
            </a:r>
            <a:r>
              <a:rPr kumimoji="1" lang="ja-JP" altLang="en-US" dirty="0" smtClean="0"/>
              <a:t>授業②</a:t>
            </a:r>
            <a:r>
              <a:rPr kumimoji="1" lang="en-US" altLang="ja-JP" dirty="0" smtClean="0"/>
              <a:t>】</a:t>
            </a:r>
            <a:r>
              <a:rPr kumimoji="1" lang="ja-JP" altLang="en-US" dirty="0" smtClean="0"/>
              <a:t>授業の進め方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7021264" y="6528029"/>
            <a:ext cx="2133600" cy="326796"/>
          </a:xfrm>
        </p:spPr>
        <p:txBody>
          <a:bodyPr/>
          <a:lstStyle/>
          <a:p>
            <a:pPr>
              <a:defRPr/>
            </a:pPr>
            <a:fld id="{06FFE511-5094-4685-A035-FB392A6605D8}" type="slidenum">
              <a:rPr lang="en-US" altLang="ja-JP" smtClean="0"/>
              <a:pPr>
                <a:defRPr/>
              </a:pPr>
              <a:t>3</a:t>
            </a:fld>
            <a:endParaRPr lang="en-US" altLang="ja-JP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713489"/>
              </p:ext>
            </p:extLst>
          </p:nvPr>
        </p:nvGraphicFramePr>
        <p:xfrm>
          <a:off x="600635" y="909890"/>
          <a:ext cx="8000897" cy="356684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611680">
                  <a:extLst>
                    <a:ext uri="{9D8B030D-6E8A-4147-A177-3AD203B41FA5}">
                      <a16:colId xmlns:a16="http://schemas.microsoft.com/office/drawing/2014/main" val="3347743427"/>
                    </a:ext>
                  </a:extLst>
                </a:gridCol>
                <a:gridCol w="5828501">
                  <a:extLst>
                    <a:ext uri="{9D8B030D-6E8A-4147-A177-3AD203B41FA5}">
                      <a16:colId xmlns:a16="http://schemas.microsoft.com/office/drawing/2014/main" val="3415170880"/>
                    </a:ext>
                  </a:extLst>
                </a:gridCol>
                <a:gridCol w="780358">
                  <a:extLst>
                    <a:ext uri="{9D8B030D-6E8A-4147-A177-3AD203B41FA5}">
                      <a16:colId xmlns:a16="http://schemas.microsoft.com/office/drawing/2014/main" val="1286986400"/>
                    </a:ext>
                  </a:extLst>
                </a:gridCol>
                <a:gridCol w="780358">
                  <a:extLst>
                    <a:ext uri="{9D8B030D-6E8A-4147-A177-3AD203B41FA5}">
                      <a16:colId xmlns:a16="http://schemas.microsoft.com/office/drawing/2014/main" val="127618050"/>
                    </a:ext>
                  </a:extLst>
                </a:gridCol>
              </a:tblGrid>
              <a:tr h="45788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時間</a:t>
                      </a:r>
                      <a:endParaRPr kumimoji="1" lang="ja-JP" altLang="en-US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内容</a:t>
                      </a:r>
                      <a:endParaRPr kumimoji="1" lang="ja-JP" altLang="en-US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経過</a:t>
                      </a:r>
                      <a:endParaRPr kumimoji="1" lang="ja-JP" altLang="en-US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</a:rPr>
                        <a:t>時刻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5525431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５分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今日のめあて、ゲストティーチャー紹介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５分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</a:t>
                      </a:r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50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940206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５分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前回学んだこと（ハザードマップ、水がこない高い所、</a:t>
                      </a:r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</a:rPr>
                        <a:t>警戒レベル・避難情報、マイ・タイムライン</a:t>
                      </a:r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）</a:t>
                      </a:r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</a:rPr>
                        <a:t>のふりかえり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１０分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</a:t>
                      </a:r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55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132814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１５分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</a:rPr>
                        <a:t>児童同士で意見交換（家族と考えたマイ・タイムラインで特に重要だと思う行動とタイミング、その理由、その他重要なこと）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２５分</a:t>
                      </a:r>
                      <a:endParaRPr kumimoji="1" lang="ja-JP" altLang="en-US" sz="1400" b="0" u="none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</a:t>
                      </a:r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70993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</a:rPr>
                        <a:t>５分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</a:rPr>
                        <a:t>友達の意見をもとに、自分のマイ・タイムラインを見直す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</a:rPr>
                        <a:t>３０分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</a:t>
                      </a:r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38937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５分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</a:rPr>
                        <a:t>マイ・タイムラインの発表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</a:rPr>
                        <a:t>３５分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</a:t>
                      </a:r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  <a:r>
                        <a:rPr kumimoji="1" lang="ja-JP" altLang="en-US" sz="1400" b="0" u="none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０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245881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</a:rPr>
                        <a:t>１０分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</a:rPr>
                        <a:t>講評</a:t>
                      </a:r>
                      <a:endParaRPr kumimoji="1" lang="en-US" altLang="ja-JP" sz="1400" b="0" u="none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</a:rPr>
                        <a:t>動物アンケートの紹介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</a:rPr>
                        <a:t>４５分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</a:t>
                      </a:r>
                      <a:r>
                        <a:rPr kumimoji="1" lang="ja-JP" altLang="en-US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kumimoji="1" lang="en-US" altLang="ja-JP" sz="1400" b="0" u="none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206914"/>
                  </a:ext>
                </a:extLst>
              </a:tr>
            </a:tbl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2628165" y="5345955"/>
            <a:ext cx="2280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 smtClean="0"/>
              <a:t>児童同士で、</a:t>
            </a:r>
            <a:endParaRPr lang="en-US" altLang="ja-JP" sz="1200" dirty="0" smtClean="0"/>
          </a:p>
          <a:p>
            <a:r>
              <a:rPr lang="ja-JP" altLang="en-US" sz="1200" dirty="0" smtClean="0"/>
              <a:t>重要だと思う避難行動について</a:t>
            </a:r>
            <a:endParaRPr lang="en-US" altLang="ja-JP" sz="1200" dirty="0" smtClean="0"/>
          </a:p>
          <a:p>
            <a:r>
              <a:rPr lang="ja-JP" altLang="en-US" sz="1200" dirty="0" smtClean="0"/>
              <a:t>なぜ・いつするのか聞く</a:t>
            </a:r>
            <a:endParaRPr kumimoji="1" lang="ja-JP" altLang="en-US" sz="12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875606" y="5345955"/>
            <a:ext cx="2280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友達</a:t>
            </a:r>
            <a:r>
              <a:rPr lang="ja-JP" altLang="en-US" sz="1200" dirty="0" smtClean="0"/>
              <a:t>の意見をもとに</a:t>
            </a:r>
            <a:endParaRPr lang="en-US" altLang="ja-JP" sz="1200" dirty="0" smtClean="0"/>
          </a:p>
          <a:p>
            <a:r>
              <a:rPr lang="ja-JP" altLang="en-US" sz="1200" dirty="0" smtClean="0"/>
              <a:t>自分のマイ・タイムラインを</a:t>
            </a:r>
            <a:endParaRPr lang="en-US" altLang="ja-JP" sz="1200" dirty="0" smtClean="0"/>
          </a:p>
          <a:p>
            <a:r>
              <a:rPr lang="ja-JP" altLang="en-US" sz="1200" dirty="0" smtClean="0"/>
              <a:t>見直す</a:t>
            </a:r>
            <a:endParaRPr kumimoji="1" lang="ja-JP" altLang="en-US" sz="12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00635" y="4625320"/>
            <a:ext cx="2280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/>
              <a:t>【</a:t>
            </a:r>
            <a:r>
              <a:rPr lang="ja-JP" altLang="en-US" sz="1200" dirty="0" smtClean="0"/>
              <a:t>実施イメージ</a:t>
            </a:r>
            <a:r>
              <a:rPr lang="en-US" altLang="ja-JP" sz="1200" dirty="0" smtClean="0"/>
              <a:t>】</a:t>
            </a:r>
            <a:endParaRPr kumimoji="1" lang="ja-JP" altLang="en-US" sz="1200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598" y="5057462"/>
            <a:ext cx="1843008" cy="1223315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26195" y="4828609"/>
            <a:ext cx="1373117" cy="183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72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3016577" cy="476250"/>
          </a:xfrm>
        </p:spPr>
        <p:txBody>
          <a:bodyPr/>
          <a:lstStyle/>
          <a:p>
            <a:r>
              <a:rPr lang="ja-JP" altLang="en-US" dirty="0" smtClean="0"/>
              <a:t>準備物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06FFE511-5094-4685-A035-FB392A6605D8}" type="slidenum">
              <a:rPr lang="en-US" altLang="ja-JP" smtClean="0"/>
              <a:pPr>
                <a:defRPr/>
              </a:pPr>
              <a:t>4</a:t>
            </a:fld>
            <a:endParaRPr lang="en-US" altLang="ja-JP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85318" y="866319"/>
            <a:ext cx="969742" cy="369332"/>
          </a:xfrm>
          <a:prstGeom prst="rect">
            <a:avLst/>
          </a:prstGeom>
          <a:solidFill>
            <a:srgbClr val="333399"/>
          </a:solidFill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solidFill>
                  <a:schemeClr val="bg1"/>
                </a:solidFill>
              </a:rPr>
              <a:t>授業①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29714" y="1260393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【</a:t>
            </a:r>
            <a:r>
              <a:rPr kumimoji="1" lang="ja-JP" altLang="en-US" dirty="0" smtClean="0"/>
              <a:t>児童への配布</a:t>
            </a:r>
            <a:r>
              <a:rPr kumimoji="1" lang="en-US" altLang="ja-JP" dirty="0" smtClean="0"/>
              <a:t>】</a:t>
            </a:r>
            <a:endParaRPr kumimoji="1" lang="ja-JP" altLang="en-US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954290" y="1627831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授業資料①</a:t>
            </a:r>
            <a:endParaRPr kumimoji="1" lang="ja-JP" altLang="en-US" dirty="0"/>
          </a:p>
        </p:txBody>
      </p:sp>
      <p:pic>
        <p:nvPicPr>
          <p:cNvPr id="44" name="図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4028" y="3483482"/>
            <a:ext cx="4215346" cy="11102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5" name="テキスト ボックス 44"/>
          <p:cNvSpPr txBox="1"/>
          <p:nvPr/>
        </p:nvSpPr>
        <p:spPr>
          <a:xfrm>
            <a:off x="4999428" y="3128474"/>
            <a:ext cx="2111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行動カード（シール）</a:t>
            </a:r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29714" y="4011342"/>
            <a:ext cx="2260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【</a:t>
            </a:r>
            <a:r>
              <a:rPr kumimoji="1" lang="ja-JP" altLang="en-US" dirty="0" smtClean="0"/>
              <a:t>グループワーク用</a:t>
            </a:r>
            <a:r>
              <a:rPr kumimoji="1" lang="en-US" altLang="ja-JP" dirty="0" smtClean="0"/>
              <a:t>】</a:t>
            </a:r>
            <a:r>
              <a:rPr kumimoji="1" lang="ja-JP" altLang="en-US" dirty="0" smtClean="0"/>
              <a:t>：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4365031" y="876868"/>
            <a:ext cx="3533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災害・避難カード（おもて・うら：</a:t>
            </a:r>
            <a:r>
              <a:rPr kumimoji="1" lang="en-US" altLang="ja-JP" dirty="0" smtClean="0"/>
              <a:t>A</a:t>
            </a:r>
            <a:r>
              <a:rPr kumimoji="1" lang="ja-JP" altLang="en-US" dirty="0" smtClean="0"/>
              <a:t>３）</a:t>
            </a:r>
            <a:endParaRPr kumimoji="1" lang="ja-JP" altLang="en-US" dirty="0"/>
          </a:p>
        </p:txBody>
      </p:sp>
      <p:pic>
        <p:nvPicPr>
          <p:cNvPr id="23" name="図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1701" y="1324494"/>
            <a:ext cx="2525318" cy="17256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sp>
        <p:nvSpPr>
          <p:cNvPr id="28" name="テキスト ボックス 27"/>
          <p:cNvSpPr txBox="1"/>
          <p:nvPr/>
        </p:nvSpPr>
        <p:spPr>
          <a:xfrm>
            <a:off x="583435" y="4378780"/>
            <a:ext cx="2776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災害・避難カード（うら：</a:t>
            </a:r>
            <a:r>
              <a:rPr kumimoji="1" lang="en-US" altLang="ja-JP" dirty="0" smtClean="0"/>
              <a:t>A1</a:t>
            </a:r>
            <a:r>
              <a:rPr kumimoji="1" lang="ja-JP" altLang="en-US" dirty="0" smtClean="0"/>
              <a:t>）</a:t>
            </a:r>
            <a:endParaRPr kumimoji="1" lang="ja-JP" altLang="en-US" dirty="0"/>
          </a:p>
        </p:txBody>
      </p:sp>
      <p:pic>
        <p:nvPicPr>
          <p:cNvPr id="29" name="図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32" y="4748112"/>
            <a:ext cx="2861453" cy="19553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8077" y="1322191"/>
            <a:ext cx="2493206" cy="17330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テキスト ボックス 15"/>
          <p:cNvSpPr txBox="1"/>
          <p:nvPr/>
        </p:nvSpPr>
        <p:spPr>
          <a:xfrm>
            <a:off x="4601972" y="5118407"/>
            <a:ext cx="969742" cy="369332"/>
          </a:xfrm>
          <a:prstGeom prst="rect">
            <a:avLst/>
          </a:prstGeom>
          <a:solidFill>
            <a:srgbClr val="333399"/>
          </a:solidFill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solidFill>
                  <a:schemeClr val="bg1"/>
                </a:solidFill>
              </a:rPr>
              <a:t>授業②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2405" y="5031087"/>
            <a:ext cx="2128277" cy="15829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435" y="1997163"/>
            <a:ext cx="2472225" cy="18388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テキスト ボックス 18"/>
          <p:cNvSpPr txBox="1"/>
          <p:nvPr/>
        </p:nvSpPr>
        <p:spPr>
          <a:xfrm>
            <a:off x="4557241" y="5500189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授業資料②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4365031" y="4876800"/>
            <a:ext cx="4291988" cy="1891553"/>
          </a:xfrm>
          <a:prstGeom prst="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60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HGP創英角ｺﾞｼｯｸUB"/>
        <a:ea typeface="HGP創英角ｺﾞｼｯｸUB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ank.potx" id="{04A5CC32-4818-404D-8264-7E9FC005BBD4}" vid="{35AB78F9-B257-4171-9E9F-9E5EF064EF51}"/>
    </a:ext>
  </a:extLst>
</a:theme>
</file>

<file path=ppt/theme/theme2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2371</TotalTime>
  <Words>496</Words>
  <Application>Microsoft Office PowerPoint</Application>
  <PresentationFormat>画面に合わせる (4:3)</PresentationFormat>
  <Paragraphs>112</Paragraphs>
  <Slides>5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5</vt:i4>
      </vt:variant>
    </vt:vector>
  </HeadingPairs>
  <TitlesOfParts>
    <vt:vector size="15" baseType="lpstr">
      <vt:lpstr>HGP創英角ｺﾞｼｯｸUB</vt:lpstr>
      <vt:lpstr>ＭＳ Ｐゴシック</vt:lpstr>
      <vt:lpstr>游ゴシック</vt:lpstr>
      <vt:lpstr>Arial</vt:lpstr>
      <vt:lpstr>Calibri</vt:lpstr>
      <vt:lpstr>Calibri Light</vt:lpstr>
      <vt:lpstr>Times New Roman</vt:lpstr>
      <vt:lpstr>Wingdings 2</vt:lpstr>
      <vt:lpstr>Blank</vt:lpstr>
      <vt:lpstr>HDOfficeLightV0</vt:lpstr>
      <vt:lpstr>『災害・避難カード』を活用した 水害への備えを考える授業の実施方法（案）</vt:lpstr>
      <vt:lpstr>授業全体の進め方</vt:lpstr>
      <vt:lpstr>【授業①】授業の進め方</vt:lpstr>
      <vt:lpstr>【授業②】授業の進め方</vt:lpstr>
      <vt:lpstr>準備物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災害・避難カード作成講座</dc:title>
  <dc:creator>中部地方整備局</dc:creator>
  <cp:lastModifiedBy>寺脇　学</cp:lastModifiedBy>
  <cp:revision>400</cp:revision>
  <cp:lastPrinted>2023-02-27T02:19:46Z</cp:lastPrinted>
  <dcterms:created xsi:type="dcterms:W3CDTF">2022-11-18T09:50:32Z</dcterms:created>
  <dcterms:modified xsi:type="dcterms:W3CDTF">2024-03-12T00:29:09Z</dcterms:modified>
</cp:coreProperties>
</file>