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handoutMasterIdLst>
    <p:handoutMasterId r:id="rId6"/>
  </p:handoutMasterIdLst>
  <p:sldIdLst>
    <p:sldId id="533" r:id="rId3"/>
    <p:sldId id="531" r:id="rId4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9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3333FF"/>
    <a:srgbClr val="00B0F0"/>
    <a:srgbClr val="C9C9C9"/>
    <a:srgbClr val="CCECFF"/>
    <a:srgbClr val="000000"/>
    <a:srgbClr val="FFCCFF"/>
    <a:srgbClr val="5B9BD5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72" autoAdjust="0"/>
    <p:restoredTop sz="94333" autoAdjust="0"/>
  </p:normalViewPr>
  <p:slideViewPr>
    <p:cSldViewPr snapToGrid="0">
      <p:cViewPr varScale="1">
        <p:scale>
          <a:sx n="110" d="100"/>
          <a:sy n="110" d="100"/>
        </p:scale>
        <p:origin x="1506" y="114"/>
      </p:cViewPr>
      <p:guideLst>
        <p:guide orient="horz" pos="2319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47" d="100"/>
          <a:sy n="47" d="100"/>
        </p:scale>
        <p:origin x="2728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20" cy="498720"/>
          </a:xfrm>
          <a:prstGeom prst="rect">
            <a:avLst/>
          </a:prstGeom>
        </p:spPr>
        <p:txBody>
          <a:bodyPr vert="horz" lIns="91827" tIns="45914" rIns="91827" bIns="459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20"/>
            <a:ext cx="2949520" cy="498719"/>
          </a:xfrm>
          <a:prstGeom prst="rect">
            <a:avLst/>
          </a:prstGeom>
        </p:spPr>
        <p:txBody>
          <a:bodyPr vert="horz" lIns="91827" tIns="45914" rIns="91827" bIns="459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4598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9B4739D-F4AE-4631-9E0D-1DF2CACCB0A9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AE23DD40-B08D-42B4-8359-9F25AA6745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22167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772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C16D-31A2-4204-8F3C-9F84FDD61A21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163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B31C-446D-4481-A3F3-BC07F8D845A1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09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721E-0184-412A-AEC0-23DD52F6E15E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83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9D158-1AE3-4303-AA14-C3BE44FE7CFE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768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6E19-B200-4409-B5A7-2D6E3C3F2D21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27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4ECD1-5F16-4464-AB86-1F54232487CA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99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A27E-C1B7-4704-B414-26D501F12CA8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279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C1D2A-5566-4D2F-910E-4A1E0555B233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770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1E010-7B12-4181-A7A8-5604707C7F23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76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B84F8-E5A2-4948-B79D-83112C6285A1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18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9E49-D960-4368-94CD-9A7B372674B0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793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0037-0950-4AFE-B384-78ED72506401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446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F66F-24FC-4614-BE0A-FEDE043B636D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505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4100-6D71-4649-8341-B8C685BB676A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38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E545-3BA0-461E-9EC4-EBB58D92EA8C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062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5912D-05F9-4139-AF0C-4DA3B39A1CBE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581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D6C66-A888-4144-BF89-3B370D25C4ED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568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8CF6-5DFC-4D94-A489-82B029C2C236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60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A8C5B-76A5-4303-9193-4A87B67046EC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37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F93B-4D8B-48D0-881E-F579DC9DDB18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87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A35D-CCE4-4E0E-BD84-32883D4DEFFE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28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139B-87B3-400A-87FA-5B58840B28D3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08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986BC-FAD7-4360-9CF3-A5B5F02CCBDF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7150" y="64867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24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C0601-EA37-4334-A1B9-3C4F4096BF1B}" type="datetime1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2911A-ADC5-4079-8025-B5AB425EE2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34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emf"/><Relationship Id="rId21" Type="http://schemas.openxmlformats.org/officeDocument/2006/relationships/image" Target="../media/image19.png"/><Relationship Id="rId7" Type="http://schemas.openxmlformats.org/officeDocument/2006/relationships/image" Target="../media/image5.emf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emf"/><Relationship Id="rId23" Type="http://schemas.openxmlformats.org/officeDocument/2006/relationships/image" Target="../media/image21.png"/><Relationship Id="rId10" Type="http://schemas.openxmlformats.org/officeDocument/2006/relationships/image" Target="../media/image8.emf"/><Relationship Id="rId19" Type="http://schemas.openxmlformats.org/officeDocument/2006/relationships/image" Target="../media/image17.png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0" y="1"/>
            <a:ext cx="9906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6640" y="497540"/>
            <a:ext cx="9764519" cy="27535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" name="正方形/長方形 101"/>
          <p:cNvSpPr/>
          <p:nvPr/>
        </p:nvSpPr>
        <p:spPr>
          <a:xfrm>
            <a:off x="3787552" y="2457714"/>
            <a:ext cx="3067592" cy="692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3787552" y="984631"/>
            <a:ext cx="3048047" cy="692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0" y="1"/>
            <a:ext cx="9906000" cy="438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2130206" y="46760"/>
            <a:ext cx="5645587" cy="344515"/>
          </a:xfrm>
          <a:prstGeom prst="roundRect">
            <a:avLst>
              <a:gd name="adj" fmla="val 11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00911" y="29077"/>
            <a:ext cx="111248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050" dirty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さ</a:t>
            </a:r>
            <a:r>
              <a:rPr lang="ja-JP" altLang="en-US" sz="105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いがい　　</a:t>
            </a:r>
            <a:r>
              <a:rPr kumimoji="1" lang="ja-JP" alt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 なん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20419" y="140422"/>
            <a:ext cx="162384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災害・避難カード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4953000" y="77488"/>
            <a:ext cx="2792269" cy="283058"/>
          </a:xfrm>
          <a:prstGeom prst="roundRect">
            <a:avLst>
              <a:gd name="adj" fmla="val 11334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" name="フリーフォーム 8"/>
          <p:cNvSpPr/>
          <p:nvPr/>
        </p:nvSpPr>
        <p:spPr>
          <a:xfrm>
            <a:off x="4953000" y="77487"/>
            <a:ext cx="478328" cy="283058"/>
          </a:xfrm>
          <a:custGeom>
            <a:avLst/>
            <a:gdLst>
              <a:gd name="connsiteX0" fmla="*/ 32082 w 478328"/>
              <a:gd name="connsiteY0" fmla="*/ 0 h 283058"/>
              <a:gd name="connsiteX1" fmla="*/ 478328 w 478328"/>
              <a:gd name="connsiteY1" fmla="*/ 0 h 283058"/>
              <a:gd name="connsiteX2" fmla="*/ 478328 w 478328"/>
              <a:gd name="connsiteY2" fmla="*/ 283058 h 283058"/>
              <a:gd name="connsiteX3" fmla="*/ 32082 w 478328"/>
              <a:gd name="connsiteY3" fmla="*/ 283058 h 283058"/>
              <a:gd name="connsiteX4" fmla="*/ 0 w 478328"/>
              <a:gd name="connsiteY4" fmla="*/ 250976 h 283058"/>
              <a:gd name="connsiteX5" fmla="*/ 0 w 478328"/>
              <a:gd name="connsiteY5" fmla="*/ 32082 h 283058"/>
              <a:gd name="connsiteX6" fmla="*/ 32082 w 478328"/>
              <a:gd name="connsiteY6" fmla="*/ 0 h 28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328" h="283058">
                <a:moveTo>
                  <a:pt x="32082" y="0"/>
                </a:moveTo>
                <a:lnTo>
                  <a:pt x="478328" y="0"/>
                </a:lnTo>
                <a:lnTo>
                  <a:pt x="478328" y="283058"/>
                </a:lnTo>
                <a:lnTo>
                  <a:pt x="32082" y="283058"/>
                </a:lnTo>
                <a:cubicBezTo>
                  <a:pt x="14364" y="283058"/>
                  <a:pt x="0" y="268694"/>
                  <a:pt x="0" y="250976"/>
                </a:cubicBezTo>
                <a:lnTo>
                  <a:pt x="0" y="32082"/>
                </a:lnTo>
                <a:cubicBezTo>
                  <a:pt x="0" y="14364"/>
                  <a:pt x="14364" y="0"/>
                  <a:pt x="32082" y="0"/>
                </a:cubicBezTo>
                <a:close/>
              </a:path>
            </a:pathLst>
          </a:custGeom>
          <a:solidFill>
            <a:schemeClr val="accent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996531" y="127400"/>
            <a:ext cx="41678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なまえ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314092" y="73996"/>
            <a:ext cx="49532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おもて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9335831" y="84427"/>
            <a:ext cx="49532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おもて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170" name="フリーフォーム 169"/>
          <p:cNvSpPr/>
          <p:nvPr/>
        </p:nvSpPr>
        <p:spPr>
          <a:xfrm>
            <a:off x="4069051" y="3669693"/>
            <a:ext cx="2766548" cy="797592"/>
          </a:xfrm>
          <a:custGeom>
            <a:avLst/>
            <a:gdLst>
              <a:gd name="connsiteX0" fmla="*/ 0 w 2766548"/>
              <a:gd name="connsiteY0" fmla="*/ 0 h 842085"/>
              <a:gd name="connsiteX1" fmla="*/ 2766548 w 2766548"/>
              <a:gd name="connsiteY1" fmla="*/ 0 h 842085"/>
              <a:gd name="connsiteX2" fmla="*/ 2766548 w 2766548"/>
              <a:gd name="connsiteY2" fmla="*/ 758043 h 842085"/>
              <a:gd name="connsiteX3" fmla="*/ 946545 w 2766548"/>
              <a:gd name="connsiteY3" fmla="*/ 758043 h 842085"/>
              <a:gd name="connsiteX4" fmla="*/ 897800 w 2766548"/>
              <a:gd name="connsiteY4" fmla="*/ 842085 h 842085"/>
              <a:gd name="connsiteX5" fmla="*/ 849056 w 2766548"/>
              <a:gd name="connsiteY5" fmla="*/ 758043 h 842085"/>
              <a:gd name="connsiteX6" fmla="*/ 0 w 2766548"/>
              <a:gd name="connsiteY6" fmla="*/ 758043 h 8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66548" h="842085">
                <a:moveTo>
                  <a:pt x="0" y="0"/>
                </a:moveTo>
                <a:lnTo>
                  <a:pt x="2766548" y="0"/>
                </a:lnTo>
                <a:lnTo>
                  <a:pt x="2766548" y="758043"/>
                </a:lnTo>
                <a:lnTo>
                  <a:pt x="946545" y="758043"/>
                </a:lnTo>
                <a:lnTo>
                  <a:pt x="897800" y="842085"/>
                </a:lnTo>
                <a:lnTo>
                  <a:pt x="849056" y="758043"/>
                </a:lnTo>
                <a:lnTo>
                  <a:pt x="0" y="758043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AA00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68" name="フリーフォーム 167"/>
          <p:cNvSpPr/>
          <p:nvPr/>
        </p:nvSpPr>
        <p:spPr>
          <a:xfrm>
            <a:off x="106487" y="3669693"/>
            <a:ext cx="3737881" cy="797592"/>
          </a:xfrm>
          <a:custGeom>
            <a:avLst/>
            <a:gdLst>
              <a:gd name="connsiteX0" fmla="*/ 0 w 3737881"/>
              <a:gd name="connsiteY0" fmla="*/ 0 h 842085"/>
              <a:gd name="connsiteX1" fmla="*/ 3737881 w 3737881"/>
              <a:gd name="connsiteY1" fmla="*/ 0 h 842085"/>
              <a:gd name="connsiteX2" fmla="*/ 3737881 w 3737881"/>
              <a:gd name="connsiteY2" fmla="*/ 758043 h 842085"/>
              <a:gd name="connsiteX3" fmla="*/ 3644993 w 3737881"/>
              <a:gd name="connsiteY3" fmla="*/ 758043 h 842085"/>
              <a:gd name="connsiteX4" fmla="*/ 3596248 w 3737881"/>
              <a:gd name="connsiteY4" fmla="*/ 842085 h 842085"/>
              <a:gd name="connsiteX5" fmla="*/ 3547504 w 3737881"/>
              <a:gd name="connsiteY5" fmla="*/ 758043 h 842085"/>
              <a:gd name="connsiteX6" fmla="*/ 0 w 3737881"/>
              <a:gd name="connsiteY6" fmla="*/ 758043 h 8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7881" h="842085">
                <a:moveTo>
                  <a:pt x="0" y="0"/>
                </a:moveTo>
                <a:lnTo>
                  <a:pt x="3737881" y="0"/>
                </a:lnTo>
                <a:lnTo>
                  <a:pt x="3737881" y="758043"/>
                </a:lnTo>
                <a:lnTo>
                  <a:pt x="3644993" y="758043"/>
                </a:lnTo>
                <a:lnTo>
                  <a:pt x="3596248" y="842085"/>
                </a:lnTo>
                <a:lnTo>
                  <a:pt x="3547504" y="758043"/>
                </a:lnTo>
                <a:lnTo>
                  <a:pt x="0" y="758043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F2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7" name="角丸四角形 106"/>
          <p:cNvSpPr/>
          <p:nvPr/>
        </p:nvSpPr>
        <p:spPr>
          <a:xfrm>
            <a:off x="117428" y="3325270"/>
            <a:ext cx="276434" cy="276434"/>
          </a:xfrm>
          <a:prstGeom prst="roundRect">
            <a:avLst>
              <a:gd name="adj" fmla="val 265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５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435840" y="3420326"/>
            <a:ext cx="290143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文字をなぞって、避難の情報を知ろう。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52" name="図 1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49" y="3646721"/>
            <a:ext cx="3622515" cy="926449"/>
          </a:xfrm>
          <a:prstGeom prst="rect">
            <a:avLst/>
          </a:prstGeom>
        </p:spPr>
      </p:pic>
      <p:pic>
        <p:nvPicPr>
          <p:cNvPr id="153" name="図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2100" y="3646721"/>
            <a:ext cx="2496635" cy="925200"/>
          </a:xfrm>
          <a:prstGeom prst="rect">
            <a:avLst/>
          </a:prstGeom>
        </p:spPr>
      </p:pic>
      <p:grpSp>
        <p:nvGrpSpPr>
          <p:cNvPr id="21" name="グループ化 20"/>
          <p:cNvGrpSpPr/>
          <p:nvPr/>
        </p:nvGrpSpPr>
        <p:grpSpPr>
          <a:xfrm>
            <a:off x="266189" y="6572379"/>
            <a:ext cx="1035540" cy="242072"/>
            <a:chOff x="267006" y="6575582"/>
            <a:chExt cx="1035540" cy="242072"/>
          </a:xfrm>
        </p:grpSpPr>
        <p:sp>
          <p:nvSpPr>
            <p:cNvPr id="146" name="テキスト ボックス 145"/>
            <p:cNvSpPr txBox="1"/>
            <p:nvPr/>
          </p:nvSpPr>
          <p:spPr>
            <a:xfrm>
              <a:off x="284941" y="6575582"/>
              <a:ext cx="950533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ひなん    </a:t>
              </a:r>
              <a:r>
                <a:rPr lang="ja-JP" altLang="en-US" sz="7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 </a:t>
              </a:r>
              <a:r>
                <a:rPr lang="ja-JP" altLang="en-US" sz="700" dirty="0" smtClean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 </a:t>
              </a: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じゅんび</a:t>
              </a:r>
              <a:endParaRPr kumimoji="1" lang="ja-JP" altLang="en-US" sz="7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4" name="テキスト ボックス 153"/>
            <p:cNvSpPr txBox="1"/>
            <p:nvPr/>
          </p:nvSpPr>
          <p:spPr>
            <a:xfrm>
              <a:off x="267006" y="6656071"/>
              <a:ext cx="1035540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避難の準備をする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1424418" y="6581408"/>
            <a:ext cx="1512138" cy="233043"/>
            <a:chOff x="1425235" y="6616138"/>
            <a:chExt cx="1512138" cy="233043"/>
          </a:xfrm>
        </p:grpSpPr>
        <p:sp>
          <p:nvSpPr>
            <p:cNvPr id="147" name="テキスト ボックス 146"/>
            <p:cNvSpPr txBox="1"/>
            <p:nvPr/>
          </p:nvSpPr>
          <p:spPr>
            <a:xfrm>
              <a:off x="1425235" y="6616138"/>
              <a:ext cx="1512138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あめ　</a:t>
              </a:r>
              <a:r>
                <a:rPr kumimoji="1" lang="ja-JP" altLang="en-US" sz="700" b="0" i="0" u="none" strike="noStrike" kern="1200" cap="none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 </a:t>
              </a: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かわ　</a:t>
              </a:r>
              <a:r>
                <a:rPr kumimoji="1" lang="ja-JP" altLang="en-US" sz="700" b="0" i="0" u="none" strike="noStrike" kern="1200" cap="none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  </a:t>
              </a: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じょうほう</a:t>
              </a:r>
              <a:endParaRPr kumimoji="1" lang="ja-JP" altLang="en-US" sz="7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5" name="テキスト ボックス 154"/>
            <p:cNvSpPr txBox="1"/>
            <p:nvPr/>
          </p:nvSpPr>
          <p:spPr>
            <a:xfrm>
              <a:off x="1434513" y="6687598"/>
              <a:ext cx="1386598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雨や川の情報をしらべる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3098971" y="6581408"/>
            <a:ext cx="1078328" cy="233043"/>
            <a:chOff x="3099788" y="6616138"/>
            <a:chExt cx="1078328" cy="233043"/>
          </a:xfrm>
        </p:grpSpPr>
        <p:sp>
          <p:nvSpPr>
            <p:cNvPr id="148" name="テキスト ボックス 147"/>
            <p:cNvSpPr txBox="1"/>
            <p:nvPr/>
          </p:nvSpPr>
          <p:spPr>
            <a:xfrm>
              <a:off x="3100950" y="6616138"/>
              <a:ext cx="1077166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ひなんさき　</a:t>
              </a:r>
              <a:r>
                <a:rPr lang="ja-JP" altLang="en-US" sz="7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 </a:t>
              </a:r>
              <a:r>
                <a:rPr lang="ja-JP" altLang="en-US" sz="700" dirty="0" smtClean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 </a:t>
              </a: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　い</a:t>
              </a:r>
              <a:endParaRPr kumimoji="1" lang="ja-JP" altLang="en-US" sz="7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6" name="テキスト ボックス 155"/>
            <p:cNvSpPr txBox="1"/>
            <p:nvPr/>
          </p:nvSpPr>
          <p:spPr>
            <a:xfrm>
              <a:off x="3099788" y="6687598"/>
              <a:ext cx="745397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避難先に行く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pic>
        <p:nvPicPr>
          <p:cNvPr id="160" name="図 1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831" y="5797935"/>
            <a:ext cx="1264793" cy="749608"/>
          </a:xfrm>
          <a:prstGeom prst="rect">
            <a:avLst/>
          </a:prstGeom>
        </p:spPr>
      </p:pic>
      <p:pic>
        <p:nvPicPr>
          <p:cNvPr id="161" name="図 16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96" y="5825452"/>
            <a:ext cx="852282" cy="669430"/>
          </a:xfrm>
          <a:prstGeom prst="rect">
            <a:avLst/>
          </a:prstGeom>
        </p:spPr>
      </p:pic>
      <p:grpSp>
        <p:nvGrpSpPr>
          <p:cNvPr id="16" name="グループ化 15"/>
          <p:cNvGrpSpPr/>
          <p:nvPr/>
        </p:nvGrpSpPr>
        <p:grpSpPr>
          <a:xfrm>
            <a:off x="4437930" y="6581407"/>
            <a:ext cx="786004" cy="233044"/>
            <a:chOff x="4438747" y="6616137"/>
            <a:chExt cx="786004" cy="233044"/>
          </a:xfrm>
        </p:grpSpPr>
        <p:sp>
          <p:nvSpPr>
            <p:cNvPr id="157" name="テキスト ボックス 156"/>
            <p:cNvSpPr txBox="1"/>
            <p:nvPr/>
          </p:nvSpPr>
          <p:spPr>
            <a:xfrm>
              <a:off x="4447212" y="6687598"/>
              <a:ext cx="73898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避難先に着く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83" name="テキスト ボックス 82"/>
            <p:cNvSpPr txBox="1"/>
            <p:nvPr/>
          </p:nvSpPr>
          <p:spPr>
            <a:xfrm>
              <a:off x="4438747" y="6616137"/>
              <a:ext cx="786004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</a:rPr>
                <a:t>ひなんさき</a:t>
              </a:r>
              <a:r>
                <a:rPr lang="ja-JP" altLang="en-US" sz="700" dirty="0" smtClean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        </a:t>
              </a: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</a:rPr>
                <a:t>つ</a:t>
              </a:r>
              <a:endParaRPr kumimoji="1" lang="ja-JP" altLang="en-US" sz="7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5532240" y="6581407"/>
            <a:ext cx="1237726" cy="233044"/>
            <a:chOff x="5533057" y="6616137"/>
            <a:chExt cx="1237726" cy="233044"/>
          </a:xfrm>
        </p:grpSpPr>
        <p:sp>
          <p:nvSpPr>
            <p:cNvPr id="158" name="テキスト ボックス 157"/>
            <p:cNvSpPr txBox="1"/>
            <p:nvPr/>
          </p:nvSpPr>
          <p:spPr>
            <a:xfrm>
              <a:off x="5554103" y="6687598"/>
              <a:ext cx="1216680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安全なところですごす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84" name="テキスト ボックス 83"/>
            <p:cNvSpPr txBox="1"/>
            <p:nvPr/>
          </p:nvSpPr>
          <p:spPr>
            <a:xfrm>
              <a:off x="5533057" y="6616137"/>
              <a:ext cx="692131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あんぜん</a:t>
              </a:r>
              <a:endParaRPr kumimoji="1" lang="ja-JP" altLang="en-US" sz="7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66641" y="4472939"/>
            <a:ext cx="6730686" cy="1331016"/>
            <a:chOff x="66497" y="4251230"/>
            <a:chExt cx="6730686" cy="1331016"/>
          </a:xfrm>
        </p:grpSpPr>
        <p:grpSp>
          <p:nvGrpSpPr>
            <p:cNvPr id="18" name="グループ化 17"/>
            <p:cNvGrpSpPr/>
            <p:nvPr/>
          </p:nvGrpSpPr>
          <p:grpSpPr>
            <a:xfrm>
              <a:off x="76507" y="4251230"/>
              <a:ext cx="6720676" cy="1331016"/>
              <a:chOff x="110965" y="4268408"/>
              <a:chExt cx="6720676" cy="1331016"/>
            </a:xfrm>
          </p:grpSpPr>
          <p:pic>
            <p:nvPicPr>
              <p:cNvPr id="134" name="図 13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5812" y="4505385"/>
                <a:ext cx="1353521" cy="1094039"/>
              </a:xfrm>
              <a:prstGeom prst="rect">
                <a:avLst/>
              </a:prstGeom>
            </p:spPr>
          </p:pic>
          <p:pic>
            <p:nvPicPr>
              <p:cNvPr id="135" name="図 134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8731" y="4506163"/>
                <a:ext cx="1351739" cy="1092597"/>
              </a:xfrm>
              <a:prstGeom prst="rect">
                <a:avLst/>
              </a:prstGeom>
            </p:spPr>
          </p:pic>
          <p:pic>
            <p:nvPicPr>
              <p:cNvPr id="136" name="図 135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99868" y="4506163"/>
                <a:ext cx="1351739" cy="1092597"/>
              </a:xfrm>
              <a:prstGeom prst="rect">
                <a:avLst/>
              </a:prstGeom>
            </p:spPr>
          </p:pic>
          <p:pic>
            <p:nvPicPr>
              <p:cNvPr id="137" name="図 13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41005" y="4506163"/>
                <a:ext cx="1351739" cy="1092597"/>
              </a:xfrm>
              <a:prstGeom prst="rect">
                <a:avLst/>
              </a:prstGeom>
            </p:spPr>
          </p:pic>
          <p:grpSp>
            <p:nvGrpSpPr>
              <p:cNvPr id="138" name="グループ化 137"/>
              <p:cNvGrpSpPr/>
              <p:nvPr/>
            </p:nvGrpSpPr>
            <p:grpSpPr>
              <a:xfrm>
                <a:off x="110965" y="4268408"/>
                <a:ext cx="6720676" cy="238231"/>
                <a:chOff x="1897189" y="5330082"/>
                <a:chExt cx="7305550" cy="358122"/>
              </a:xfrm>
            </p:grpSpPr>
            <p:grpSp>
              <p:nvGrpSpPr>
                <p:cNvPr id="139" name="グループ化 138"/>
                <p:cNvGrpSpPr/>
                <p:nvPr/>
              </p:nvGrpSpPr>
              <p:grpSpPr>
                <a:xfrm>
                  <a:off x="1897190" y="5330082"/>
                  <a:ext cx="7305549" cy="358122"/>
                  <a:chOff x="1944268" y="3743978"/>
                  <a:chExt cx="5778821" cy="573980"/>
                </a:xfrm>
              </p:grpSpPr>
              <p:sp>
                <p:nvSpPr>
                  <p:cNvPr id="141" name="フリーフォーム 140"/>
                  <p:cNvSpPr/>
                  <p:nvPr/>
                </p:nvSpPr>
                <p:spPr>
                  <a:xfrm>
                    <a:off x="6575128" y="3743978"/>
                    <a:ext cx="1147961" cy="573980"/>
                  </a:xfrm>
                  <a:custGeom>
                    <a:avLst/>
                    <a:gdLst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286990 w 1434951"/>
                      <a:gd name="connsiteY5" fmla="*/ 286990 h 573980"/>
                      <a:gd name="connsiteX6" fmla="*/ 0 w 1434951"/>
                      <a:gd name="connsiteY6" fmla="*/ 0 h 573980"/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0 w 1434951"/>
                      <a:gd name="connsiteY5" fmla="*/ 0 h 573980"/>
                      <a:gd name="connsiteX0" fmla="*/ 0 w 1147961"/>
                      <a:gd name="connsiteY0" fmla="*/ 0 h 573980"/>
                      <a:gd name="connsiteX1" fmla="*/ 1147961 w 1147961"/>
                      <a:gd name="connsiteY1" fmla="*/ 0 h 573980"/>
                      <a:gd name="connsiteX2" fmla="*/ 1147961 w 1147961"/>
                      <a:gd name="connsiteY2" fmla="*/ 573980 h 573980"/>
                      <a:gd name="connsiteX3" fmla="*/ 0 w 1147961"/>
                      <a:gd name="connsiteY3" fmla="*/ 573980 h 573980"/>
                      <a:gd name="connsiteX4" fmla="*/ 0 w 1147961"/>
                      <a:gd name="connsiteY4" fmla="*/ 0 h 573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7961" h="573980">
                        <a:moveTo>
                          <a:pt x="0" y="0"/>
                        </a:moveTo>
                        <a:lnTo>
                          <a:pt x="1147961" y="0"/>
                        </a:lnTo>
                        <a:lnTo>
                          <a:pt x="1147961" y="573980"/>
                        </a:lnTo>
                        <a:lnTo>
                          <a:pt x="0" y="5739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C000C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46998" tIns="20003" rIns="306993" bIns="20003" numCol="1" spcCol="1270" anchor="ctr" anchorCtr="0">
                    <a:noAutofit/>
                  </a:bodyPr>
                  <a:lstStyle/>
                  <a:p>
                    <a:pPr marL="0" marR="0" lvl="0" indent="0" algn="l" defTabSz="666750" rtl="0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  </a:t>
                    </a: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 5</a:t>
                    </a:r>
                    <a:endParaRPr kumimoji="1" lang="ja-JP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42" name="フリーフォーム 141"/>
                  <p:cNvSpPr/>
                  <p:nvPr/>
                </p:nvSpPr>
                <p:spPr>
                  <a:xfrm>
                    <a:off x="5416078" y="3743978"/>
                    <a:ext cx="1434951" cy="573980"/>
                  </a:xfrm>
                  <a:custGeom>
                    <a:avLst/>
                    <a:gdLst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286990 w 1434951"/>
                      <a:gd name="connsiteY5" fmla="*/ 286990 h 573980"/>
                      <a:gd name="connsiteX6" fmla="*/ 0 w 1434951"/>
                      <a:gd name="connsiteY6" fmla="*/ 0 h 573980"/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0 w 1434951"/>
                      <a:gd name="connsiteY5" fmla="*/ 0 h 573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4951" h="573980">
                        <a:moveTo>
                          <a:pt x="0" y="0"/>
                        </a:moveTo>
                        <a:lnTo>
                          <a:pt x="1147961" y="0"/>
                        </a:lnTo>
                        <a:lnTo>
                          <a:pt x="1434951" y="286990"/>
                        </a:lnTo>
                        <a:lnTo>
                          <a:pt x="1147961" y="573980"/>
                        </a:lnTo>
                        <a:lnTo>
                          <a:pt x="0" y="5739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00AA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46998" tIns="20003" rIns="306993" bIns="20003" numCol="1" spcCol="1270" anchor="ctr" anchorCtr="0">
                    <a:noAutofit/>
                  </a:bodyPr>
                  <a:lstStyle/>
                  <a:p>
                    <a:pPr marL="0" marR="0" lvl="0" indent="0" algn="l" defTabSz="666750" rtl="0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   </a:t>
                    </a: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4</a:t>
                    </a:r>
                    <a:endParaRPr kumimoji="1" lang="ja-JP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43" name="フリーフォーム 142"/>
                  <p:cNvSpPr/>
                  <p:nvPr/>
                </p:nvSpPr>
                <p:spPr>
                  <a:xfrm>
                    <a:off x="4267017" y="3743978"/>
                    <a:ext cx="1434951" cy="573980"/>
                  </a:xfrm>
                  <a:custGeom>
                    <a:avLst/>
                    <a:gdLst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286990 w 1434951"/>
                      <a:gd name="connsiteY5" fmla="*/ 286990 h 573980"/>
                      <a:gd name="connsiteX6" fmla="*/ 0 w 1434951"/>
                      <a:gd name="connsiteY6" fmla="*/ 0 h 573980"/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0 w 1434951"/>
                      <a:gd name="connsiteY5" fmla="*/ 0 h 573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4951" h="573980">
                        <a:moveTo>
                          <a:pt x="0" y="0"/>
                        </a:moveTo>
                        <a:lnTo>
                          <a:pt x="1147961" y="0"/>
                        </a:lnTo>
                        <a:lnTo>
                          <a:pt x="1434951" y="286990"/>
                        </a:lnTo>
                        <a:lnTo>
                          <a:pt x="1147961" y="573980"/>
                        </a:lnTo>
                        <a:lnTo>
                          <a:pt x="0" y="5739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2800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423007" tIns="45339" rIns="332329" bIns="45339" numCol="1" spcCol="1270" anchor="ctr" anchorCtr="0">
                    <a:noAutofit/>
                  </a:bodyPr>
                  <a:lstStyle/>
                  <a:p>
                    <a:pPr marL="0" marR="0" lvl="0" indent="0" algn="l" defTabSz="1511300" rtl="0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   </a:t>
                    </a: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3</a:t>
                    </a:r>
                  </a:p>
                </p:txBody>
              </p:sp>
              <p:sp>
                <p:nvSpPr>
                  <p:cNvPr id="144" name="フリーフォーム 143"/>
                  <p:cNvSpPr/>
                  <p:nvPr/>
                </p:nvSpPr>
                <p:spPr>
                  <a:xfrm>
                    <a:off x="3115459" y="3743978"/>
                    <a:ext cx="1434951" cy="573980"/>
                  </a:xfrm>
                  <a:custGeom>
                    <a:avLst/>
                    <a:gdLst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286990 w 1434951"/>
                      <a:gd name="connsiteY5" fmla="*/ 286990 h 573980"/>
                      <a:gd name="connsiteX6" fmla="*/ 0 w 1434951"/>
                      <a:gd name="connsiteY6" fmla="*/ 0 h 573980"/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0 w 1434951"/>
                      <a:gd name="connsiteY5" fmla="*/ 0 h 573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4951" h="573980">
                        <a:moveTo>
                          <a:pt x="0" y="0"/>
                        </a:moveTo>
                        <a:lnTo>
                          <a:pt x="1147961" y="0"/>
                        </a:lnTo>
                        <a:lnTo>
                          <a:pt x="1434951" y="286990"/>
                        </a:lnTo>
                        <a:lnTo>
                          <a:pt x="1147961" y="573980"/>
                        </a:lnTo>
                        <a:lnTo>
                          <a:pt x="0" y="5739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2E700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423007" tIns="45339" rIns="332329" bIns="45339" numCol="1" spcCol="1270" anchor="ctr" anchorCtr="0">
                    <a:noAutofit/>
                  </a:bodyPr>
                  <a:lstStyle/>
                  <a:p>
                    <a:pPr marL="0" marR="0" lvl="0" indent="0" algn="l" defTabSz="1511300" rtl="0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   2</a:t>
                    </a:r>
                  </a:p>
                </p:txBody>
              </p:sp>
              <p:sp>
                <p:nvSpPr>
                  <p:cNvPr id="145" name="フリーフォーム 144"/>
                  <p:cNvSpPr/>
                  <p:nvPr/>
                </p:nvSpPr>
                <p:spPr>
                  <a:xfrm>
                    <a:off x="1944268" y="3743978"/>
                    <a:ext cx="1434951" cy="573980"/>
                  </a:xfrm>
                  <a:custGeom>
                    <a:avLst/>
                    <a:gdLst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286990 w 1434951"/>
                      <a:gd name="connsiteY5" fmla="*/ 286990 h 573980"/>
                      <a:gd name="connsiteX6" fmla="*/ 0 w 1434951"/>
                      <a:gd name="connsiteY6" fmla="*/ 0 h 573980"/>
                      <a:gd name="connsiteX0" fmla="*/ 0 w 1434951"/>
                      <a:gd name="connsiteY0" fmla="*/ 0 h 573980"/>
                      <a:gd name="connsiteX1" fmla="*/ 1147961 w 1434951"/>
                      <a:gd name="connsiteY1" fmla="*/ 0 h 573980"/>
                      <a:gd name="connsiteX2" fmla="*/ 1434951 w 1434951"/>
                      <a:gd name="connsiteY2" fmla="*/ 286990 h 573980"/>
                      <a:gd name="connsiteX3" fmla="*/ 1147961 w 1434951"/>
                      <a:gd name="connsiteY3" fmla="*/ 573980 h 573980"/>
                      <a:gd name="connsiteX4" fmla="*/ 0 w 1434951"/>
                      <a:gd name="connsiteY4" fmla="*/ 573980 h 573980"/>
                      <a:gd name="connsiteX5" fmla="*/ 0 w 1434951"/>
                      <a:gd name="connsiteY5" fmla="*/ 0 h 573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4951" h="573980">
                        <a:moveTo>
                          <a:pt x="0" y="0"/>
                        </a:moveTo>
                        <a:lnTo>
                          <a:pt x="1147961" y="0"/>
                        </a:lnTo>
                        <a:lnTo>
                          <a:pt x="1434951" y="286990"/>
                        </a:lnTo>
                        <a:lnTo>
                          <a:pt x="1147961" y="573980"/>
                        </a:lnTo>
                        <a:lnTo>
                          <a:pt x="0" y="5739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46998" tIns="20003" rIns="306993" bIns="20003" numCol="1" spcCol="1270" anchor="ctr" anchorCtr="0">
                    <a:noAutofit/>
                  </a:bodyPr>
                  <a:lstStyle/>
                  <a:p>
                    <a:pPr marL="0" marR="0" lvl="0" indent="0" algn="l" defTabSz="666750" rtl="0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 </a:t>
                    </a:r>
                    <a:r>
                      <a:rPr kumimoji="1" lang="ja-JP" altLang="en-US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  　</a:t>
                    </a:r>
                    <a:r>
                      <a:rPr kumimoji="1" lang="en-US" altLang="ja-JP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rPr>
                      <a:t>1</a:t>
                    </a:r>
                  </a:p>
                </p:txBody>
              </p:sp>
            </p:grpSp>
            <p:sp>
              <p:nvSpPr>
                <p:cNvPr id="140" name="フリーフォーム 139"/>
                <p:cNvSpPr/>
                <p:nvPr/>
              </p:nvSpPr>
              <p:spPr>
                <a:xfrm>
                  <a:off x="1897189" y="5330082"/>
                  <a:ext cx="7305550" cy="358122"/>
                </a:xfrm>
                <a:custGeom>
                  <a:avLst/>
                  <a:gdLst>
                    <a:gd name="connsiteX0" fmla="*/ 0 w 7617224"/>
                    <a:gd name="connsiteY0" fmla="*/ 0 h 358122"/>
                    <a:gd name="connsiteX1" fmla="*/ 1449435 w 7617224"/>
                    <a:gd name="connsiteY1" fmla="*/ 0 h 358122"/>
                    <a:gd name="connsiteX2" fmla="*/ 1451245 w 7617224"/>
                    <a:gd name="connsiteY2" fmla="*/ 0 h 358122"/>
                    <a:gd name="connsiteX3" fmla="*/ 2900680 w 7617224"/>
                    <a:gd name="connsiteY3" fmla="*/ 0 h 358122"/>
                    <a:gd name="connsiteX4" fmla="*/ 4351923 w 7617224"/>
                    <a:gd name="connsiteY4" fmla="*/ 0 h 358122"/>
                    <a:gd name="connsiteX5" fmla="*/ 4351925 w 7617224"/>
                    <a:gd name="connsiteY5" fmla="*/ 0 h 358122"/>
                    <a:gd name="connsiteX6" fmla="*/ 5803168 w 7617224"/>
                    <a:gd name="connsiteY6" fmla="*/ 0 h 358122"/>
                    <a:gd name="connsiteX7" fmla="*/ 7254413 w 7617224"/>
                    <a:gd name="connsiteY7" fmla="*/ 0 h 358122"/>
                    <a:gd name="connsiteX8" fmla="*/ 7617224 w 7617224"/>
                    <a:gd name="connsiteY8" fmla="*/ 179061 h 358122"/>
                    <a:gd name="connsiteX9" fmla="*/ 7254413 w 7617224"/>
                    <a:gd name="connsiteY9" fmla="*/ 358122 h 358122"/>
                    <a:gd name="connsiteX10" fmla="*/ 5803168 w 7617224"/>
                    <a:gd name="connsiteY10" fmla="*/ 358122 h 358122"/>
                    <a:gd name="connsiteX11" fmla="*/ 4351925 w 7617224"/>
                    <a:gd name="connsiteY11" fmla="*/ 358122 h 358122"/>
                    <a:gd name="connsiteX12" fmla="*/ 4351923 w 7617224"/>
                    <a:gd name="connsiteY12" fmla="*/ 358122 h 358122"/>
                    <a:gd name="connsiteX13" fmla="*/ 2900680 w 7617224"/>
                    <a:gd name="connsiteY13" fmla="*/ 358122 h 358122"/>
                    <a:gd name="connsiteX14" fmla="*/ 1451245 w 7617224"/>
                    <a:gd name="connsiteY14" fmla="*/ 358122 h 358122"/>
                    <a:gd name="connsiteX15" fmla="*/ 1449435 w 7617224"/>
                    <a:gd name="connsiteY15" fmla="*/ 358122 h 358122"/>
                    <a:gd name="connsiteX16" fmla="*/ 0 w 7617224"/>
                    <a:gd name="connsiteY16" fmla="*/ 358122 h 358122"/>
                    <a:gd name="connsiteX0" fmla="*/ 0 w 7254413"/>
                    <a:gd name="connsiteY0" fmla="*/ 0 h 358122"/>
                    <a:gd name="connsiteX1" fmla="*/ 1449435 w 7254413"/>
                    <a:gd name="connsiteY1" fmla="*/ 0 h 358122"/>
                    <a:gd name="connsiteX2" fmla="*/ 1451245 w 7254413"/>
                    <a:gd name="connsiteY2" fmla="*/ 0 h 358122"/>
                    <a:gd name="connsiteX3" fmla="*/ 2900680 w 7254413"/>
                    <a:gd name="connsiteY3" fmla="*/ 0 h 358122"/>
                    <a:gd name="connsiteX4" fmla="*/ 4351923 w 7254413"/>
                    <a:gd name="connsiteY4" fmla="*/ 0 h 358122"/>
                    <a:gd name="connsiteX5" fmla="*/ 4351925 w 7254413"/>
                    <a:gd name="connsiteY5" fmla="*/ 0 h 358122"/>
                    <a:gd name="connsiteX6" fmla="*/ 5803168 w 7254413"/>
                    <a:gd name="connsiteY6" fmla="*/ 0 h 358122"/>
                    <a:gd name="connsiteX7" fmla="*/ 7254413 w 7254413"/>
                    <a:gd name="connsiteY7" fmla="*/ 0 h 358122"/>
                    <a:gd name="connsiteX8" fmla="*/ 7254413 w 7254413"/>
                    <a:gd name="connsiteY8" fmla="*/ 358122 h 358122"/>
                    <a:gd name="connsiteX9" fmla="*/ 5803168 w 7254413"/>
                    <a:gd name="connsiteY9" fmla="*/ 358122 h 358122"/>
                    <a:gd name="connsiteX10" fmla="*/ 4351925 w 7254413"/>
                    <a:gd name="connsiteY10" fmla="*/ 358122 h 358122"/>
                    <a:gd name="connsiteX11" fmla="*/ 4351923 w 7254413"/>
                    <a:gd name="connsiteY11" fmla="*/ 358122 h 358122"/>
                    <a:gd name="connsiteX12" fmla="*/ 2900680 w 7254413"/>
                    <a:gd name="connsiteY12" fmla="*/ 358122 h 358122"/>
                    <a:gd name="connsiteX13" fmla="*/ 1451245 w 7254413"/>
                    <a:gd name="connsiteY13" fmla="*/ 358122 h 358122"/>
                    <a:gd name="connsiteX14" fmla="*/ 1449435 w 7254413"/>
                    <a:gd name="connsiteY14" fmla="*/ 358122 h 358122"/>
                    <a:gd name="connsiteX15" fmla="*/ 0 w 7254413"/>
                    <a:gd name="connsiteY15" fmla="*/ 358122 h 358122"/>
                    <a:gd name="connsiteX16" fmla="*/ 0 w 7254413"/>
                    <a:gd name="connsiteY16" fmla="*/ 0 h 35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54413" h="358122">
                      <a:moveTo>
                        <a:pt x="0" y="0"/>
                      </a:moveTo>
                      <a:lnTo>
                        <a:pt x="1449435" y="0"/>
                      </a:lnTo>
                      <a:lnTo>
                        <a:pt x="1451245" y="0"/>
                      </a:lnTo>
                      <a:lnTo>
                        <a:pt x="2900680" y="0"/>
                      </a:lnTo>
                      <a:lnTo>
                        <a:pt x="4351923" y="0"/>
                      </a:lnTo>
                      <a:lnTo>
                        <a:pt x="4351925" y="0"/>
                      </a:lnTo>
                      <a:lnTo>
                        <a:pt x="5803168" y="0"/>
                      </a:lnTo>
                      <a:lnTo>
                        <a:pt x="7254413" y="0"/>
                      </a:lnTo>
                      <a:lnTo>
                        <a:pt x="7254413" y="358122"/>
                      </a:lnTo>
                      <a:lnTo>
                        <a:pt x="5803168" y="358122"/>
                      </a:lnTo>
                      <a:lnTo>
                        <a:pt x="4351925" y="358122"/>
                      </a:lnTo>
                      <a:lnTo>
                        <a:pt x="4351923" y="358122"/>
                      </a:lnTo>
                      <a:lnTo>
                        <a:pt x="2900680" y="358122"/>
                      </a:lnTo>
                      <a:lnTo>
                        <a:pt x="1451245" y="358122"/>
                      </a:lnTo>
                      <a:lnTo>
                        <a:pt x="1449435" y="358122"/>
                      </a:lnTo>
                      <a:lnTo>
                        <a:pt x="0" y="3581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accent1"/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46998" tIns="20003" rIns="306993" bIns="20003" numCol="1" spcCol="1270" anchor="ctr" anchorCtr="0">
                  <a:noAutofit/>
                </a:bodyPr>
                <a:lstStyle/>
                <a:p>
                  <a:pPr marL="0" marR="0" lvl="0" indent="0" algn="l" defTabSz="6667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</p:grpSp>
        </p:grpSp>
        <p:sp>
          <p:nvSpPr>
            <p:cNvPr id="19" name="テキスト ボックス 18"/>
            <p:cNvSpPr txBox="1"/>
            <p:nvPr/>
          </p:nvSpPr>
          <p:spPr>
            <a:xfrm>
              <a:off x="66497" y="4296724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 dirty="0" smtClean="0"/>
                <a:t>警戒レベル</a:t>
              </a:r>
              <a:endParaRPr kumimoji="1" lang="ja-JP" altLang="en-US" sz="1000" dirty="0"/>
            </a:p>
          </p:txBody>
        </p:sp>
        <p:sp>
          <p:nvSpPr>
            <p:cNvPr id="110" name="テキスト ボックス 109"/>
            <p:cNvSpPr txBox="1"/>
            <p:nvPr/>
          </p:nvSpPr>
          <p:spPr>
            <a:xfrm>
              <a:off x="127231" y="4258375"/>
              <a:ext cx="344646" cy="1077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ja-JP" altLang="en-US" sz="700" dirty="0" smtClean="0"/>
                <a:t>けいかい</a:t>
              </a:r>
              <a:endParaRPr kumimoji="1" lang="ja-JP" altLang="en-US" sz="700" dirty="0"/>
            </a:p>
          </p:txBody>
        </p:sp>
      </p:grpSp>
      <p:sp>
        <p:nvSpPr>
          <p:cNvPr id="100" name="テキスト ボックス 99"/>
          <p:cNvSpPr txBox="1"/>
          <p:nvPr/>
        </p:nvSpPr>
        <p:spPr>
          <a:xfrm>
            <a:off x="511290" y="3310321"/>
            <a:ext cx="25351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9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も</a:t>
            </a:r>
            <a:r>
              <a:rPr kumimoji="1" lang="ja-JP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じ　　　　　　　　　　　　　</a:t>
            </a:r>
            <a:r>
              <a:rPr kumimoji="1" lang="ja-JP" altLang="en-US" sz="9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ja-JP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ひなん　　じょうほう</a:t>
            </a:r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7405587" y="3420326"/>
            <a:ext cx="19075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準備するものを考えよう。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7399620" y="3310321"/>
            <a:ext cx="144110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じゅんび　　　　　　　　　かんが</a:t>
            </a:r>
            <a:endParaRPr kumimoji="1" lang="ja-JP" altLang="en-US" sz="900" b="0" i="0" u="none" strike="noStrike" kern="1200" cap="none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80" name="Picture 10" descr="リュックサック（ブルー）のイラスト | かわいいフリー素材が無料のイラストレイン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734" y="3647582"/>
            <a:ext cx="507858" cy="50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" name="円形吹き出し 180"/>
          <p:cNvSpPr/>
          <p:nvPr/>
        </p:nvSpPr>
        <p:spPr>
          <a:xfrm rot="271198">
            <a:off x="7423262" y="3651431"/>
            <a:ext cx="470318" cy="467138"/>
          </a:xfrm>
          <a:prstGeom prst="wedgeEllipseCallout">
            <a:avLst>
              <a:gd name="adj1" fmla="val 63859"/>
              <a:gd name="adj2" fmla="val 2369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82" name="円形吹き出し 181"/>
          <p:cNvSpPr/>
          <p:nvPr/>
        </p:nvSpPr>
        <p:spPr>
          <a:xfrm rot="2348409" flipH="1">
            <a:off x="8515776" y="3644820"/>
            <a:ext cx="459313" cy="455922"/>
          </a:xfrm>
          <a:prstGeom prst="wedgeEllipseCallout">
            <a:avLst>
              <a:gd name="adj1" fmla="val 41825"/>
              <a:gd name="adj2" fmla="val 52304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84" name="Picture 8" descr="2Lペットボトル 水 無料イラスト・PowerPointテンプレート配布サイト【素材工場】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016" y="3691055"/>
            <a:ext cx="399249" cy="39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16" descr="防災グッズ 着替え | クリップアート | プリントアウトファクトリー | MyRICOH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452" y="3698081"/>
            <a:ext cx="379328" cy="35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角丸四角形 95"/>
          <p:cNvSpPr/>
          <p:nvPr/>
        </p:nvSpPr>
        <p:spPr>
          <a:xfrm>
            <a:off x="6978725" y="3325270"/>
            <a:ext cx="276434" cy="276434"/>
          </a:xfrm>
          <a:prstGeom prst="roundRect">
            <a:avLst>
              <a:gd name="adj" fmla="val 265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６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5" name="グループ化 24"/>
          <p:cNvGrpSpPr/>
          <p:nvPr/>
        </p:nvGrpSpPr>
        <p:grpSpPr>
          <a:xfrm>
            <a:off x="6969967" y="4122888"/>
            <a:ext cx="2861193" cy="2661016"/>
            <a:chOff x="6969967" y="4122888"/>
            <a:chExt cx="2861193" cy="2661016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6969967" y="4223208"/>
              <a:ext cx="2861193" cy="2560696"/>
            </a:xfrm>
            <a:prstGeom prst="wedgeRoundRectCallout">
              <a:avLst>
                <a:gd name="adj1" fmla="val -8176"/>
                <a:gd name="adj2" fmla="val -48779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4" name="図 23"/>
            <p:cNvPicPr>
              <a:picLocks noChangeAspect="1"/>
            </p:cNvPicPr>
            <p:nvPr/>
          </p:nvPicPr>
          <p:blipFill rotWithShape="1">
            <a:blip r:embed="rId14"/>
            <a:srcRect b="80360"/>
            <a:stretch/>
          </p:blipFill>
          <p:spPr>
            <a:xfrm>
              <a:off x="7986565" y="4122888"/>
              <a:ext cx="469433" cy="110154"/>
            </a:xfrm>
            <a:prstGeom prst="rect">
              <a:avLst/>
            </a:prstGeom>
          </p:spPr>
        </p:pic>
      </p:grpSp>
      <p:sp>
        <p:nvSpPr>
          <p:cNvPr id="27" name="テキスト ボックス 26"/>
          <p:cNvSpPr txBox="1"/>
          <p:nvPr/>
        </p:nvSpPr>
        <p:spPr>
          <a:xfrm>
            <a:off x="66640" y="497540"/>
            <a:ext cx="3120474" cy="3426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txBody>
          <a:bodyPr wrap="square" lIns="36000" tIns="108000" rIns="36000" bIns="18000" rtlCol="0">
            <a:spAutoFit/>
          </a:bodyPr>
          <a:lstStyle/>
          <a:p>
            <a:pPr algn="ctr"/>
            <a:r>
              <a:rPr kumimoji="1" lang="ja-JP" altLang="en-US" sz="1400" dirty="0" smtClean="0"/>
              <a:t>洪水ハザードマップで確認し</a:t>
            </a:r>
            <a:r>
              <a:rPr lang="ja-JP" altLang="en-US" sz="1400" dirty="0"/>
              <a:t>よう</a:t>
            </a:r>
            <a:r>
              <a:rPr kumimoji="1" lang="ja-JP" altLang="en-US" sz="1400" dirty="0" smtClean="0"/>
              <a:t>。</a:t>
            </a:r>
            <a:endParaRPr kumimoji="1" lang="ja-JP" altLang="en-US" sz="1400" dirty="0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7319647" y="621090"/>
            <a:ext cx="2544946" cy="5899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避難先（水がこない高いところ）を</a:t>
            </a:r>
            <a:endParaRPr kumimoji="1" lang="en-US" altLang="ja-JP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３つ考えよう。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7350457" y="578872"/>
            <a:ext cx="229389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ひなんさき 　</a:t>
            </a:r>
            <a:r>
              <a:rPr kumimoji="1" lang="ja-JP" altLang="en-US" sz="800" b="0" i="0" u="none" strike="noStrike" kern="120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  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みず                  　　　</a:t>
            </a:r>
            <a:r>
              <a:rPr kumimoji="1" lang="ja-JP" altLang="en-US" sz="800" b="0" i="0" u="none" strike="noStrike" kern="120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 </a:t>
            </a:r>
            <a:r>
              <a:rPr lang="ja-JP" altLang="en-US" sz="800" dirty="0" err="1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たか</a:t>
            </a:r>
            <a:endParaRPr kumimoji="1" lang="ja-JP" altLang="en-US" sz="800" b="0" i="0" u="none" strike="noStrike" kern="1200" cap="none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9" name="角丸四角形 98"/>
          <p:cNvSpPr/>
          <p:nvPr/>
        </p:nvSpPr>
        <p:spPr>
          <a:xfrm>
            <a:off x="6987053" y="575626"/>
            <a:ext cx="276434" cy="276434"/>
          </a:xfrm>
          <a:prstGeom prst="roundRect">
            <a:avLst>
              <a:gd name="adj" fmla="val 265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４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128" name="表 127"/>
          <p:cNvGraphicFramePr>
            <a:graphicFrameLocks noGrp="1"/>
          </p:cNvGraphicFramePr>
          <p:nvPr>
            <p:extLst/>
          </p:nvPr>
        </p:nvGraphicFramePr>
        <p:xfrm>
          <a:off x="7255159" y="1179032"/>
          <a:ext cx="2484486" cy="201731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84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2437">
                <a:tc>
                  <a:txBody>
                    <a:bodyPr/>
                    <a:lstStyle/>
                    <a:p>
                      <a:r>
                        <a:rPr kumimoji="1" lang="ja-JP" altLang="en-US" sz="600" b="0" dirty="0" smtClean="0">
                          <a:solidFill>
                            <a:schemeClr val="accent1"/>
                          </a:solidFill>
                        </a:rPr>
                        <a:t>ひなんさき　みず　　　　　　　　</a:t>
                      </a:r>
                      <a:r>
                        <a:rPr kumimoji="1" lang="ja-JP" altLang="en-US" sz="600" b="0" dirty="0" err="1" smtClean="0">
                          <a:solidFill>
                            <a:schemeClr val="accent1"/>
                          </a:solidFill>
                        </a:rPr>
                        <a:t>たか</a:t>
                      </a:r>
                      <a:endParaRPr kumimoji="1" lang="en-US" altLang="ja-JP" sz="600" b="0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kumimoji="1" lang="ja-JP" altLang="en-US" sz="900" b="0" dirty="0" smtClean="0">
                          <a:solidFill>
                            <a:schemeClr val="accent1"/>
                          </a:solidFill>
                        </a:rPr>
                        <a:t>避難先（水がこない高いところ）</a:t>
                      </a:r>
                      <a:r>
                        <a:rPr kumimoji="1" lang="ja-JP" altLang="en-US" sz="900" b="1" dirty="0" smtClean="0">
                          <a:solidFill>
                            <a:schemeClr val="accent1"/>
                          </a:solidFill>
                        </a:rPr>
                        <a:t>①</a:t>
                      </a:r>
                      <a:endParaRPr kumimoji="1" lang="ja-JP" altLang="en-US" sz="9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18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437">
                <a:tc>
                  <a:txBody>
                    <a:bodyPr/>
                    <a:lstStyle/>
                    <a:p>
                      <a:r>
                        <a:rPr kumimoji="1" lang="ja-JP" altLang="en-US" sz="600" b="0" dirty="0" smtClean="0">
                          <a:solidFill>
                            <a:schemeClr val="accent1"/>
                          </a:solidFill>
                        </a:rPr>
                        <a:t>ひなんさき　みず　　　　　　　　</a:t>
                      </a:r>
                      <a:r>
                        <a:rPr kumimoji="1" lang="ja-JP" altLang="en-US" sz="600" b="0" dirty="0" err="1" smtClean="0">
                          <a:solidFill>
                            <a:schemeClr val="accent1"/>
                          </a:solidFill>
                        </a:rPr>
                        <a:t>たか</a:t>
                      </a:r>
                      <a:endParaRPr kumimoji="1" lang="en-US" altLang="ja-JP" sz="600" b="0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kumimoji="1" lang="ja-JP" altLang="en-US" sz="900" b="0" dirty="0" smtClean="0">
                          <a:solidFill>
                            <a:schemeClr val="accent1"/>
                          </a:solidFill>
                        </a:rPr>
                        <a:t>避難先（水がこない高いところ）</a:t>
                      </a:r>
                      <a:r>
                        <a:rPr kumimoji="1" lang="ja-JP" altLang="en-US" sz="900" b="1" dirty="0" smtClean="0">
                          <a:solidFill>
                            <a:schemeClr val="accent1"/>
                          </a:solidFill>
                        </a:rPr>
                        <a:t>②</a:t>
                      </a:r>
                      <a:endParaRPr kumimoji="1" lang="ja-JP" altLang="en-US" sz="9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18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437">
                <a:tc>
                  <a:txBody>
                    <a:bodyPr/>
                    <a:lstStyle/>
                    <a:p>
                      <a:r>
                        <a:rPr kumimoji="1" lang="ja-JP" altLang="en-US" sz="600" b="0" dirty="0" smtClean="0">
                          <a:solidFill>
                            <a:schemeClr val="accent1"/>
                          </a:solidFill>
                        </a:rPr>
                        <a:t>ひなんさき　みず　　　　　　　　</a:t>
                      </a:r>
                      <a:r>
                        <a:rPr kumimoji="1" lang="ja-JP" altLang="en-US" sz="600" b="0" dirty="0" err="1" smtClean="0">
                          <a:solidFill>
                            <a:schemeClr val="accent1"/>
                          </a:solidFill>
                        </a:rPr>
                        <a:t>たか</a:t>
                      </a:r>
                      <a:endParaRPr kumimoji="1" lang="en-US" altLang="ja-JP" sz="600" b="0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kumimoji="1" lang="ja-JP" altLang="en-US" sz="900" b="0" dirty="0" smtClean="0">
                          <a:solidFill>
                            <a:schemeClr val="accent1"/>
                          </a:solidFill>
                        </a:rPr>
                        <a:t>避難先（水がこない高いところ）</a:t>
                      </a:r>
                      <a:r>
                        <a:rPr kumimoji="1" lang="ja-JP" altLang="en-US" sz="900" b="1" dirty="0" smtClean="0">
                          <a:solidFill>
                            <a:schemeClr val="accent1"/>
                          </a:solidFill>
                        </a:rPr>
                        <a:t>③</a:t>
                      </a:r>
                      <a:endParaRPr kumimoji="1" lang="ja-JP" altLang="en-US" sz="9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18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3" name="テキスト ボックス 102"/>
          <p:cNvSpPr txBox="1"/>
          <p:nvPr/>
        </p:nvSpPr>
        <p:spPr>
          <a:xfrm>
            <a:off x="7545376" y="871801"/>
            <a:ext cx="45541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かんが</a:t>
            </a:r>
            <a:endParaRPr kumimoji="1" lang="ja-JP" altLang="en-US" sz="800" b="0" i="0" u="none" strike="noStrike" kern="1200" cap="none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角丸四角形 88"/>
          <p:cNvSpPr/>
          <p:nvPr/>
        </p:nvSpPr>
        <p:spPr>
          <a:xfrm>
            <a:off x="116672" y="961718"/>
            <a:ext cx="276434" cy="276434"/>
          </a:xfrm>
          <a:prstGeom prst="roundRect">
            <a:avLst>
              <a:gd name="adj" fmla="val 265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１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437175" y="989095"/>
            <a:ext cx="301204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水</a:t>
            </a: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につかる高さまで、家をぬってみよう。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115" name="グループ化 114"/>
          <p:cNvGrpSpPr/>
          <p:nvPr/>
        </p:nvGrpSpPr>
        <p:grpSpPr>
          <a:xfrm>
            <a:off x="627376" y="1254516"/>
            <a:ext cx="2559738" cy="1951038"/>
            <a:chOff x="280775" y="800146"/>
            <a:chExt cx="2965569" cy="2165092"/>
          </a:xfrm>
        </p:grpSpPr>
        <p:pic>
          <p:nvPicPr>
            <p:cNvPr id="116" name="図 115"/>
            <p:cNvPicPr>
              <a:picLocks noChangeAspect="1"/>
            </p:cNvPicPr>
            <p:nvPr/>
          </p:nvPicPr>
          <p:blipFill rotWithShape="1">
            <a:blip r:embed="rId15"/>
            <a:srcRect t="9543" r="46103"/>
            <a:stretch/>
          </p:blipFill>
          <p:spPr>
            <a:xfrm>
              <a:off x="1418627" y="801544"/>
              <a:ext cx="1827717" cy="2160000"/>
            </a:xfrm>
            <a:prstGeom prst="rect">
              <a:avLst/>
            </a:prstGeom>
          </p:spPr>
        </p:pic>
        <p:pic>
          <p:nvPicPr>
            <p:cNvPr id="117" name="図 116"/>
            <p:cNvPicPr>
              <a:picLocks/>
            </p:cNvPicPr>
            <p:nvPr/>
          </p:nvPicPr>
          <p:blipFill rotWithShape="1">
            <a:blip r:embed="rId16"/>
            <a:srcRect l="60931"/>
            <a:stretch/>
          </p:blipFill>
          <p:spPr>
            <a:xfrm>
              <a:off x="280775" y="800146"/>
              <a:ext cx="1145977" cy="2165092"/>
            </a:xfrm>
            <a:prstGeom prst="rect">
              <a:avLst/>
            </a:prstGeom>
          </p:spPr>
        </p:pic>
        <p:sp>
          <p:nvSpPr>
            <p:cNvPr id="124" name="テキスト ボックス 123"/>
            <p:cNvSpPr txBox="1"/>
            <p:nvPr/>
          </p:nvSpPr>
          <p:spPr>
            <a:xfrm>
              <a:off x="354056" y="801892"/>
              <a:ext cx="761428" cy="1615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5.0m</a:t>
              </a: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～</a:t>
              </a:r>
              <a:r>
                <a:rPr kumimoji="1" lang="en-US" altLang="ja-JP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10.0m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382911" y="1238564"/>
              <a:ext cx="692497" cy="1615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3.0m</a:t>
              </a: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～</a:t>
              </a:r>
              <a:r>
                <a:rPr kumimoji="1" lang="en-US" altLang="ja-JP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5.0m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26" name="テキスト ボックス 125"/>
            <p:cNvSpPr txBox="1"/>
            <p:nvPr/>
          </p:nvSpPr>
          <p:spPr>
            <a:xfrm>
              <a:off x="382911" y="2158275"/>
              <a:ext cx="692497" cy="1615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0</a:t>
              </a:r>
              <a:r>
                <a:rPr kumimoji="1" lang="en-US" altLang="ja-JP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.5m</a:t>
              </a: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～</a:t>
              </a:r>
              <a:r>
                <a:rPr kumimoji="1" lang="en-US" altLang="ja-JP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3.0m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27" name="テキスト ボックス 126"/>
            <p:cNvSpPr txBox="1"/>
            <p:nvPr/>
          </p:nvSpPr>
          <p:spPr>
            <a:xfrm>
              <a:off x="501531" y="2714321"/>
              <a:ext cx="413575" cy="1615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～</a:t>
              </a:r>
              <a:r>
                <a:rPr kumimoji="1" lang="en-US" altLang="ja-JP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0.5m</a:t>
              </a: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104" name="テキスト ボックス 103"/>
          <p:cNvSpPr txBox="1"/>
          <p:nvPr/>
        </p:nvSpPr>
        <p:spPr>
          <a:xfrm>
            <a:off x="426529" y="861442"/>
            <a:ext cx="229389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みず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              　　　　　        </a:t>
            </a:r>
            <a:r>
              <a:rPr lang="ja-JP" altLang="en-US" sz="800" dirty="0" err="1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たか</a:t>
            </a:r>
            <a:r>
              <a:rPr lang="ja-JP" altLang="en-US" sz="8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　　　　　　             いえ</a:t>
            </a:r>
            <a:endParaRPr kumimoji="1" lang="ja-JP" altLang="en-US" sz="800" b="0" i="0" u="none" strike="noStrike" kern="1200" cap="none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94" name="角丸四角形 93"/>
          <p:cNvSpPr/>
          <p:nvPr/>
        </p:nvSpPr>
        <p:spPr>
          <a:xfrm>
            <a:off x="3499250" y="609385"/>
            <a:ext cx="276434" cy="276434"/>
          </a:xfrm>
          <a:prstGeom prst="roundRect">
            <a:avLst>
              <a:gd name="adj" fmla="val 265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２</a:t>
            </a: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3878532" y="670179"/>
            <a:ext cx="226504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家が流されないか確認しよう。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1" name="角丸四角形 90"/>
          <p:cNvSpPr/>
          <p:nvPr/>
        </p:nvSpPr>
        <p:spPr>
          <a:xfrm>
            <a:off x="3499250" y="1883853"/>
            <a:ext cx="276434" cy="276434"/>
          </a:xfrm>
          <a:prstGeom prst="roundRect">
            <a:avLst>
              <a:gd name="adj" fmla="val 265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３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3847691" y="1981360"/>
            <a:ext cx="330058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家が水につかり続ける時間に●をつけよう。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20255" y="952819"/>
            <a:ext cx="3134889" cy="783722"/>
          </a:xfrm>
          <a:prstGeom prst="rect">
            <a:avLst/>
          </a:prstGeom>
        </p:spPr>
      </p:pic>
      <p:sp>
        <p:nvSpPr>
          <p:cNvPr id="119" name="テキスト ボックス 118"/>
          <p:cNvSpPr txBox="1"/>
          <p:nvPr/>
        </p:nvSpPr>
        <p:spPr>
          <a:xfrm>
            <a:off x="3885586" y="578872"/>
            <a:ext cx="253712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いえ      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ja-JP" altLang="en-US" sz="800" b="0" i="0" u="none" strike="noStrike" kern="1200" cap="none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な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が　                                 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かくにん</a:t>
            </a:r>
            <a:endParaRPr kumimoji="1" lang="ja-JP" altLang="en-US" sz="800" b="0" i="0" u="none" strike="noStrike" kern="1200" cap="none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0" name="テキスト ボックス 119"/>
          <p:cNvSpPr txBox="1"/>
          <p:nvPr/>
        </p:nvSpPr>
        <p:spPr>
          <a:xfrm>
            <a:off x="3848630" y="1887086"/>
            <a:ext cx="25010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いえ       </a:t>
            </a:r>
            <a:r>
              <a:rPr lang="ja-JP" altLang="en-US" sz="8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みず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　                         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つづ</a:t>
            </a:r>
            <a:r>
              <a:rPr kumimoji="1" lang="ja-JP" altLang="en-US" sz="800" b="0" i="0" u="none" strike="noStrike" kern="120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rPr>
              <a:t>　　　　　</a:t>
            </a:r>
            <a:r>
              <a:rPr lang="ja-JP" altLang="en-US" sz="8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じかん</a:t>
            </a:r>
            <a:endParaRPr kumimoji="1" lang="ja-JP" altLang="en-US" sz="800" b="0" i="0" u="none" strike="noStrike" kern="1200" cap="none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81835" y="2270671"/>
            <a:ext cx="3170060" cy="901963"/>
          </a:xfrm>
          <a:prstGeom prst="rect">
            <a:avLst/>
          </a:prstGeom>
        </p:spPr>
      </p:pic>
      <p:sp>
        <p:nvSpPr>
          <p:cNvPr id="98" name="テキスト ボックス 97"/>
          <p:cNvSpPr txBox="1"/>
          <p:nvPr/>
        </p:nvSpPr>
        <p:spPr>
          <a:xfrm>
            <a:off x="380189" y="508189"/>
            <a:ext cx="229389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00" noProof="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こうずい　</a:t>
            </a:r>
            <a:r>
              <a:rPr lang="ja-JP" altLang="en-US" sz="800" noProof="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　　　　  </a:t>
            </a:r>
            <a:r>
              <a:rPr lang="ja-JP" altLang="en-US" sz="800" noProof="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　　　　　　　　　　　　</a:t>
            </a:r>
            <a:r>
              <a:rPr lang="ja-JP" altLang="en-US" sz="800" dirty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 </a:t>
            </a:r>
            <a:r>
              <a:rPr lang="ja-JP" altLang="en-US" sz="8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  </a:t>
            </a:r>
            <a:r>
              <a:rPr lang="ja-JP" altLang="en-US" sz="800" noProof="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かくにん</a:t>
            </a:r>
            <a:endParaRPr kumimoji="1" lang="ja-JP" altLang="en-US" sz="800" b="0" i="0" u="none" strike="noStrike" kern="1200" cap="none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pic>
        <p:nvPicPr>
          <p:cNvPr id="108" name="図 10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b="74029"/>
          <a:stretch/>
        </p:blipFill>
        <p:spPr>
          <a:xfrm>
            <a:off x="199549" y="3650107"/>
            <a:ext cx="3622515" cy="240611"/>
          </a:xfrm>
          <a:prstGeom prst="rect">
            <a:avLst/>
          </a:prstGeom>
        </p:spPr>
      </p:pic>
      <p:pic>
        <p:nvPicPr>
          <p:cNvPr id="109" name="図 108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b="73993"/>
          <a:stretch/>
        </p:blipFill>
        <p:spPr>
          <a:xfrm>
            <a:off x="4202100" y="3650107"/>
            <a:ext cx="2496635" cy="240611"/>
          </a:xfrm>
          <a:prstGeom prst="rect">
            <a:avLst/>
          </a:prstGeom>
        </p:spPr>
      </p:pic>
      <p:pic>
        <p:nvPicPr>
          <p:cNvPr id="112" name="図 11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69" y="5838244"/>
            <a:ext cx="596627" cy="686914"/>
          </a:xfrm>
          <a:prstGeom prst="rect">
            <a:avLst/>
          </a:prstGeom>
        </p:spPr>
      </p:pic>
      <p:pic>
        <p:nvPicPr>
          <p:cNvPr id="118" name="図 11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48" y="5813583"/>
            <a:ext cx="1161096" cy="723666"/>
          </a:xfrm>
          <a:prstGeom prst="rect">
            <a:avLst/>
          </a:prstGeom>
        </p:spPr>
      </p:pic>
      <p:pic>
        <p:nvPicPr>
          <p:cNvPr id="66" name="図 6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39" y="5866965"/>
            <a:ext cx="1015483" cy="66019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52" y="5935076"/>
            <a:ext cx="470579" cy="499990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5462268" y="4724109"/>
            <a:ext cx="1335060" cy="10685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113" y="5028901"/>
            <a:ext cx="1339214" cy="76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正方形/長方形 94"/>
          <p:cNvSpPr/>
          <p:nvPr/>
        </p:nvSpPr>
        <p:spPr>
          <a:xfrm>
            <a:off x="0" y="1"/>
            <a:ext cx="9906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5" name="フローチャート: 処理 24"/>
          <p:cNvSpPr/>
          <p:nvPr/>
        </p:nvSpPr>
        <p:spPr>
          <a:xfrm>
            <a:off x="444240" y="827177"/>
            <a:ext cx="9355244" cy="1368512"/>
          </a:xfrm>
          <a:prstGeom prst="flowChartProcess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00126"/>
              </p:ext>
            </p:extLst>
          </p:nvPr>
        </p:nvGraphicFramePr>
        <p:xfrm>
          <a:off x="67775" y="824906"/>
          <a:ext cx="9731708" cy="59167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5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8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97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167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u="none" dirty="0" smtClean="0">
                          <a:solidFill>
                            <a:schemeClr val="tx1"/>
                          </a:solidFill>
                        </a:rPr>
                        <a:t>自分たちにできる</a:t>
                      </a:r>
                      <a:r>
                        <a:rPr kumimoji="1" lang="ja-JP" altLang="en-US" sz="180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こと・準備しておくこと</a:t>
                      </a:r>
                      <a:endParaRPr kumimoji="1" lang="ja-JP" altLang="en-US" sz="180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08000" marT="36000" marB="36000" vert="eaVert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R="36000" vert="eaVert"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R="36000" vert="eaVert">
                    <a:lnL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グループ化 1"/>
          <p:cNvGrpSpPr/>
          <p:nvPr/>
        </p:nvGrpSpPr>
        <p:grpSpPr>
          <a:xfrm>
            <a:off x="8546305" y="860486"/>
            <a:ext cx="894227" cy="713493"/>
            <a:chOff x="6997412" y="2692109"/>
            <a:chExt cx="1339215" cy="1068544"/>
          </a:xfrm>
        </p:grpSpPr>
        <p:sp>
          <p:nvSpPr>
            <p:cNvPr id="96" name="正方形/長方形 95"/>
            <p:cNvSpPr/>
            <p:nvPr/>
          </p:nvSpPr>
          <p:spPr>
            <a:xfrm>
              <a:off x="7001567" y="2692109"/>
              <a:ext cx="1335060" cy="10685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8" name="図 9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412" y="2996901"/>
              <a:ext cx="1339214" cy="760798"/>
            </a:xfrm>
            <a:prstGeom prst="rect">
              <a:avLst/>
            </a:prstGeom>
          </p:spPr>
        </p:pic>
      </p:grpSp>
      <p:grpSp>
        <p:nvGrpSpPr>
          <p:cNvPr id="72" name="グループ化 71"/>
          <p:cNvGrpSpPr/>
          <p:nvPr/>
        </p:nvGrpSpPr>
        <p:grpSpPr>
          <a:xfrm>
            <a:off x="60662" y="563731"/>
            <a:ext cx="9738822" cy="238232"/>
            <a:chOff x="1897189" y="5330080"/>
            <a:chExt cx="7305550" cy="358124"/>
          </a:xfrm>
        </p:grpSpPr>
        <p:grpSp>
          <p:nvGrpSpPr>
            <p:cNvPr id="73" name="グループ化 72"/>
            <p:cNvGrpSpPr/>
            <p:nvPr/>
          </p:nvGrpSpPr>
          <p:grpSpPr>
            <a:xfrm>
              <a:off x="1897190" y="5330080"/>
              <a:ext cx="7305549" cy="358123"/>
              <a:chOff x="1944267" y="3743978"/>
              <a:chExt cx="5778822" cy="573982"/>
            </a:xfrm>
          </p:grpSpPr>
          <p:sp>
            <p:nvSpPr>
              <p:cNvPr id="75" name="フリーフォーム 74"/>
              <p:cNvSpPr/>
              <p:nvPr/>
            </p:nvSpPr>
            <p:spPr>
              <a:xfrm>
                <a:off x="6959514" y="3743978"/>
                <a:ext cx="763575" cy="573980"/>
              </a:xfrm>
              <a:custGeom>
                <a:avLst/>
                <a:gdLst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286990 w 1434951"/>
                  <a:gd name="connsiteY5" fmla="*/ 286990 h 573980"/>
                  <a:gd name="connsiteX6" fmla="*/ 0 w 1434951"/>
                  <a:gd name="connsiteY6" fmla="*/ 0 h 573980"/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0 w 1434951"/>
                  <a:gd name="connsiteY5" fmla="*/ 0 h 573980"/>
                  <a:gd name="connsiteX0" fmla="*/ 0 w 1147961"/>
                  <a:gd name="connsiteY0" fmla="*/ 0 h 573980"/>
                  <a:gd name="connsiteX1" fmla="*/ 1147961 w 1147961"/>
                  <a:gd name="connsiteY1" fmla="*/ 0 h 573980"/>
                  <a:gd name="connsiteX2" fmla="*/ 1147961 w 1147961"/>
                  <a:gd name="connsiteY2" fmla="*/ 573980 h 573980"/>
                  <a:gd name="connsiteX3" fmla="*/ 0 w 1147961"/>
                  <a:gd name="connsiteY3" fmla="*/ 573980 h 573980"/>
                  <a:gd name="connsiteX4" fmla="*/ 0 w 1147961"/>
                  <a:gd name="connsiteY4" fmla="*/ 0 h 57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961" h="573980">
                    <a:moveTo>
                      <a:pt x="0" y="0"/>
                    </a:moveTo>
                    <a:lnTo>
                      <a:pt x="1147961" y="0"/>
                    </a:lnTo>
                    <a:lnTo>
                      <a:pt x="1147961" y="573980"/>
                    </a:lnTo>
                    <a:lnTo>
                      <a:pt x="0" y="573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00C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8000" tIns="36000" rIns="36000" bIns="3600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  </a:t>
                </a: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　</a:t>
                </a:r>
                <a:r>
                  <a:rPr lang="ja-JP" altLang="en-US" sz="2000" dirty="0">
                    <a:solidFill>
                      <a:prstClr val="white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 </a:t>
                </a: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5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（黒）</a:t>
                </a:r>
                <a:endPara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76" name="フリーフォーム 75"/>
              <p:cNvSpPr/>
              <p:nvPr/>
            </p:nvSpPr>
            <p:spPr>
              <a:xfrm>
                <a:off x="5933714" y="3743978"/>
                <a:ext cx="1263746" cy="573980"/>
              </a:xfrm>
              <a:custGeom>
                <a:avLst/>
                <a:gdLst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286990 w 1434951"/>
                  <a:gd name="connsiteY5" fmla="*/ 286990 h 573980"/>
                  <a:gd name="connsiteX6" fmla="*/ 0 w 1434951"/>
                  <a:gd name="connsiteY6" fmla="*/ 0 h 573980"/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0 w 1434951"/>
                  <a:gd name="connsiteY5" fmla="*/ 0 h 57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4951" h="573980">
                    <a:moveTo>
                      <a:pt x="0" y="0"/>
                    </a:moveTo>
                    <a:lnTo>
                      <a:pt x="1147961" y="0"/>
                    </a:lnTo>
                    <a:lnTo>
                      <a:pt x="1434951" y="286990"/>
                    </a:lnTo>
                    <a:lnTo>
                      <a:pt x="1147961" y="573980"/>
                    </a:lnTo>
                    <a:lnTo>
                      <a:pt x="0" y="573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00A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8000" tIns="36000" rIns="36000" bIns="3600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   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　</a:t>
                </a:r>
                <a:r>
                  <a:rPr lang="ja-JP" altLang="en-US" sz="2000" noProof="0" dirty="0" smtClean="0">
                    <a:solidFill>
                      <a:srgbClr val="5B9BD5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 </a:t>
                </a: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4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（むらさき）</a:t>
                </a:r>
                <a:endPara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77" name="フリーフォーム 76"/>
              <p:cNvSpPr/>
              <p:nvPr/>
            </p:nvSpPr>
            <p:spPr>
              <a:xfrm>
                <a:off x="4554366" y="3743978"/>
                <a:ext cx="1716549" cy="573980"/>
              </a:xfrm>
              <a:custGeom>
                <a:avLst/>
                <a:gdLst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286990 w 1434951"/>
                  <a:gd name="connsiteY5" fmla="*/ 286990 h 573980"/>
                  <a:gd name="connsiteX6" fmla="*/ 0 w 1434951"/>
                  <a:gd name="connsiteY6" fmla="*/ 0 h 573980"/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0 w 1434951"/>
                  <a:gd name="connsiteY5" fmla="*/ 0 h 57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4951" h="573980">
                    <a:moveTo>
                      <a:pt x="0" y="0"/>
                    </a:moveTo>
                    <a:lnTo>
                      <a:pt x="1147961" y="0"/>
                    </a:lnTo>
                    <a:lnTo>
                      <a:pt x="1434951" y="286990"/>
                    </a:lnTo>
                    <a:lnTo>
                      <a:pt x="1147961" y="573980"/>
                    </a:lnTo>
                    <a:lnTo>
                      <a:pt x="0" y="573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28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8000" tIns="36000" rIns="36000" bIns="36000" numCol="1" spcCol="1270" anchor="ctr" anchorCtr="0">
                <a:noAutofit/>
              </a:bodyPr>
              <a:lstStyle/>
              <a:p>
                <a:pPr marL="0" marR="0" lvl="0" indent="0" algn="l" defTabSz="15113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   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　　　　</a:t>
                </a: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3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（赤）</a:t>
                </a:r>
                <a:endPara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78" name="フリーフォーム 77"/>
              <p:cNvSpPr/>
              <p:nvPr/>
            </p:nvSpPr>
            <p:spPr>
              <a:xfrm>
                <a:off x="3275303" y="3743980"/>
                <a:ext cx="1623823" cy="573980"/>
              </a:xfrm>
              <a:custGeom>
                <a:avLst/>
                <a:gdLst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286990 w 1434951"/>
                  <a:gd name="connsiteY5" fmla="*/ 286990 h 573980"/>
                  <a:gd name="connsiteX6" fmla="*/ 0 w 1434951"/>
                  <a:gd name="connsiteY6" fmla="*/ 0 h 573980"/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0 w 1434951"/>
                  <a:gd name="connsiteY5" fmla="*/ 0 h 57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4951" h="573980">
                    <a:moveTo>
                      <a:pt x="0" y="0"/>
                    </a:moveTo>
                    <a:lnTo>
                      <a:pt x="1147961" y="0"/>
                    </a:lnTo>
                    <a:lnTo>
                      <a:pt x="1434951" y="286990"/>
                    </a:lnTo>
                    <a:lnTo>
                      <a:pt x="1147961" y="573980"/>
                    </a:lnTo>
                    <a:lnTo>
                      <a:pt x="0" y="573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7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8000" tIns="36000" rIns="36000" bIns="36000" numCol="1" spcCol="1270" anchor="ctr" anchorCtr="0">
                <a:noAutofit/>
              </a:bodyPr>
              <a:lstStyle/>
              <a:p>
                <a:pPr marL="0" marR="0" lvl="0" indent="0" algn="l" defTabSz="15113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   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　　　　</a:t>
                </a: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2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（黄）</a:t>
                </a:r>
                <a:endPara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79" name="フリーフォーム 78"/>
              <p:cNvSpPr/>
              <p:nvPr/>
            </p:nvSpPr>
            <p:spPr>
              <a:xfrm>
                <a:off x="1944267" y="3743978"/>
                <a:ext cx="1633915" cy="573980"/>
              </a:xfrm>
              <a:custGeom>
                <a:avLst/>
                <a:gdLst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286990 w 1434951"/>
                  <a:gd name="connsiteY5" fmla="*/ 286990 h 573980"/>
                  <a:gd name="connsiteX6" fmla="*/ 0 w 1434951"/>
                  <a:gd name="connsiteY6" fmla="*/ 0 h 573980"/>
                  <a:gd name="connsiteX0" fmla="*/ 0 w 1434951"/>
                  <a:gd name="connsiteY0" fmla="*/ 0 h 573980"/>
                  <a:gd name="connsiteX1" fmla="*/ 1147961 w 1434951"/>
                  <a:gd name="connsiteY1" fmla="*/ 0 h 573980"/>
                  <a:gd name="connsiteX2" fmla="*/ 1434951 w 1434951"/>
                  <a:gd name="connsiteY2" fmla="*/ 286990 h 573980"/>
                  <a:gd name="connsiteX3" fmla="*/ 1147961 w 1434951"/>
                  <a:gd name="connsiteY3" fmla="*/ 573980 h 573980"/>
                  <a:gd name="connsiteX4" fmla="*/ 0 w 1434951"/>
                  <a:gd name="connsiteY4" fmla="*/ 573980 h 573980"/>
                  <a:gd name="connsiteX5" fmla="*/ 0 w 1434951"/>
                  <a:gd name="connsiteY5" fmla="*/ 0 h 57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4951" h="573980">
                    <a:moveTo>
                      <a:pt x="0" y="0"/>
                    </a:moveTo>
                    <a:lnTo>
                      <a:pt x="1147961" y="0"/>
                    </a:lnTo>
                    <a:lnTo>
                      <a:pt x="1434951" y="286990"/>
                    </a:lnTo>
                    <a:lnTo>
                      <a:pt x="1147961" y="573980"/>
                    </a:lnTo>
                    <a:lnTo>
                      <a:pt x="0" y="5739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8000" tIns="36000" rIns="36000" bIns="3600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　　　　　　　</a:t>
                </a:r>
                <a:r>
                  <a:rPr kumimoji="1" lang="en-US" altLang="ja-JP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1</a:t>
                </a:r>
                <a:r>
                  <a:rPr kumimoji="1" lang="ja-JP" alt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（白）</a:t>
                </a:r>
                <a:endPara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sp>
          <p:nvSpPr>
            <p:cNvPr id="74" name="フリーフォーム 73"/>
            <p:cNvSpPr/>
            <p:nvPr/>
          </p:nvSpPr>
          <p:spPr>
            <a:xfrm>
              <a:off x="1897189" y="5330082"/>
              <a:ext cx="7305550" cy="358122"/>
            </a:xfrm>
            <a:custGeom>
              <a:avLst/>
              <a:gdLst>
                <a:gd name="connsiteX0" fmla="*/ 0 w 7617224"/>
                <a:gd name="connsiteY0" fmla="*/ 0 h 358122"/>
                <a:gd name="connsiteX1" fmla="*/ 1449435 w 7617224"/>
                <a:gd name="connsiteY1" fmla="*/ 0 h 358122"/>
                <a:gd name="connsiteX2" fmla="*/ 1451245 w 7617224"/>
                <a:gd name="connsiteY2" fmla="*/ 0 h 358122"/>
                <a:gd name="connsiteX3" fmla="*/ 2900680 w 7617224"/>
                <a:gd name="connsiteY3" fmla="*/ 0 h 358122"/>
                <a:gd name="connsiteX4" fmla="*/ 4351923 w 7617224"/>
                <a:gd name="connsiteY4" fmla="*/ 0 h 358122"/>
                <a:gd name="connsiteX5" fmla="*/ 4351925 w 7617224"/>
                <a:gd name="connsiteY5" fmla="*/ 0 h 358122"/>
                <a:gd name="connsiteX6" fmla="*/ 5803168 w 7617224"/>
                <a:gd name="connsiteY6" fmla="*/ 0 h 358122"/>
                <a:gd name="connsiteX7" fmla="*/ 7254413 w 7617224"/>
                <a:gd name="connsiteY7" fmla="*/ 0 h 358122"/>
                <a:gd name="connsiteX8" fmla="*/ 7617224 w 7617224"/>
                <a:gd name="connsiteY8" fmla="*/ 179061 h 358122"/>
                <a:gd name="connsiteX9" fmla="*/ 7254413 w 7617224"/>
                <a:gd name="connsiteY9" fmla="*/ 358122 h 358122"/>
                <a:gd name="connsiteX10" fmla="*/ 5803168 w 7617224"/>
                <a:gd name="connsiteY10" fmla="*/ 358122 h 358122"/>
                <a:gd name="connsiteX11" fmla="*/ 4351925 w 7617224"/>
                <a:gd name="connsiteY11" fmla="*/ 358122 h 358122"/>
                <a:gd name="connsiteX12" fmla="*/ 4351923 w 7617224"/>
                <a:gd name="connsiteY12" fmla="*/ 358122 h 358122"/>
                <a:gd name="connsiteX13" fmla="*/ 2900680 w 7617224"/>
                <a:gd name="connsiteY13" fmla="*/ 358122 h 358122"/>
                <a:gd name="connsiteX14" fmla="*/ 1451245 w 7617224"/>
                <a:gd name="connsiteY14" fmla="*/ 358122 h 358122"/>
                <a:gd name="connsiteX15" fmla="*/ 1449435 w 7617224"/>
                <a:gd name="connsiteY15" fmla="*/ 358122 h 358122"/>
                <a:gd name="connsiteX16" fmla="*/ 0 w 7617224"/>
                <a:gd name="connsiteY16" fmla="*/ 358122 h 358122"/>
                <a:gd name="connsiteX0" fmla="*/ 0 w 7254413"/>
                <a:gd name="connsiteY0" fmla="*/ 0 h 358122"/>
                <a:gd name="connsiteX1" fmla="*/ 1449435 w 7254413"/>
                <a:gd name="connsiteY1" fmla="*/ 0 h 358122"/>
                <a:gd name="connsiteX2" fmla="*/ 1451245 w 7254413"/>
                <a:gd name="connsiteY2" fmla="*/ 0 h 358122"/>
                <a:gd name="connsiteX3" fmla="*/ 2900680 w 7254413"/>
                <a:gd name="connsiteY3" fmla="*/ 0 h 358122"/>
                <a:gd name="connsiteX4" fmla="*/ 4351923 w 7254413"/>
                <a:gd name="connsiteY4" fmla="*/ 0 h 358122"/>
                <a:gd name="connsiteX5" fmla="*/ 4351925 w 7254413"/>
                <a:gd name="connsiteY5" fmla="*/ 0 h 358122"/>
                <a:gd name="connsiteX6" fmla="*/ 5803168 w 7254413"/>
                <a:gd name="connsiteY6" fmla="*/ 0 h 358122"/>
                <a:gd name="connsiteX7" fmla="*/ 7254413 w 7254413"/>
                <a:gd name="connsiteY7" fmla="*/ 0 h 358122"/>
                <a:gd name="connsiteX8" fmla="*/ 7254413 w 7254413"/>
                <a:gd name="connsiteY8" fmla="*/ 358122 h 358122"/>
                <a:gd name="connsiteX9" fmla="*/ 5803168 w 7254413"/>
                <a:gd name="connsiteY9" fmla="*/ 358122 h 358122"/>
                <a:gd name="connsiteX10" fmla="*/ 4351925 w 7254413"/>
                <a:gd name="connsiteY10" fmla="*/ 358122 h 358122"/>
                <a:gd name="connsiteX11" fmla="*/ 4351923 w 7254413"/>
                <a:gd name="connsiteY11" fmla="*/ 358122 h 358122"/>
                <a:gd name="connsiteX12" fmla="*/ 2900680 w 7254413"/>
                <a:gd name="connsiteY12" fmla="*/ 358122 h 358122"/>
                <a:gd name="connsiteX13" fmla="*/ 1451245 w 7254413"/>
                <a:gd name="connsiteY13" fmla="*/ 358122 h 358122"/>
                <a:gd name="connsiteX14" fmla="*/ 1449435 w 7254413"/>
                <a:gd name="connsiteY14" fmla="*/ 358122 h 358122"/>
                <a:gd name="connsiteX15" fmla="*/ 0 w 7254413"/>
                <a:gd name="connsiteY15" fmla="*/ 358122 h 358122"/>
                <a:gd name="connsiteX16" fmla="*/ 0 w 7254413"/>
                <a:gd name="connsiteY16" fmla="*/ 0 h 35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54413" h="358122">
                  <a:moveTo>
                    <a:pt x="0" y="0"/>
                  </a:moveTo>
                  <a:lnTo>
                    <a:pt x="1449435" y="0"/>
                  </a:lnTo>
                  <a:lnTo>
                    <a:pt x="1451245" y="0"/>
                  </a:lnTo>
                  <a:lnTo>
                    <a:pt x="2900680" y="0"/>
                  </a:lnTo>
                  <a:lnTo>
                    <a:pt x="4351923" y="0"/>
                  </a:lnTo>
                  <a:lnTo>
                    <a:pt x="4351925" y="0"/>
                  </a:lnTo>
                  <a:lnTo>
                    <a:pt x="5803168" y="0"/>
                  </a:lnTo>
                  <a:lnTo>
                    <a:pt x="7254413" y="0"/>
                  </a:lnTo>
                  <a:lnTo>
                    <a:pt x="7254413" y="358122"/>
                  </a:lnTo>
                  <a:lnTo>
                    <a:pt x="5803168" y="358122"/>
                  </a:lnTo>
                  <a:lnTo>
                    <a:pt x="4351925" y="358122"/>
                  </a:lnTo>
                  <a:lnTo>
                    <a:pt x="4351923" y="358122"/>
                  </a:lnTo>
                  <a:lnTo>
                    <a:pt x="2900680" y="358122"/>
                  </a:lnTo>
                  <a:lnTo>
                    <a:pt x="1451245" y="358122"/>
                  </a:lnTo>
                  <a:lnTo>
                    <a:pt x="1449435" y="358122"/>
                  </a:lnTo>
                  <a:lnTo>
                    <a:pt x="0" y="35812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998" tIns="20003" rIns="306993" bIns="20003" numCol="1" spcCol="1270" anchor="ctr" anchorCtr="0">
              <a:noAutofit/>
            </a:bodyPr>
            <a:lstStyle/>
            <a:p>
              <a:pPr marL="0" marR="0" lvl="0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</p:grpSp>
      <p:pic>
        <p:nvPicPr>
          <p:cNvPr id="91" name="図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58" y="854006"/>
            <a:ext cx="877622" cy="709374"/>
          </a:xfrm>
          <a:prstGeom prst="rect">
            <a:avLst/>
          </a:prstGeom>
        </p:spPr>
      </p:pic>
      <p:pic>
        <p:nvPicPr>
          <p:cNvPr id="92" name="図 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582" y="860487"/>
            <a:ext cx="864851" cy="699050"/>
          </a:xfrm>
          <a:prstGeom prst="rect">
            <a:avLst/>
          </a:prstGeom>
        </p:spPr>
      </p:pic>
      <p:pic>
        <p:nvPicPr>
          <p:cNvPr id="93" name="図 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901" y="857808"/>
            <a:ext cx="884692" cy="715087"/>
          </a:xfrm>
          <a:prstGeom prst="rect">
            <a:avLst/>
          </a:prstGeom>
        </p:spPr>
      </p:pic>
      <p:pic>
        <p:nvPicPr>
          <p:cNvPr id="94" name="図 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4371" y="845858"/>
            <a:ext cx="884982" cy="740052"/>
          </a:xfrm>
          <a:prstGeom prst="rect">
            <a:avLst/>
          </a:prstGeom>
        </p:spPr>
      </p:pic>
      <p:sp>
        <p:nvSpPr>
          <p:cNvPr id="57" name="テキスト ボックス 56"/>
          <p:cNvSpPr txBox="1"/>
          <p:nvPr/>
        </p:nvSpPr>
        <p:spPr>
          <a:xfrm>
            <a:off x="7549287" y="966972"/>
            <a:ext cx="108234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  氾濫まで・・・</a:t>
            </a:r>
            <a:endParaRPr kumimoji="1" lang="en-US" altLang="ja-JP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（５～３時間前）</a:t>
            </a:r>
            <a:endParaRPr kumimoji="1" lang="en-US" altLang="ja-JP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7790894" y="916980"/>
            <a:ext cx="615282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はんらん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8104703" y="1191854"/>
            <a:ext cx="615282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じかんまえ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464525" y="966972"/>
            <a:ext cx="1268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  氾濫まで・・・</a:t>
            </a:r>
            <a:endParaRPr kumimoji="1" lang="en-US" altLang="ja-JP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700" b="0" i="0" u="none" strike="noStrike" kern="1200" cap="none" spc="-15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（半日～７時間前）</a:t>
            </a:r>
            <a:endParaRPr kumimoji="1" lang="en-US" altLang="ja-JP" sz="1100" b="0" i="0" u="none" strike="noStrike" kern="1200" cap="none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774016" y="916980"/>
            <a:ext cx="61074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はんらん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5634088" y="1194060"/>
            <a:ext cx="903718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はん</a:t>
            </a:r>
            <a:r>
              <a:rPr lang="ja-JP" altLang="en-US" sz="600" dirty="0" err="1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にち</a:t>
            </a:r>
            <a:r>
              <a:rPr lang="ja-JP" altLang="en-US" sz="6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　</a:t>
            </a:r>
            <a:r>
              <a:rPr lang="ja-JP" altLang="en-US" sz="6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　　　  じ かんまえ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384125" y="966972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  氾濫まで・・・</a:t>
            </a:r>
            <a:endParaRPr kumimoji="1" lang="en-US" altLang="ja-JP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（５～３日前）</a:t>
            </a:r>
            <a:endParaRPr kumimoji="1" lang="en-US" altLang="ja-JP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532149" y="916980"/>
            <a:ext cx="602608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はんらん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890568" y="1191581"/>
            <a:ext cx="32815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600" dirty="0" err="1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にち</a:t>
            </a:r>
            <a:r>
              <a:rPr lang="ja-JP" altLang="en-US" sz="6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まえ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426834" y="966972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  氾濫まで・・・</a:t>
            </a:r>
            <a:endParaRPr kumimoji="1" lang="en-US" altLang="ja-JP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（１日前）</a:t>
            </a:r>
            <a:endParaRPr kumimoji="1" lang="en-US" altLang="ja-JP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571750" y="916980"/>
            <a:ext cx="61013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はんらん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3796732" y="1190650"/>
            <a:ext cx="32815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600" dirty="0" err="1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にち</a:t>
            </a:r>
            <a:r>
              <a:rPr lang="ja-JP" altLang="en-US" sz="6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まえ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6567" y="581818"/>
            <a:ext cx="8611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/>
              <a:t>警戒レベル</a:t>
            </a:r>
            <a:endParaRPr kumimoji="1" lang="ja-JP" altLang="en-US" sz="1100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0" y="-44652"/>
            <a:ext cx="9906000" cy="570430"/>
            <a:chOff x="0" y="-44652"/>
            <a:chExt cx="9906000" cy="570430"/>
          </a:xfrm>
        </p:grpSpPr>
        <p:sp>
          <p:nvSpPr>
            <p:cNvPr id="4" name="正方形/長方形 3"/>
            <p:cNvSpPr/>
            <p:nvPr/>
          </p:nvSpPr>
          <p:spPr>
            <a:xfrm>
              <a:off x="0" y="1"/>
              <a:ext cx="9906000" cy="5257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67776" y="126871"/>
              <a:ext cx="683520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+mn-cs"/>
                </a:rPr>
                <a:t>大雨のときの自分</a:t>
              </a:r>
              <a:r>
                <a:rPr lang="ja-JP" altLang="en-US" sz="2400" dirty="0">
                  <a:solidFill>
                    <a:prstClr val="white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と</a:t>
              </a:r>
              <a:r>
                <a:rPr lang="ja-JP" altLang="en-US" sz="2400" dirty="0" smtClean="0">
                  <a:solidFill>
                    <a:prstClr val="white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家族</a:t>
              </a:r>
              <a:r>
                <a:rPr lang="ja-JP" altLang="en-US" sz="2400" dirty="0">
                  <a:solidFill>
                    <a:prstClr val="white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に</a:t>
              </a:r>
              <a:r>
                <a:rPr lang="ja-JP" altLang="en-US" sz="2400" dirty="0" smtClean="0">
                  <a:solidFill>
                    <a:prstClr val="white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できること</a:t>
              </a:r>
              <a:r>
                <a:rPr kumimoji="1" lang="ja-JP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+mn-cs"/>
                </a:rPr>
                <a:t>考えてみよう！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endParaRP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9273565" y="114805"/>
              <a:ext cx="43441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+mn-cs"/>
                </a:rPr>
                <a:t>う　ら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endParaRP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6214" y="-44652"/>
              <a:ext cx="71686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 smtClean="0">
                  <a:solidFill>
                    <a:schemeClr val="bg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おおあめ</a:t>
              </a:r>
              <a:endParaRPr kumimoji="1" lang="ja-JP" altLang="en-US" sz="11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02" name="テキスト ボックス 101"/>
            <p:cNvSpPr txBox="1"/>
            <p:nvPr/>
          </p:nvSpPr>
          <p:spPr>
            <a:xfrm>
              <a:off x="1754087" y="-34572"/>
              <a:ext cx="14574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 smtClean="0">
                  <a:solidFill>
                    <a:schemeClr val="bg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じぶん　　　　 　かぞく</a:t>
              </a:r>
              <a:endParaRPr kumimoji="1" lang="ja-JP" altLang="en-US" sz="11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103" name="テキスト ボックス 102"/>
            <p:cNvSpPr txBox="1"/>
            <p:nvPr/>
          </p:nvSpPr>
          <p:spPr>
            <a:xfrm>
              <a:off x="4750868" y="-30605"/>
              <a:ext cx="57900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100" dirty="0" smtClean="0">
                  <a:solidFill>
                    <a:schemeClr val="bg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かんが</a:t>
              </a:r>
              <a:endParaRPr kumimoji="1" lang="ja-JP" altLang="en-US" sz="11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138582" y="560315"/>
            <a:ext cx="31438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けいかい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6" name="爆発 1 45"/>
          <p:cNvSpPr/>
          <p:nvPr/>
        </p:nvSpPr>
        <p:spPr>
          <a:xfrm>
            <a:off x="9002939" y="846613"/>
            <a:ext cx="762478" cy="412967"/>
          </a:xfrm>
          <a:prstGeom prst="irregularSeal1">
            <a:avLst/>
          </a:prstGeom>
          <a:solidFill>
            <a:srgbClr val="FFFF00"/>
          </a:solidFill>
          <a:ln w="6350" cap="flat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氾　濫</a:t>
            </a:r>
            <a:endParaRPr kumimoji="1" lang="ja-JP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9206421" y="916980"/>
            <a:ext cx="385069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rgbClr val="FFFF00"/>
                  </a:glow>
                </a:effectLst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はん　 ら</a:t>
            </a: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rgbClr val="FFFF00"/>
                  </a:glow>
                </a:effectLst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ん</a:t>
            </a:r>
            <a:endParaRPr kumimoji="1" lang="en-US" altLang="ja-JP" sz="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rgbClr val="FFFF00"/>
                </a:glow>
              </a:effectLst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角丸四角形 88"/>
          <p:cNvSpPr/>
          <p:nvPr/>
        </p:nvSpPr>
        <p:spPr>
          <a:xfrm>
            <a:off x="576253" y="1658372"/>
            <a:ext cx="1604369" cy="439372"/>
          </a:xfrm>
          <a:prstGeom prst="roundRect">
            <a:avLst>
              <a:gd name="adj" fmla="val 92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166154" rIns="0" bIns="66462" rtlCol="0" anchor="ctr"/>
          <a:lstStyle/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台風が発生したみたいだ・・・</a:t>
            </a:r>
            <a:endParaRPr lang="en-US" altLang="ja-JP" sz="800" dirty="0" smtClean="0">
              <a:solidFill>
                <a:schemeClr val="tx1"/>
              </a:solidFill>
            </a:endParaRPr>
          </a:p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まだ</a:t>
            </a:r>
            <a:r>
              <a:rPr lang="ja-JP" altLang="en-US" sz="800" dirty="0">
                <a:solidFill>
                  <a:schemeClr val="tx1"/>
                </a:solidFill>
              </a:rPr>
              <a:t>、雨や</a:t>
            </a:r>
            <a:r>
              <a:rPr lang="ja-JP" altLang="en-US" sz="800" dirty="0" smtClean="0">
                <a:solidFill>
                  <a:schemeClr val="tx1"/>
                </a:solidFill>
              </a:rPr>
              <a:t>風</a:t>
            </a:r>
            <a:r>
              <a:rPr lang="ja-JP" altLang="en-US" sz="800" dirty="0">
                <a:solidFill>
                  <a:schemeClr val="tx1"/>
                </a:solidFill>
              </a:rPr>
              <a:t>は</a:t>
            </a:r>
            <a:r>
              <a:rPr lang="ja-JP" altLang="en-US" sz="800" dirty="0" smtClean="0">
                <a:solidFill>
                  <a:schemeClr val="tx1"/>
                </a:solidFill>
              </a:rPr>
              <a:t>強く</a:t>
            </a:r>
            <a:r>
              <a:rPr lang="ja-JP" altLang="en-US" sz="800" dirty="0">
                <a:solidFill>
                  <a:schemeClr val="tx1"/>
                </a:solidFill>
              </a:rPr>
              <a:t>ないね。</a:t>
            </a: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776862" y="1693306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たいふう　　はっせい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97" name="角丸四角形 96"/>
          <p:cNvSpPr/>
          <p:nvPr/>
        </p:nvSpPr>
        <p:spPr>
          <a:xfrm>
            <a:off x="4858442" y="1655714"/>
            <a:ext cx="1494544" cy="451845"/>
          </a:xfrm>
          <a:prstGeom prst="roundRect">
            <a:avLst>
              <a:gd name="adj" fmla="val 92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166154" rIns="0" bIns="66462" rtlCol="0" anchor="ctr"/>
          <a:lstStyle/>
          <a:p>
            <a:pPr algn="ctr">
              <a:spcBef>
                <a:spcPts val="554"/>
              </a:spcBef>
            </a:pPr>
            <a:r>
              <a:rPr lang="ja-JP" altLang="en-US" sz="800" dirty="0">
                <a:solidFill>
                  <a:schemeClr val="tx1"/>
                </a:solidFill>
              </a:rPr>
              <a:t>このまま雨が</a:t>
            </a:r>
            <a:r>
              <a:rPr lang="ja-JP" altLang="en-US" sz="800" dirty="0" smtClean="0">
                <a:solidFill>
                  <a:schemeClr val="tx1"/>
                </a:solidFill>
              </a:rPr>
              <a:t>降り続ける</a:t>
            </a:r>
            <a:r>
              <a:rPr lang="ja-JP" altLang="en-US" sz="800" dirty="0">
                <a:solidFill>
                  <a:schemeClr val="tx1"/>
                </a:solidFill>
              </a:rPr>
              <a:t>と</a:t>
            </a:r>
            <a:r>
              <a:rPr lang="ja-JP" altLang="en-US" sz="800" dirty="0" smtClean="0">
                <a:solidFill>
                  <a:schemeClr val="tx1"/>
                </a:solidFill>
              </a:rPr>
              <a:t>、</a:t>
            </a:r>
            <a:endParaRPr lang="en-US" altLang="ja-JP" sz="800" dirty="0" smtClean="0">
              <a:solidFill>
                <a:schemeClr val="tx1"/>
              </a:solidFill>
            </a:endParaRPr>
          </a:p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川</a:t>
            </a:r>
            <a:r>
              <a:rPr lang="ja-JP" altLang="en-US" sz="800" dirty="0">
                <a:solidFill>
                  <a:schemeClr val="tx1"/>
                </a:solidFill>
              </a:rPr>
              <a:t>の水</a:t>
            </a:r>
            <a:r>
              <a:rPr lang="ja-JP" altLang="en-US" sz="800" dirty="0" smtClean="0">
                <a:solidFill>
                  <a:schemeClr val="tx1"/>
                </a:solidFill>
              </a:rPr>
              <a:t>があふれる</a:t>
            </a:r>
            <a:r>
              <a:rPr lang="ja-JP" altLang="en-US" sz="800" dirty="0">
                <a:solidFill>
                  <a:schemeClr val="tx1"/>
                </a:solidFill>
              </a:rPr>
              <a:t>かも・・</a:t>
            </a:r>
            <a:r>
              <a:rPr lang="ja-JP" altLang="en-US" sz="800" dirty="0" smtClean="0">
                <a:solidFill>
                  <a:schemeClr val="tx1"/>
                </a:solidFill>
              </a:rPr>
              <a:t>・</a:t>
            </a:r>
            <a:endParaRPr lang="en-US" altLang="ja-JP" sz="800" dirty="0">
              <a:solidFill>
                <a:schemeClr val="tx1"/>
              </a:solidFill>
            </a:endParaRPr>
          </a:p>
        </p:txBody>
      </p:sp>
      <p:sp>
        <p:nvSpPr>
          <p:cNvPr id="107" name="角丸四角形 106"/>
          <p:cNvSpPr/>
          <p:nvPr/>
        </p:nvSpPr>
        <p:spPr>
          <a:xfrm>
            <a:off x="6899441" y="1653384"/>
            <a:ext cx="1523402" cy="454175"/>
          </a:xfrm>
          <a:prstGeom prst="roundRect">
            <a:avLst>
              <a:gd name="adj" fmla="val 719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6154" rIns="0" bIns="66462" rtlCol="0" anchor="ctr"/>
          <a:lstStyle/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川</a:t>
            </a:r>
            <a:r>
              <a:rPr lang="ja-JP" altLang="en-US" sz="800" dirty="0">
                <a:solidFill>
                  <a:schemeClr val="tx1"/>
                </a:solidFill>
              </a:rPr>
              <a:t>の水</a:t>
            </a:r>
            <a:r>
              <a:rPr lang="ja-JP" altLang="en-US" sz="800" dirty="0" smtClean="0">
                <a:solidFill>
                  <a:schemeClr val="tx1"/>
                </a:solidFill>
              </a:rPr>
              <a:t>がどんどん増えている！</a:t>
            </a:r>
            <a:endParaRPr lang="en-US" altLang="ja-JP" sz="800" dirty="0">
              <a:solidFill>
                <a:schemeClr val="tx1"/>
              </a:solidFill>
            </a:endParaRPr>
          </a:p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今にもあふれそう</a:t>
            </a:r>
            <a:r>
              <a:rPr lang="ja-JP" altLang="en-US" sz="800" dirty="0">
                <a:solidFill>
                  <a:schemeClr val="tx1"/>
                </a:solidFill>
              </a:rPr>
              <a:t>・・・</a:t>
            </a:r>
            <a:r>
              <a:rPr lang="ja-JP" altLang="en-US" sz="800" dirty="0" smtClean="0">
                <a:solidFill>
                  <a:schemeClr val="tx1"/>
                </a:solidFill>
              </a:rPr>
              <a:t>！</a:t>
            </a:r>
            <a:endParaRPr lang="en-US" altLang="ja-JP" sz="800" dirty="0">
              <a:solidFill>
                <a:schemeClr val="tx1"/>
              </a:solidFill>
            </a:endParaRPr>
          </a:p>
        </p:txBody>
      </p:sp>
      <p:sp>
        <p:nvSpPr>
          <p:cNvPr id="112" name="角丸四角形 111"/>
          <p:cNvSpPr/>
          <p:nvPr/>
        </p:nvSpPr>
        <p:spPr>
          <a:xfrm>
            <a:off x="8593978" y="1647046"/>
            <a:ext cx="1136265" cy="460514"/>
          </a:xfrm>
          <a:prstGeom prst="roundRect">
            <a:avLst>
              <a:gd name="adj" fmla="val 554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166154" rIns="0" bIns="66462" rtlCol="0" anchor="ctr"/>
          <a:lstStyle/>
          <a:p>
            <a:pPr algn="ctr">
              <a:spcBef>
                <a:spcPts val="554"/>
              </a:spcBef>
            </a:pPr>
            <a:r>
              <a:rPr lang="ja-JP" altLang="en-US" sz="800" dirty="0">
                <a:solidFill>
                  <a:schemeClr val="tx1"/>
                </a:solidFill>
              </a:rPr>
              <a:t>川の水が</a:t>
            </a:r>
            <a:r>
              <a:rPr lang="ja-JP" altLang="en-US" sz="800" dirty="0" smtClean="0">
                <a:solidFill>
                  <a:schemeClr val="tx1"/>
                </a:solidFill>
              </a:rPr>
              <a:t>あふれた・・・！</a:t>
            </a:r>
            <a:endParaRPr lang="en-US" altLang="ja-JP" sz="800" dirty="0" smtClean="0">
              <a:solidFill>
                <a:schemeClr val="tx1"/>
              </a:solidFill>
            </a:endParaRPr>
          </a:p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もう逃げられないぞ！</a:t>
            </a:r>
            <a:endParaRPr lang="en-US" altLang="ja-JP" sz="800" dirty="0">
              <a:solidFill>
                <a:schemeClr val="tx1"/>
              </a:solidFill>
            </a:endParaRPr>
          </a:p>
        </p:txBody>
      </p:sp>
      <p:sp>
        <p:nvSpPr>
          <p:cNvPr id="118" name="角丸四角形 117"/>
          <p:cNvSpPr/>
          <p:nvPr/>
        </p:nvSpPr>
        <p:spPr>
          <a:xfrm>
            <a:off x="2628118" y="1654983"/>
            <a:ext cx="1533649" cy="456142"/>
          </a:xfrm>
          <a:prstGeom prst="roundRect">
            <a:avLst>
              <a:gd name="adj" fmla="val 92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166154" rIns="0" bIns="66462" rtlCol="0" anchor="ctr"/>
          <a:lstStyle/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台風が近づいて、雨</a:t>
            </a:r>
            <a:r>
              <a:rPr lang="ja-JP" altLang="en-US" sz="800" dirty="0">
                <a:solidFill>
                  <a:schemeClr val="tx1"/>
                </a:solidFill>
              </a:rPr>
              <a:t>や風</a:t>
            </a:r>
            <a:r>
              <a:rPr lang="ja-JP" altLang="en-US" sz="800" dirty="0" smtClean="0">
                <a:solidFill>
                  <a:schemeClr val="tx1"/>
                </a:solidFill>
              </a:rPr>
              <a:t>が</a:t>
            </a:r>
            <a:endParaRPr lang="en-US" altLang="ja-JP" sz="800" dirty="0" smtClean="0">
              <a:solidFill>
                <a:schemeClr val="tx1"/>
              </a:solidFill>
            </a:endParaRPr>
          </a:p>
          <a:p>
            <a:pPr algn="ctr">
              <a:spcBef>
                <a:spcPts val="554"/>
              </a:spcBef>
            </a:pPr>
            <a:r>
              <a:rPr lang="ja-JP" altLang="en-US" sz="800" dirty="0" smtClean="0">
                <a:solidFill>
                  <a:schemeClr val="tx1"/>
                </a:solidFill>
              </a:rPr>
              <a:t>だんだん強くなってきた・・・！</a:t>
            </a:r>
            <a:endParaRPr lang="en-US" altLang="ja-JP" sz="800" dirty="0">
              <a:solidFill>
                <a:schemeClr val="tx1"/>
              </a:solidFill>
            </a:endParaRP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1053062" y="1886930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あめ　  かぜ      つよ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2816880" y="1693306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たいふう　　ちか　　　　　　　  あめ　</a:t>
            </a:r>
            <a:r>
              <a:rPr lang="ja-JP" altLang="en-US" sz="500" dirty="0">
                <a:solidFill>
                  <a:sysClr val="windowText" lastClr="000000"/>
                </a:solidFill>
              </a:rPr>
              <a:t> </a:t>
            </a:r>
            <a:r>
              <a:rPr lang="ja-JP" altLang="en-US" sz="500" dirty="0" smtClean="0">
                <a:solidFill>
                  <a:sysClr val="windowText" lastClr="000000"/>
                </a:solidFill>
              </a:rPr>
              <a:t> かぜ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3140065" y="1886930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 つよ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5388053" y="1693306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あめ　</a:t>
            </a:r>
            <a:r>
              <a:rPr lang="ja-JP" altLang="en-US" sz="500" dirty="0">
                <a:solidFill>
                  <a:sysClr val="windowText" lastClr="000000"/>
                </a:solidFill>
              </a:rPr>
              <a:t> </a:t>
            </a:r>
            <a:r>
              <a:rPr lang="ja-JP" altLang="en-US" sz="500" dirty="0" smtClean="0">
                <a:solidFill>
                  <a:sysClr val="windowText" lastClr="000000"/>
                </a:solidFill>
              </a:rPr>
              <a:t>   ふ       つづ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5051703" y="1886930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かわ　  みず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6974903" y="1693306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かわ　  みず                                  ふ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7149580" y="1886930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いま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8642269" y="1693306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かわ　  みず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8844809" y="1886930"/>
            <a:ext cx="1148768" cy="144055"/>
          </a:xfrm>
          <a:prstGeom prst="rect">
            <a:avLst/>
          </a:prstGeom>
          <a:noFill/>
        </p:spPr>
        <p:txBody>
          <a:bodyPr wrap="square" lIns="0" tIns="0" rIns="0" bIns="66462" rtlCol="0">
            <a:spAutoFit/>
          </a:bodyPr>
          <a:lstStyle/>
          <a:p>
            <a:r>
              <a:rPr lang="ja-JP" altLang="en-US" sz="500" dirty="0" smtClean="0">
                <a:solidFill>
                  <a:sysClr val="windowText" lastClr="000000"/>
                </a:solidFill>
              </a:rPr>
              <a:t>  に</a:t>
            </a:r>
            <a:endParaRPr lang="ja-JP" altLang="en-US" sz="500" dirty="0">
              <a:solidFill>
                <a:sysClr val="windowText" lastClr="000000"/>
              </a:solidFill>
            </a:endParaRPr>
          </a:p>
        </p:txBody>
      </p:sp>
      <p:grpSp>
        <p:nvGrpSpPr>
          <p:cNvPr id="67" name="グループ化 66"/>
          <p:cNvGrpSpPr/>
          <p:nvPr/>
        </p:nvGrpSpPr>
        <p:grpSpPr>
          <a:xfrm>
            <a:off x="6871968" y="5929808"/>
            <a:ext cx="2858275" cy="760467"/>
            <a:chOff x="6954277" y="5063712"/>
            <a:chExt cx="2858275" cy="760467"/>
          </a:xfrm>
        </p:grpSpPr>
        <p:grpSp>
          <p:nvGrpSpPr>
            <p:cNvPr id="44" name="グループ化 43"/>
            <p:cNvGrpSpPr/>
            <p:nvPr/>
          </p:nvGrpSpPr>
          <p:grpSpPr>
            <a:xfrm>
              <a:off x="6954277" y="5063712"/>
              <a:ext cx="2858275" cy="760467"/>
              <a:chOff x="6954277" y="5063712"/>
              <a:chExt cx="2858275" cy="760467"/>
            </a:xfrm>
          </p:grpSpPr>
          <p:sp>
            <p:nvSpPr>
              <p:cNvPr id="33" name="角丸四角形 32"/>
              <p:cNvSpPr/>
              <p:nvPr/>
            </p:nvSpPr>
            <p:spPr>
              <a:xfrm>
                <a:off x="6954277" y="5063712"/>
                <a:ext cx="2858275" cy="760467"/>
              </a:xfrm>
              <a:prstGeom prst="roundRect">
                <a:avLst>
                  <a:gd name="adj" fmla="val 10839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C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662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pic>
            <p:nvPicPr>
              <p:cNvPr id="34" name="Picture 2" descr="避難所を確認する家族のイラスト | かわいいフリー素材集 いらすとや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90757" y="5096257"/>
                <a:ext cx="522551" cy="5352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テキスト ボックス 34"/>
              <p:cNvSpPr txBox="1"/>
              <p:nvPr/>
            </p:nvSpPr>
            <p:spPr>
              <a:xfrm>
                <a:off x="7200884" y="5164057"/>
                <a:ext cx="1992344" cy="390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292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家庭で話し合って</a:t>
                </a:r>
                <a:r>
                  <a:rPr kumimoji="1" lang="ja-JP" altLang="en-US" sz="1292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みよう！</a:t>
                </a:r>
              </a:p>
            </p:txBody>
          </p:sp>
          <p:sp>
            <p:nvSpPr>
              <p:cNvPr id="36" name="テキスト ボックス 35"/>
              <p:cNvSpPr txBox="1"/>
              <p:nvPr/>
            </p:nvSpPr>
            <p:spPr>
              <a:xfrm>
                <a:off x="7073022" y="5479477"/>
                <a:ext cx="2616706" cy="3409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108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できたら見やすいところにはっておきましょう。</a:t>
                </a:r>
                <a:endParaRPr kumimoji="1" lang="en-US" altLang="ja-JP" sz="110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sp>
          <p:nvSpPr>
            <p:cNvPr id="105" name="テキスト ボックス 104"/>
            <p:cNvSpPr txBox="1"/>
            <p:nvPr/>
          </p:nvSpPr>
          <p:spPr>
            <a:xfrm>
              <a:off x="7591764" y="5525239"/>
              <a:ext cx="96771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600" dirty="0" smtClean="0">
                  <a:solidFill>
                    <a:sysClr val="windowText" lastClr="000000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み</a:t>
              </a:r>
              <a:endParaRPr kumimoji="1" lang="en-US" altLang="ja-JP" sz="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06" name="テキスト ボックス 105"/>
            <p:cNvSpPr txBox="1"/>
            <p:nvPr/>
          </p:nvSpPr>
          <p:spPr>
            <a:xfrm>
              <a:off x="7335815" y="5211957"/>
              <a:ext cx="1103831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600" noProof="0" dirty="0" smtClean="0">
                  <a:solidFill>
                    <a:srgbClr val="0000FF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か   てい　　　</a:t>
              </a:r>
              <a:r>
                <a:rPr lang="ja-JP" altLang="en-US" sz="600" dirty="0">
                  <a:solidFill>
                    <a:srgbClr val="0000FF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 </a:t>
              </a:r>
              <a:r>
                <a:rPr lang="ja-JP" altLang="en-US" sz="600" noProof="0" dirty="0" err="1" smtClean="0">
                  <a:solidFill>
                    <a:srgbClr val="0000FF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はな</a:t>
              </a:r>
              <a:r>
                <a:rPr lang="ja-JP" altLang="en-US" sz="600" noProof="0" dirty="0" smtClean="0">
                  <a:solidFill>
                    <a:srgbClr val="0000FF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　　　  </a:t>
              </a:r>
              <a:r>
                <a:rPr lang="ja-JP" altLang="en-US" sz="600" noProof="0" dirty="0" err="1" smtClean="0">
                  <a:solidFill>
                    <a:srgbClr val="0000FF"/>
                  </a:solidFill>
                  <a:latin typeface="Calibri" panose="020F0502020204030204"/>
                  <a:ea typeface="ＭＳ Ｐゴシック" panose="020B0600070205080204" pitchFamily="50" charset="-128"/>
                </a:rPr>
                <a:t>あ</a:t>
              </a:r>
              <a:endParaRPr kumimoji="1" lang="en-US" altLang="ja-JP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69" name="テキスト ボックス 68"/>
          <p:cNvSpPr txBox="1"/>
          <p:nvPr/>
        </p:nvSpPr>
        <p:spPr>
          <a:xfrm>
            <a:off x="303342" y="1877303"/>
            <a:ext cx="123111" cy="113605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じ    ぶん</a:t>
            </a:r>
            <a:endParaRPr lang="en-US" altLang="ja-JP" sz="800" dirty="0">
              <a:solidFill>
                <a:sysClr val="windowText" lastClr="000000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303342" y="4081763"/>
            <a:ext cx="123111" cy="567826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00" dirty="0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じゅん　</a:t>
            </a:r>
            <a:r>
              <a:rPr lang="ja-JP" altLang="en-US" sz="800" dirty="0" err="1" smtClean="0">
                <a:solidFill>
                  <a:sysClr val="windowText" lastClr="000000"/>
                </a:solidFill>
                <a:latin typeface="Calibri" panose="020F0502020204030204"/>
                <a:ea typeface="ＭＳ Ｐゴシック" panose="020B0600070205080204" pitchFamily="50" charset="-128"/>
              </a:rPr>
              <a:t>び</a:t>
            </a:r>
            <a:endParaRPr lang="en-US" altLang="ja-JP" sz="800" dirty="0">
              <a:solidFill>
                <a:sysClr val="windowText" lastClr="000000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391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B9BD5"/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B9BD5"/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14274</TotalTime>
  <Words>624</Words>
  <Application>Microsoft Office PowerPoint</Application>
  <PresentationFormat>A4 210 x 297 mm</PresentationFormat>
  <Paragraphs>115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HGP創英角ﾎﾟｯﾌﾟ体</vt:lpstr>
      <vt:lpstr>ＭＳ Ｐゴシック</vt:lpstr>
      <vt:lpstr>Arial</vt:lpstr>
      <vt:lpstr>Calibri</vt:lpstr>
      <vt:lpstr>Calibri Light</vt:lpstr>
      <vt:lpstr>Office テーマ</vt:lpstr>
      <vt:lpstr>1_Office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伊東　玲央菜</cp:lastModifiedBy>
  <cp:revision>914</cp:revision>
  <cp:lastPrinted>2023-12-15T05:11:25Z</cp:lastPrinted>
  <dcterms:created xsi:type="dcterms:W3CDTF">2022-05-12T04:38:32Z</dcterms:created>
  <dcterms:modified xsi:type="dcterms:W3CDTF">2024-02-01T07:12:20Z</dcterms:modified>
</cp:coreProperties>
</file>