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71" r:id="rId2"/>
    <p:sldId id="312" r:id="rId3"/>
    <p:sldId id="308" r:id="rId4"/>
    <p:sldId id="309" r:id="rId5"/>
    <p:sldId id="310" r:id="rId6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96" autoAdjust="0"/>
    <p:restoredTop sz="95285" autoAdjust="0"/>
  </p:normalViewPr>
  <p:slideViewPr>
    <p:cSldViewPr snapToGrid="0">
      <p:cViewPr varScale="1">
        <p:scale>
          <a:sx n="116" d="100"/>
          <a:sy n="116" d="100"/>
        </p:scale>
        <p:origin x="3232" y="68"/>
      </p:cViewPr>
      <p:guideLst>
        <p:guide orient="horz" pos="2160"/>
        <p:guide pos="2880"/>
      </p:guideLst>
    </p:cSldViewPr>
  </p:slideViewPr>
  <p:notesTextViewPr>
    <p:cViewPr>
      <p:scale>
        <a:sx n="50" d="100"/>
        <a:sy n="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575" cy="512763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139" y="0"/>
            <a:ext cx="3076575" cy="512763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r">
              <a:defRPr sz="1200"/>
            </a:lvl1pPr>
          </a:lstStyle>
          <a:p>
            <a:fld id="{35504092-8A5C-4021-A773-1F62D9C9D81C}" type="datetimeFigureOut">
              <a:rPr kumimoji="1" lang="ja-JP" altLang="en-US" smtClean="0"/>
              <a:t>2023/3/11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4" tIns="45717" rIns="91434" bIns="457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614" y="4926014"/>
            <a:ext cx="5680075" cy="4029075"/>
          </a:xfrm>
          <a:prstGeom prst="rect">
            <a:avLst/>
          </a:prstGeom>
        </p:spPr>
        <p:txBody>
          <a:bodyPr vert="horz" lIns="91434" tIns="45717" rIns="91434" bIns="457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721851"/>
            <a:ext cx="3076575" cy="512763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139" y="9721851"/>
            <a:ext cx="3076575" cy="512763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>
              <a:defRPr sz="1200"/>
            </a:lvl1pPr>
          </a:lstStyle>
          <a:p>
            <a:fld id="{F6DD335F-2F16-4E85-9E18-EA76283763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3096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2023/3/11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8111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2023/3/11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3636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2023/3/11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1168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2023/3/11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4848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2023/3/11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241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2023/3/11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1972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2023/3/11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9886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2023/3/11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062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2023/3/11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049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2023/3/11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043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2023/3/11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054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A435C-E5C5-43C4-9EB6-630918CD6BCB}" type="datetimeFigureOut">
              <a:rPr kumimoji="1" lang="ja-JP" altLang="en-US" smtClean="0"/>
              <a:t>2023/3/11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119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713469"/>
            <a:ext cx="7886700" cy="1325563"/>
          </a:xfrm>
        </p:spPr>
        <p:txBody>
          <a:bodyPr/>
          <a:lstStyle/>
          <a:p>
            <a:pPr algn="ctr"/>
            <a:r>
              <a:rPr kumimoji="1" lang="ja-JP" altLang="en-US" dirty="0"/>
              <a:t>提示資料（参考資料）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2506662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kumimoji="1" lang="ja-JP" altLang="en-US" dirty="0"/>
              <a:t>〇以下、木曽川</a:t>
            </a:r>
            <a:r>
              <a:rPr lang="ja-JP" altLang="en-US" dirty="0"/>
              <a:t>・</a:t>
            </a:r>
            <a:r>
              <a:rPr kumimoji="1" lang="ja-JP" altLang="en-US" dirty="0"/>
              <a:t>揖斐川</a:t>
            </a:r>
            <a:r>
              <a:rPr lang="ja-JP" altLang="en-US" dirty="0"/>
              <a:t>・</a:t>
            </a:r>
            <a:r>
              <a:rPr kumimoji="1" lang="ja-JP" altLang="en-US" dirty="0"/>
              <a:t>長良川の過去に</a:t>
            </a:r>
            <a:r>
              <a:rPr lang="ja-JP" altLang="en-US" dirty="0"/>
              <a:t>発生</a:t>
            </a:r>
            <a:r>
              <a:rPr kumimoji="1" lang="ja-JP" altLang="en-US" dirty="0"/>
              <a:t>した</a:t>
            </a:r>
            <a:r>
              <a:rPr lang="ja-JP" altLang="en-US" dirty="0"/>
              <a:t>　　　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 水害の様子の資料をまとめております。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〇ご自身の地域に応じた資料を適宜お使い下さい。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="" xmlns:a16="http://schemas.microsoft.com/office/drawing/2014/main" id="{8E03F381-11CA-41BE-93DA-3D062DE36BBB}"/>
              </a:ext>
            </a:extLst>
          </p:cNvPr>
          <p:cNvSpPr txBox="1"/>
          <p:nvPr/>
        </p:nvSpPr>
        <p:spPr>
          <a:xfrm>
            <a:off x="2106468" y="774429"/>
            <a:ext cx="229027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てい　　　じ　　　　し　　　りょう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="" xmlns:a16="http://schemas.microsoft.com/office/drawing/2014/main" id="{1B3E3F92-ACF9-4CC5-9117-1BAB4C9B0B18}"/>
              </a:ext>
            </a:extLst>
          </p:cNvPr>
          <p:cNvSpPr txBox="1"/>
          <p:nvPr/>
        </p:nvSpPr>
        <p:spPr>
          <a:xfrm>
            <a:off x="4617720" y="774428"/>
            <a:ext cx="236982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さん</a:t>
            </a:r>
            <a:r>
              <a:rPr kumimoji="1" lang="ja-JP" altLang="en-US" sz="1300" dirty="0"/>
              <a:t>　　  こう　　 　し　　　りょう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="" xmlns:a16="http://schemas.microsoft.com/office/drawing/2014/main" id="{5BAFBC17-60E5-45FF-BDAE-45474F94EA7C}"/>
              </a:ext>
            </a:extLst>
          </p:cNvPr>
          <p:cNvSpPr txBox="1"/>
          <p:nvPr/>
        </p:nvSpPr>
        <p:spPr>
          <a:xfrm>
            <a:off x="2062272" y="2230556"/>
            <a:ext cx="122042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き　  そ　がわ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="" xmlns:a16="http://schemas.microsoft.com/office/drawing/2014/main" id="{5B2CBE9B-813A-42A1-8B3F-815D35D2592E}"/>
              </a:ext>
            </a:extLst>
          </p:cNvPr>
          <p:cNvSpPr txBox="1"/>
          <p:nvPr/>
        </p:nvSpPr>
        <p:spPr>
          <a:xfrm>
            <a:off x="3282696" y="2235276"/>
            <a:ext cx="122042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い　  び　</a:t>
            </a:r>
            <a:r>
              <a:rPr kumimoji="1" lang="ja-JP" altLang="en-US" sz="1300" dirty="0"/>
              <a:t>がわ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="" xmlns:a16="http://schemas.microsoft.com/office/drawing/2014/main" id="{FBD748BF-D1A6-4C19-9F4E-63D577E08934}"/>
              </a:ext>
            </a:extLst>
          </p:cNvPr>
          <p:cNvSpPr txBox="1"/>
          <p:nvPr/>
        </p:nvSpPr>
        <p:spPr>
          <a:xfrm>
            <a:off x="4536492" y="2237450"/>
            <a:ext cx="115153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な が ら　がわ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="" xmlns:a16="http://schemas.microsoft.com/office/drawing/2014/main" id="{BC0BA686-220E-4730-81FC-B237BBBCD0EA}"/>
              </a:ext>
            </a:extLst>
          </p:cNvPr>
          <p:cNvSpPr txBox="1"/>
          <p:nvPr/>
        </p:nvSpPr>
        <p:spPr>
          <a:xfrm>
            <a:off x="5973849" y="2229284"/>
            <a:ext cx="9720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か　　こ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="" xmlns:a16="http://schemas.microsoft.com/office/drawing/2014/main" id="{A43E4E30-A5C4-4F43-9590-295C1FD013F1}"/>
              </a:ext>
            </a:extLst>
          </p:cNvPr>
          <p:cNvSpPr txBox="1"/>
          <p:nvPr/>
        </p:nvSpPr>
        <p:spPr>
          <a:xfrm>
            <a:off x="6941820" y="2248152"/>
            <a:ext cx="9720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はっせい</a:t>
            </a:r>
            <a:endParaRPr kumimoji="1" lang="ja-JP" altLang="en-US" sz="1300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="" xmlns:a16="http://schemas.microsoft.com/office/drawing/2014/main" id="{AB0C1D1F-F50F-488F-8FED-3FC7B1DAC4FD}"/>
              </a:ext>
            </a:extLst>
          </p:cNvPr>
          <p:cNvSpPr txBox="1"/>
          <p:nvPr/>
        </p:nvSpPr>
        <p:spPr>
          <a:xfrm>
            <a:off x="971088" y="2836868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すいがい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="" xmlns:a16="http://schemas.microsoft.com/office/drawing/2014/main" id="{17DD12C1-29B5-4FB2-973D-E28249CC66F8}"/>
              </a:ext>
            </a:extLst>
          </p:cNvPr>
          <p:cNvSpPr txBox="1"/>
          <p:nvPr/>
        </p:nvSpPr>
        <p:spPr>
          <a:xfrm>
            <a:off x="2062272" y="2836868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よう　 す</a:t>
            </a:r>
            <a:endParaRPr kumimoji="1" lang="ja-JP" altLang="en-US" sz="1300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="" xmlns:a16="http://schemas.microsoft.com/office/drawing/2014/main" id="{16D8DF64-35B4-49B5-BD57-C2FC6F3FA9DF}"/>
              </a:ext>
            </a:extLst>
          </p:cNvPr>
          <p:cNvSpPr txBox="1"/>
          <p:nvPr/>
        </p:nvSpPr>
        <p:spPr>
          <a:xfrm>
            <a:off x="3196740" y="2828788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　りょう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="" xmlns:a16="http://schemas.microsoft.com/office/drawing/2014/main" id="{32158372-5A95-4CBD-BFB0-D0E805FE7742}"/>
              </a:ext>
            </a:extLst>
          </p:cNvPr>
          <p:cNvSpPr txBox="1"/>
          <p:nvPr/>
        </p:nvSpPr>
        <p:spPr>
          <a:xfrm>
            <a:off x="1422192" y="3812228"/>
            <a:ext cx="9720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じ  　しん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="" xmlns:a16="http://schemas.microsoft.com/office/drawing/2014/main" id="{350E52F1-DF38-493C-91FB-EDD73D7ECEB6}"/>
              </a:ext>
            </a:extLst>
          </p:cNvPr>
          <p:cNvSpPr txBox="1"/>
          <p:nvPr/>
        </p:nvSpPr>
        <p:spPr>
          <a:xfrm>
            <a:off x="2485944" y="3823490"/>
            <a:ext cx="9720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ち　 いき</a:t>
            </a:r>
            <a:endParaRPr kumimoji="1" lang="ja-JP" altLang="en-US" sz="1300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="" xmlns:a16="http://schemas.microsoft.com/office/drawing/2014/main" id="{B725ECBD-07D6-4972-87BF-0CB8E3111455}"/>
              </a:ext>
            </a:extLst>
          </p:cNvPr>
          <p:cNvSpPr txBox="1"/>
          <p:nvPr/>
        </p:nvSpPr>
        <p:spPr>
          <a:xfrm>
            <a:off x="5460411" y="3823490"/>
            <a:ext cx="9720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てき　ぎ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="" xmlns:a16="http://schemas.microsoft.com/office/drawing/2014/main" id="{4E87C95B-9A6B-4D2D-86F1-4EE10BC74E84}"/>
              </a:ext>
            </a:extLst>
          </p:cNvPr>
          <p:cNvSpPr txBox="1"/>
          <p:nvPr/>
        </p:nvSpPr>
        <p:spPr>
          <a:xfrm>
            <a:off x="6462522" y="3808250"/>
            <a:ext cx="71003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つか</a:t>
            </a:r>
            <a:endParaRPr kumimoji="1" lang="ja-JP" altLang="en-US" sz="1300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="" xmlns:a16="http://schemas.microsoft.com/office/drawing/2014/main" id="{4FB9860B-3DF1-4847-A20C-39C546219A8E}"/>
              </a:ext>
            </a:extLst>
          </p:cNvPr>
          <p:cNvSpPr txBox="1"/>
          <p:nvPr/>
        </p:nvSpPr>
        <p:spPr>
          <a:xfrm>
            <a:off x="7173318" y="3823490"/>
            <a:ext cx="9720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くだ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="" xmlns:a16="http://schemas.microsoft.com/office/drawing/2014/main" id="{39545577-9B37-46D6-B74D-7CCB04291656}"/>
              </a:ext>
            </a:extLst>
          </p:cNvPr>
          <p:cNvSpPr txBox="1"/>
          <p:nvPr/>
        </p:nvSpPr>
        <p:spPr>
          <a:xfrm>
            <a:off x="3454487" y="3823490"/>
            <a:ext cx="71003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おう</a:t>
            </a:r>
          </a:p>
        </p:txBody>
      </p:sp>
    </p:spTree>
    <p:extLst>
      <p:ext uri="{BB962C8B-B14F-4D97-AF65-F5344CB8AC3E}">
        <p14:creationId xmlns:p14="http://schemas.microsoft.com/office/powerpoint/2010/main" val="931062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2"/>
          <a:srcRect r="29521"/>
          <a:stretch/>
        </p:blipFill>
        <p:spPr>
          <a:xfrm>
            <a:off x="892212" y="776944"/>
            <a:ext cx="7359576" cy="6032756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="" xmlns:a16="http://schemas.microsoft.com/office/drawing/2014/main" id="{B39934D1-2331-4D8F-976A-A2B112FD8F1E}"/>
              </a:ext>
            </a:extLst>
          </p:cNvPr>
          <p:cNvSpPr txBox="1"/>
          <p:nvPr/>
        </p:nvSpPr>
        <p:spPr>
          <a:xfrm>
            <a:off x="2834399" y="-43151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grpSp>
        <p:nvGrpSpPr>
          <p:cNvPr id="13" name="グループ化 12">
            <a:extLst>
              <a:ext uri="{FF2B5EF4-FFF2-40B4-BE49-F238E27FC236}">
                <a16:creationId xmlns="" xmlns:a16="http://schemas.microsoft.com/office/drawing/2014/main" id="{EB320137-291F-491D-8A97-7D79549FA76E}"/>
              </a:ext>
            </a:extLst>
          </p:cNvPr>
          <p:cNvGrpSpPr/>
          <p:nvPr/>
        </p:nvGrpSpPr>
        <p:grpSpPr>
          <a:xfrm>
            <a:off x="7720856" y="45720"/>
            <a:ext cx="1409349" cy="620014"/>
            <a:chOff x="7720856" y="15240"/>
            <a:chExt cx="1409349" cy="620014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="" xmlns:a16="http://schemas.microsoft.com/office/drawing/2014/main" id="{981DE1C0-0FCF-434B-B671-DA42C90B3D97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長良川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="" xmlns:a16="http://schemas.microsoft.com/office/drawing/2014/main" id="{8E0DD0A4-5FD1-44DB-828C-862222175218}"/>
                </a:ext>
              </a:extLst>
            </p:cNvPr>
            <p:cNvSpPr txBox="1"/>
            <p:nvPr/>
          </p:nvSpPr>
          <p:spPr>
            <a:xfrm>
              <a:off x="786478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>
                  <a:solidFill>
                    <a:schemeClr val="bg1"/>
                  </a:solidFill>
                </a:rPr>
                <a:t>な が ら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がわ</a:t>
              </a:r>
            </a:p>
          </p:txBody>
        </p:sp>
      </p:grpSp>
      <p:grpSp>
        <p:nvGrpSpPr>
          <p:cNvPr id="30" name="グループ化 29"/>
          <p:cNvGrpSpPr/>
          <p:nvPr/>
        </p:nvGrpSpPr>
        <p:grpSpPr>
          <a:xfrm>
            <a:off x="236799" y="1809348"/>
            <a:ext cx="5717176" cy="1892513"/>
            <a:chOff x="-851019" y="176508"/>
            <a:chExt cx="5717176" cy="1892513"/>
          </a:xfrm>
        </p:grpSpPr>
        <p:sp>
          <p:nvSpPr>
            <p:cNvPr id="31" name="テキスト ボックス 30"/>
            <p:cNvSpPr txBox="1"/>
            <p:nvPr/>
          </p:nvSpPr>
          <p:spPr>
            <a:xfrm>
              <a:off x="-846016" y="176508"/>
              <a:ext cx="1818374" cy="31892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36000" tIns="36000" rIns="36000" bIns="36000" rtlCol="0">
              <a:spAutoFit/>
            </a:bodyPr>
            <a:lstStyle/>
            <a:p>
              <a:r>
                <a:rPr kumimoji="1" lang="ja-JP" altLang="en-US" sz="1600" b="1" dirty="0" smtClean="0">
                  <a:solidFill>
                    <a:srgbClr val="FF0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①</a:t>
              </a:r>
              <a:r>
                <a:rPr kumimoji="1" lang="ja-JP" altLang="en-US" sz="1600" dirty="0">
                  <a:solidFill>
                    <a:srgbClr val="FF0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平成</a:t>
              </a:r>
              <a:r>
                <a:rPr kumimoji="1" lang="en-US" altLang="ja-JP" sz="1600" dirty="0">
                  <a:solidFill>
                    <a:srgbClr val="FF0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30</a:t>
              </a:r>
              <a:r>
                <a:rPr kumimoji="1" lang="ja-JP" altLang="en-US" sz="1600" dirty="0">
                  <a:solidFill>
                    <a:srgbClr val="FF0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年</a:t>
              </a:r>
              <a:r>
                <a:rPr kumimoji="1" lang="en-US" altLang="ja-JP" sz="1600" dirty="0">
                  <a:solidFill>
                    <a:srgbClr val="FF0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7</a:t>
              </a:r>
              <a:r>
                <a:rPr kumimoji="1" lang="ja-JP" altLang="en-US" sz="1600" dirty="0">
                  <a:solidFill>
                    <a:srgbClr val="FF0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月豪雨</a:t>
              </a:r>
            </a:p>
          </p:txBody>
        </p:sp>
        <p:grpSp>
          <p:nvGrpSpPr>
            <p:cNvPr id="32" name="グループ化 31"/>
            <p:cNvGrpSpPr/>
            <p:nvPr/>
          </p:nvGrpSpPr>
          <p:grpSpPr>
            <a:xfrm>
              <a:off x="-851019" y="494149"/>
              <a:ext cx="5717176" cy="1574872"/>
              <a:chOff x="-997323" y="445381"/>
              <a:chExt cx="5717176" cy="1574872"/>
            </a:xfrm>
          </p:grpSpPr>
          <p:sp>
            <p:nvSpPr>
              <p:cNvPr id="39" name="楕円 18"/>
              <p:cNvSpPr/>
              <p:nvPr/>
            </p:nvSpPr>
            <p:spPr>
              <a:xfrm>
                <a:off x="4539853" y="1840253"/>
                <a:ext cx="180000" cy="180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40" name="直線コネクタ 39"/>
              <p:cNvCxnSpPr>
                <a:stCxn id="39" idx="6"/>
              </p:cNvCxnSpPr>
              <p:nvPr/>
            </p:nvCxnSpPr>
            <p:spPr>
              <a:xfrm flipH="1" flipV="1">
                <a:off x="821051" y="445381"/>
                <a:ext cx="3898802" cy="148487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線コネクタ 40"/>
              <p:cNvCxnSpPr/>
              <p:nvPr/>
            </p:nvCxnSpPr>
            <p:spPr>
              <a:xfrm>
                <a:off x="-997323" y="446236"/>
                <a:ext cx="1823377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2" name="グループ化 41"/>
          <p:cNvGrpSpPr/>
          <p:nvPr/>
        </p:nvGrpSpPr>
        <p:grpSpPr>
          <a:xfrm>
            <a:off x="236799" y="3866717"/>
            <a:ext cx="5687923" cy="1049077"/>
            <a:chOff x="-795457" y="1535161"/>
            <a:chExt cx="5687923" cy="1049077"/>
          </a:xfrm>
        </p:grpSpPr>
        <p:sp>
          <p:nvSpPr>
            <p:cNvPr id="43" name="テキスト ボックス 42"/>
            <p:cNvSpPr txBox="1"/>
            <p:nvPr/>
          </p:nvSpPr>
          <p:spPr>
            <a:xfrm>
              <a:off x="-795457" y="2265314"/>
              <a:ext cx="1818374" cy="31892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36000" tIns="36000" rIns="36000" bIns="36000" rtlCol="0">
              <a:spAutoFit/>
            </a:bodyPr>
            <a:lstStyle/>
            <a:p>
              <a:r>
                <a:rPr kumimoji="1" lang="ja-JP" altLang="en-US" sz="1600" b="1" dirty="0" smtClean="0">
                  <a:solidFill>
                    <a:srgbClr val="FF0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②</a:t>
              </a:r>
              <a:r>
                <a:rPr kumimoji="1" lang="ja-JP" altLang="en-US" sz="1600" dirty="0">
                  <a:solidFill>
                    <a:srgbClr val="FF0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平成</a:t>
              </a:r>
              <a:r>
                <a:rPr kumimoji="1" lang="en-US" altLang="ja-JP" sz="1600" dirty="0">
                  <a:solidFill>
                    <a:srgbClr val="FF0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30</a:t>
              </a:r>
              <a:r>
                <a:rPr kumimoji="1" lang="ja-JP" altLang="en-US" sz="1600" dirty="0">
                  <a:solidFill>
                    <a:srgbClr val="FF0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年</a:t>
              </a:r>
              <a:r>
                <a:rPr kumimoji="1" lang="en-US" altLang="ja-JP" sz="1600" dirty="0">
                  <a:solidFill>
                    <a:srgbClr val="FF0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7</a:t>
              </a:r>
              <a:r>
                <a:rPr kumimoji="1" lang="ja-JP" altLang="en-US" sz="1600" dirty="0">
                  <a:solidFill>
                    <a:srgbClr val="FF0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月豪雨</a:t>
              </a:r>
            </a:p>
          </p:txBody>
        </p:sp>
        <p:grpSp>
          <p:nvGrpSpPr>
            <p:cNvPr id="44" name="グループ化 43"/>
            <p:cNvGrpSpPr/>
            <p:nvPr/>
          </p:nvGrpSpPr>
          <p:grpSpPr>
            <a:xfrm>
              <a:off x="-795457" y="1535161"/>
              <a:ext cx="5687923" cy="1049077"/>
              <a:chOff x="-941761" y="1486393"/>
              <a:chExt cx="5687923" cy="1049077"/>
            </a:xfrm>
          </p:grpSpPr>
          <p:sp>
            <p:nvSpPr>
              <p:cNvPr id="45" name="楕円 26"/>
              <p:cNvSpPr/>
              <p:nvPr/>
            </p:nvSpPr>
            <p:spPr>
              <a:xfrm>
                <a:off x="4566162" y="1486393"/>
                <a:ext cx="180000" cy="180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46" name="直線コネクタ 45"/>
              <p:cNvCxnSpPr>
                <a:endCxn id="45" idx="2"/>
              </p:cNvCxnSpPr>
              <p:nvPr/>
            </p:nvCxnSpPr>
            <p:spPr>
              <a:xfrm flipV="1">
                <a:off x="876613" y="1576393"/>
                <a:ext cx="3689549" cy="95822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線コネクタ 46"/>
              <p:cNvCxnSpPr/>
              <p:nvPr/>
            </p:nvCxnSpPr>
            <p:spPr>
              <a:xfrm>
                <a:off x="-941761" y="2534615"/>
                <a:ext cx="1818374" cy="855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8" name="グループ化 47"/>
          <p:cNvGrpSpPr/>
          <p:nvPr/>
        </p:nvGrpSpPr>
        <p:grpSpPr>
          <a:xfrm>
            <a:off x="5791087" y="3276606"/>
            <a:ext cx="3101042" cy="487623"/>
            <a:chOff x="5461256" y="1719019"/>
            <a:chExt cx="3101042" cy="487623"/>
          </a:xfrm>
        </p:grpSpPr>
        <p:sp>
          <p:nvSpPr>
            <p:cNvPr id="49" name="テキスト ボックス 48"/>
            <p:cNvSpPr txBox="1"/>
            <p:nvPr/>
          </p:nvSpPr>
          <p:spPr>
            <a:xfrm>
              <a:off x="6706856" y="1873434"/>
              <a:ext cx="1854725" cy="31892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36000" rIns="36000" bIns="36000" rtlCol="0">
              <a:spAutoFit/>
            </a:bodyPr>
            <a:lstStyle/>
            <a:p>
              <a:r>
                <a:rPr kumimoji="1" lang="ja-JP" altLang="en-US" sz="1600" b="1" dirty="0" smtClean="0">
                  <a:solidFill>
                    <a:srgbClr val="FF0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③</a:t>
              </a:r>
              <a:r>
                <a:rPr kumimoji="1" lang="ja-JP" altLang="en-US" sz="1600" dirty="0" smtClean="0">
                  <a:solidFill>
                    <a:srgbClr val="FF0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平成</a:t>
              </a:r>
              <a:r>
                <a:rPr kumimoji="1" lang="en-US" altLang="ja-JP" sz="1600" dirty="0">
                  <a:solidFill>
                    <a:srgbClr val="FF0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30</a:t>
              </a:r>
              <a:r>
                <a:rPr kumimoji="1" lang="ja-JP" altLang="en-US" sz="1600" dirty="0">
                  <a:solidFill>
                    <a:srgbClr val="FF0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年</a:t>
              </a:r>
              <a:r>
                <a:rPr kumimoji="1" lang="en-US" altLang="ja-JP" sz="1600" dirty="0">
                  <a:solidFill>
                    <a:srgbClr val="FF0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7</a:t>
              </a:r>
              <a:r>
                <a:rPr kumimoji="1" lang="ja-JP" altLang="en-US" sz="1600" dirty="0">
                  <a:solidFill>
                    <a:srgbClr val="FF0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月豪雨</a:t>
              </a:r>
            </a:p>
          </p:txBody>
        </p:sp>
        <p:grpSp>
          <p:nvGrpSpPr>
            <p:cNvPr id="50" name="グループ化 49"/>
            <p:cNvGrpSpPr/>
            <p:nvPr/>
          </p:nvGrpSpPr>
          <p:grpSpPr>
            <a:xfrm>
              <a:off x="5461256" y="1719019"/>
              <a:ext cx="3101042" cy="487623"/>
              <a:chOff x="5314952" y="1670251"/>
              <a:chExt cx="3101042" cy="487623"/>
            </a:xfrm>
          </p:grpSpPr>
          <p:sp>
            <p:nvSpPr>
              <p:cNvPr id="51" name="楕円 35"/>
              <p:cNvSpPr/>
              <p:nvPr/>
            </p:nvSpPr>
            <p:spPr>
              <a:xfrm>
                <a:off x="5314952" y="1670251"/>
                <a:ext cx="180000" cy="180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52" name="直線コネクタ 51"/>
              <p:cNvCxnSpPr>
                <a:endCxn id="51" idx="6"/>
              </p:cNvCxnSpPr>
              <p:nvPr/>
            </p:nvCxnSpPr>
            <p:spPr>
              <a:xfrm flipH="1" flipV="1">
                <a:off x="5494952" y="1760251"/>
                <a:ext cx="1060597" cy="39756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線コネクタ 52"/>
              <p:cNvCxnSpPr/>
              <p:nvPr/>
            </p:nvCxnSpPr>
            <p:spPr>
              <a:xfrm flipV="1">
                <a:off x="6555549" y="2157811"/>
                <a:ext cx="1860445" cy="63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510387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2805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 smtClean="0"/>
              <a:t>①平成</a:t>
            </a:r>
            <a:r>
              <a:rPr lang="en-US" altLang="ja-JP" sz="2400" dirty="0"/>
              <a:t>30</a:t>
            </a:r>
            <a:r>
              <a:rPr lang="ja-JP" altLang="en-US" sz="2400" dirty="0"/>
              <a:t>年</a:t>
            </a:r>
            <a:r>
              <a:rPr lang="en-US" altLang="ja-JP" sz="2400" dirty="0"/>
              <a:t>7</a:t>
            </a:r>
            <a:r>
              <a:rPr lang="ja-JP" altLang="en-US" sz="2400" dirty="0"/>
              <a:t>月豪雨</a:t>
            </a:r>
            <a:endParaRPr kumimoji="1" lang="ja-JP" altLang="en-US" sz="2400" dirty="0"/>
          </a:p>
        </p:txBody>
      </p:sp>
      <p:sp>
        <p:nvSpPr>
          <p:cNvPr id="7" name="Text Box 124"/>
          <p:cNvSpPr txBox="1">
            <a:spLocks noChangeArrowheads="1"/>
          </p:cNvSpPr>
          <p:nvPr/>
        </p:nvSpPr>
        <p:spPr bwMode="auto">
          <a:xfrm>
            <a:off x="156518" y="1258675"/>
            <a:ext cx="887215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1600" dirty="0">
                <a:latin typeface="+mn-ea"/>
                <a:ea typeface="+mn-ea"/>
              </a:rPr>
              <a:t>平成</a:t>
            </a:r>
            <a:r>
              <a:rPr lang="en-US" altLang="ja-JP" sz="1600" dirty="0">
                <a:latin typeface="+mn-ea"/>
                <a:ea typeface="+mn-ea"/>
              </a:rPr>
              <a:t>30</a:t>
            </a:r>
            <a:r>
              <a:rPr lang="ja-JP" altLang="en-US" sz="1600" dirty="0">
                <a:latin typeface="+mn-ea"/>
                <a:ea typeface="+mn-ea"/>
              </a:rPr>
              <a:t>年</a:t>
            </a:r>
            <a:r>
              <a:rPr lang="en-US" altLang="ja-JP" sz="1600" dirty="0">
                <a:latin typeface="+mn-ea"/>
                <a:ea typeface="+mn-ea"/>
              </a:rPr>
              <a:t>7</a:t>
            </a:r>
            <a:r>
              <a:rPr lang="ja-JP" altLang="en-US" sz="1600" dirty="0">
                <a:latin typeface="+mn-ea"/>
                <a:ea typeface="+mn-ea"/>
              </a:rPr>
              <a:t>月豪雨では、猛烈な雨によって、長良川には大量の水が流れていました。</a:t>
            </a:r>
            <a:endParaRPr lang="ja-JP" altLang="ja-JP" sz="1600" dirty="0">
              <a:latin typeface="+mn-ea"/>
              <a:ea typeface="+mn-ea"/>
            </a:endParaRPr>
          </a:p>
        </p:txBody>
      </p:sp>
      <p:sp>
        <p:nvSpPr>
          <p:cNvPr id="8" name="テキスト ボックス 3"/>
          <p:cNvSpPr txBox="1">
            <a:spLocks noChangeArrowheads="1"/>
          </p:cNvSpPr>
          <p:nvPr/>
        </p:nvSpPr>
        <p:spPr bwMode="auto">
          <a:xfrm>
            <a:off x="1405418" y="6511807"/>
            <a:ext cx="666316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ja-JP" altLang="en-US" sz="1200" dirty="0"/>
              <a:t>平成</a:t>
            </a:r>
            <a:r>
              <a:rPr lang="en-US" altLang="ja-JP" sz="1200" dirty="0"/>
              <a:t>30</a:t>
            </a:r>
            <a:r>
              <a:rPr lang="ja-JP" altLang="en-US" sz="1200" dirty="0"/>
              <a:t>年</a:t>
            </a:r>
            <a:r>
              <a:rPr lang="en-US" altLang="ja-JP" sz="1200" dirty="0"/>
              <a:t>7</a:t>
            </a:r>
            <a:r>
              <a:rPr lang="ja-JP" altLang="en-US" sz="1200" dirty="0"/>
              <a:t>月</a:t>
            </a:r>
            <a:r>
              <a:rPr lang="en-US" altLang="ja-JP" sz="1200" dirty="0"/>
              <a:t>8</a:t>
            </a:r>
            <a:r>
              <a:rPr lang="ja-JP" altLang="en-US" sz="1200" dirty="0"/>
              <a:t>日朝の長良橋の状況。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 eaLnBrk="1" hangingPunct="1">
              <a:buFontTx/>
              <a:buNone/>
            </a:pPr>
            <a:endParaRPr lang="en-US" altLang="ja-JP" sz="1200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33" y="1597229"/>
            <a:ext cx="6853883" cy="48068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テキスト ボックス 9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="" xmlns:a16="http://schemas.microsoft.com/office/drawing/2014/main" id="{8AB40DFA-6763-44DA-86DA-F3E7919C60F9}"/>
              </a:ext>
            </a:extLst>
          </p:cNvPr>
          <p:cNvGrpSpPr/>
          <p:nvPr/>
        </p:nvGrpSpPr>
        <p:grpSpPr>
          <a:xfrm>
            <a:off x="504651" y="-43151"/>
            <a:ext cx="6354310" cy="981347"/>
            <a:chOff x="504651" y="-43151"/>
            <a:chExt cx="6354310" cy="981347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="" xmlns:a16="http://schemas.microsoft.com/office/drawing/2014/main" id="{47C62EE5-AC3A-4D14-9291-253B944747E1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="" xmlns:a16="http://schemas.microsoft.com/office/drawing/2014/main" id="{62CFFFA2-4840-4996-B07E-85CC9D4F637C}"/>
                </a:ext>
              </a:extLst>
            </p:cNvPr>
            <p:cNvSpPr txBox="1"/>
            <p:nvPr/>
          </p:nvSpPr>
          <p:spPr>
            <a:xfrm>
              <a:off x="504651" y="637073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へいせい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="" xmlns:a16="http://schemas.microsoft.com/office/drawing/2014/main" id="{D4220078-C04E-4784-A455-56D0992FDE2A}"/>
                </a:ext>
              </a:extLst>
            </p:cNvPr>
            <p:cNvSpPr txBox="1"/>
            <p:nvPr/>
          </p:nvSpPr>
          <p:spPr>
            <a:xfrm>
              <a:off x="1382120" y="637073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="" xmlns:a16="http://schemas.microsoft.com/office/drawing/2014/main" id="{048BE82C-7ADA-41CF-9459-0670DED4C477}"/>
                </a:ext>
              </a:extLst>
            </p:cNvPr>
            <p:cNvSpPr txBox="1"/>
            <p:nvPr/>
          </p:nvSpPr>
          <p:spPr>
            <a:xfrm>
              <a:off x="1871115" y="641440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="" xmlns:a16="http://schemas.microsoft.com/office/drawing/2014/main" id="{860C2E16-2DC7-42E4-9E77-03175B707F86}"/>
                </a:ext>
              </a:extLst>
            </p:cNvPr>
            <p:cNvSpPr txBox="1"/>
            <p:nvPr/>
          </p:nvSpPr>
          <p:spPr>
            <a:xfrm>
              <a:off x="2311912" y="641440"/>
              <a:ext cx="640978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ごうう</a:t>
              </a:r>
            </a:p>
          </p:txBody>
        </p:sp>
      </p:grpSp>
      <p:sp>
        <p:nvSpPr>
          <p:cNvPr id="19" name="テキスト ボックス 18">
            <a:extLst>
              <a:ext uri="{FF2B5EF4-FFF2-40B4-BE49-F238E27FC236}">
                <a16:creationId xmlns="" xmlns:a16="http://schemas.microsoft.com/office/drawing/2014/main" id="{F7BF8F9F-D3BB-40CA-A62B-75BE59A90D80}"/>
              </a:ext>
            </a:extLst>
          </p:cNvPr>
          <p:cNvSpPr txBox="1"/>
          <p:nvPr/>
        </p:nvSpPr>
        <p:spPr>
          <a:xfrm>
            <a:off x="2184434" y="1135564"/>
            <a:ext cx="7058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もうれつ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="" xmlns:a16="http://schemas.microsoft.com/office/drawing/2014/main" id="{28F86364-CDA9-49B4-B95E-444E67D395F6}"/>
              </a:ext>
            </a:extLst>
          </p:cNvPr>
          <p:cNvSpPr txBox="1"/>
          <p:nvPr/>
        </p:nvSpPr>
        <p:spPr>
          <a:xfrm>
            <a:off x="2773714" y="1135564"/>
            <a:ext cx="7058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あめ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="" xmlns:a16="http://schemas.microsoft.com/office/drawing/2014/main" id="{8B0FEC8E-6684-4ED8-9C6A-95B47BED3691}"/>
              </a:ext>
            </a:extLst>
          </p:cNvPr>
          <p:cNvSpPr txBox="1"/>
          <p:nvPr/>
        </p:nvSpPr>
        <p:spPr>
          <a:xfrm>
            <a:off x="4840391" y="1135564"/>
            <a:ext cx="7058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たいりょう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="" xmlns:a16="http://schemas.microsoft.com/office/drawing/2014/main" id="{7296F7CF-5E46-4A37-9DBE-3457A8007496}"/>
              </a:ext>
            </a:extLst>
          </p:cNvPr>
          <p:cNvSpPr txBox="1"/>
          <p:nvPr/>
        </p:nvSpPr>
        <p:spPr>
          <a:xfrm>
            <a:off x="5429671" y="1135564"/>
            <a:ext cx="8593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 みず　　  なが</a:t>
            </a:r>
          </a:p>
        </p:txBody>
      </p:sp>
      <p:sp>
        <p:nvSpPr>
          <p:cNvPr id="23" name="テキスト ボックス 3">
            <a:extLst>
              <a:ext uri="{FF2B5EF4-FFF2-40B4-BE49-F238E27FC236}">
                <a16:creationId xmlns="" xmlns:a16="http://schemas.microsoft.com/office/drawing/2014/main" id="{59E24150-B754-4147-B2A8-D47804189F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9111" y="6422226"/>
            <a:ext cx="414235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こくどこうつうしょうきそがわじょうりゅうかせんじむしょ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" name="テキスト ボックス 3">
            <a:extLst>
              <a:ext uri="{FF2B5EF4-FFF2-40B4-BE49-F238E27FC236}">
                <a16:creationId xmlns="" xmlns:a16="http://schemas.microsoft.com/office/drawing/2014/main" id="{BA08F377-4096-4E32-B592-DCE568C5BF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9759" y="6422225"/>
            <a:ext cx="92456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にち  あさ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5" name="テキスト ボックス 3">
            <a:extLst>
              <a:ext uri="{FF2B5EF4-FFF2-40B4-BE49-F238E27FC236}">
                <a16:creationId xmlns="" xmlns:a16="http://schemas.microsoft.com/office/drawing/2014/main" id="{E876C6B3-99C6-4F8B-96A8-9414B7792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4401" y="6411779"/>
            <a:ext cx="140759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ながらばし   じょうきょう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6" name="グループ化 25">
            <a:extLst>
              <a:ext uri="{FF2B5EF4-FFF2-40B4-BE49-F238E27FC236}">
                <a16:creationId xmlns="" xmlns:a16="http://schemas.microsoft.com/office/drawing/2014/main" id="{31BAFE7D-38C7-4AD5-8988-5B60A673BA33}"/>
              </a:ext>
            </a:extLst>
          </p:cNvPr>
          <p:cNvGrpSpPr/>
          <p:nvPr/>
        </p:nvGrpSpPr>
        <p:grpSpPr>
          <a:xfrm>
            <a:off x="7720856" y="15240"/>
            <a:ext cx="1409349" cy="620014"/>
            <a:chOff x="7720856" y="15240"/>
            <a:chExt cx="1409349" cy="620014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="" xmlns:a16="http://schemas.microsoft.com/office/drawing/2014/main" id="{050C4974-58B5-49E9-A566-11851CD27B79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長良川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="" xmlns:a16="http://schemas.microsoft.com/office/drawing/2014/main" id="{A40100C2-2053-4DA0-8EE9-F48A37E25766}"/>
                </a:ext>
              </a:extLst>
            </p:cNvPr>
            <p:cNvSpPr txBox="1"/>
            <p:nvPr/>
          </p:nvSpPr>
          <p:spPr>
            <a:xfrm>
              <a:off x="786478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>
                  <a:solidFill>
                    <a:schemeClr val="bg1"/>
                  </a:solidFill>
                </a:rPr>
                <a:t>な が ら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4718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2805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 smtClean="0"/>
              <a:t>②平成</a:t>
            </a:r>
            <a:r>
              <a:rPr lang="en-US" altLang="ja-JP" sz="2400" dirty="0"/>
              <a:t>30</a:t>
            </a:r>
            <a:r>
              <a:rPr lang="ja-JP" altLang="en-US" sz="2400" dirty="0"/>
              <a:t>年</a:t>
            </a:r>
            <a:r>
              <a:rPr lang="en-US" altLang="ja-JP" sz="2400" dirty="0"/>
              <a:t>7</a:t>
            </a:r>
            <a:r>
              <a:rPr lang="ja-JP" altLang="en-US" sz="2400" dirty="0"/>
              <a:t>月豪雨</a:t>
            </a:r>
            <a:endParaRPr kumimoji="1" lang="ja-JP" altLang="en-US" sz="2400" dirty="0"/>
          </a:p>
        </p:txBody>
      </p:sp>
      <p:sp>
        <p:nvSpPr>
          <p:cNvPr id="7" name="Text Box 124"/>
          <p:cNvSpPr txBox="1">
            <a:spLocks noChangeArrowheads="1"/>
          </p:cNvSpPr>
          <p:nvPr/>
        </p:nvSpPr>
        <p:spPr bwMode="auto">
          <a:xfrm>
            <a:off x="156518" y="1258675"/>
            <a:ext cx="887215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1600" dirty="0">
                <a:latin typeface="+mn-ea"/>
                <a:ea typeface="+mn-ea"/>
              </a:rPr>
              <a:t>長良川の水が町にあふれる危険が出たため、</a:t>
            </a:r>
            <a:r>
              <a:rPr lang="en-US" altLang="ja-JP" sz="1600" dirty="0">
                <a:latin typeface="+mn-ea"/>
                <a:ea typeface="+mn-ea"/>
              </a:rPr>
              <a:t>14</a:t>
            </a:r>
            <a:r>
              <a:rPr lang="ja-JP" altLang="en-US" sz="1600" dirty="0">
                <a:latin typeface="+mn-ea"/>
                <a:ea typeface="+mn-ea"/>
              </a:rPr>
              <a:t>年ぶりに大宮陸閘を閉じることになりました。</a:t>
            </a:r>
            <a:endParaRPr lang="ja-JP" altLang="ja-JP" sz="1600" dirty="0">
              <a:latin typeface="+mn-ea"/>
              <a:ea typeface="+mn-ea"/>
            </a:endParaRPr>
          </a:p>
        </p:txBody>
      </p:sp>
      <p:sp>
        <p:nvSpPr>
          <p:cNvPr id="8" name="テキスト ボックス 3"/>
          <p:cNvSpPr txBox="1">
            <a:spLocks noChangeArrowheads="1"/>
          </p:cNvSpPr>
          <p:nvPr/>
        </p:nvSpPr>
        <p:spPr bwMode="auto">
          <a:xfrm>
            <a:off x="156518" y="5687998"/>
            <a:ext cx="4094203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平成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30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7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　大宮陸閘を閉鎖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9" name="Picture 4" descr="Z:\平成３０年度\001：所内共有\002_防災関連\01_風水害関係\2_河川管理\H30\0704台風7号\@出水速報素材\11.地域支援（ポンプ車、照明車）\大宮陸閘\☆DSCN305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616"/>
          <a:stretch/>
        </p:blipFill>
        <p:spPr bwMode="auto">
          <a:xfrm>
            <a:off x="156518" y="1597229"/>
            <a:ext cx="5943826" cy="402921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539" y="3560638"/>
            <a:ext cx="3237473" cy="24281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テキスト ボックス 3"/>
          <p:cNvSpPr txBox="1">
            <a:spLocks noChangeArrowheads="1"/>
          </p:cNvSpPr>
          <p:nvPr/>
        </p:nvSpPr>
        <p:spPr bwMode="auto">
          <a:xfrm>
            <a:off x="5560539" y="6078801"/>
            <a:ext cx="3237473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大宮陸閘の２階にある金華水防団の詰所。水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5560539" y="3863380"/>
            <a:ext cx="1161537" cy="1161537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3"/>
          <p:cNvSpPr txBox="1">
            <a:spLocks noChangeArrowheads="1"/>
          </p:cNvSpPr>
          <p:nvPr/>
        </p:nvSpPr>
        <p:spPr bwMode="auto">
          <a:xfrm>
            <a:off x="715816" y="6607848"/>
            <a:ext cx="6663163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6175" y="19034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="" xmlns:a16="http://schemas.microsoft.com/office/drawing/2014/main" id="{E5099306-DC59-4767-9670-A4AF3264F572}"/>
              </a:ext>
            </a:extLst>
          </p:cNvPr>
          <p:cNvSpPr txBox="1"/>
          <p:nvPr/>
        </p:nvSpPr>
        <p:spPr>
          <a:xfrm>
            <a:off x="2834399" y="51219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="" xmlns:a16="http://schemas.microsoft.com/office/drawing/2014/main" id="{2BD3D10D-1E17-4A1D-9EA2-103C9063CA4A}"/>
              </a:ext>
            </a:extLst>
          </p:cNvPr>
          <p:cNvSpPr txBox="1"/>
          <p:nvPr/>
        </p:nvSpPr>
        <p:spPr>
          <a:xfrm>
            <a:off x="466551" y="644693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へいせい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="" xmlns:a16="http://schemas.microsoft.com/office/drawing/2014/main" id="{1D6FD5AE-8B48-4E45-A54E-420E23C98C47}"/>
              </a:ext>
            </a:extLst>
          </p:cNvPr>
          <p:cNvSpPr txBox="1"/>
          <p:nvPr/>
        </p:nvSpPr>
        <p:spPr>
          <a:xfrm>
            <a:off x="1351640" y="644693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="" xmlns:a16="http://schemas.microsoft.com/office/drawing/2014/main" id="{3531F55C-D66C-40C8-9A95-61EB4D3D3417}"/>
              </a:ext>
            </a:extLst>
          </p:cNvPr>
          <p:cNvSpPr txBox="1"/>
          <p:nvPr/>
        </p:nvSpPr>
        <p:spPr>
          <a:xfrm>
            <a:off x="1840635" y="649060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="" xmlns:a16="http://schemas.microsoft.com/office/drawing/2014/main" id="{040981FB-197A-498A-B45F-7ADB2E2C9FE8}"/>
              </a:ext>
            </a:extLst>
          </p:cNvPr>
          <p:cNvSpPr txBox="1"/>
          <p:nvPr/>
        </p:nvSpPr>
        <p:spPr>
          <a:xfrm>
            <a:off x="2281432" y="649060"/>
            <a:ext cx="64097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ごうう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="" xmlns:a16="http://schemas.microsoft.com/office/drawing/2014/main" id="{F27E0721-FAA4-49B3-8A13-8B903A13862F}"/>
              </a:ext>
            </a:extLst>
          </p:cNvPr>
          <p:cNvSpPr txBox="1"/>
          <p:nvPr/>
        </p:nvSpPr>
        <p:spPr>
          <a:xfrm>
            <a:off x="953560" y="1166802"/>
            <a:ext cx="7058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/>
              <a:t>みず</a:t>
            </a:r>
            <a:endParaRPr kumimoji="1" lang="ja-JP" altLang="en-US" sz="900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="" xmlns:a16="http://schemas.microsoft.com/office/drawing/2014/main" id="{6F4F78BB-43F6-4C79-91D8-000204D01DE9}"/>
              </a:ext>
            </a:extLst>
          </p:cNvPr>
          <p:cNvSpPr txBox="1"/>
          <p:nvPr/>
        </p:nvSpPr>
        <p:spPr>
          <a:xfrm>
            <a:off x="1367573" y="1162540"/>
            <a:ext cx="7058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まち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="" xmlns:a16="http://schemas.microsoft.com/office/drawing/2014/main" id="{CE062144-8EEC-4A1F-86A4-C99BEF831D5A}"/>
              </a:ext>
            </a:extLst>
          </p:cNvPr>
          <p:cNvSpPr txBox="1"/>
          <p:nvPr/>
        </p:nvSpPr>
        <p:spPr>
          <a:xfrm>
            <a:off x="2591846" y="1140649"/>
            <a:ext cx="7058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/>
              <a:t>きけん</a:t>
            </a:r>
            <a:endParaRPr kumimoji="1" lang="ja-JP" altLang="en-US" sz="900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="" xmlns:a16="http://schemas.microsoft.com/office/drawing/2014/main" id="{2F32E461-02B6-46AC-9568-0A1BF7CE67AD}"/>
              </a:ext>
            </a:extLst>
          </p:cNvPr>
          <p:cNvSpPr txBox="1"/>
          <p:nvPr/>
        </p:nvSpPr>
        <p:spPr>
          <a:xfrm>
            <a:off x="3175540" y="1138107"/>
            <a:ext cx="4417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で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="" xmlns:a16="http://schemas.microsoft.com/office/drawing/2014/main" id="{38753C1B-95FC-4E64-A781-8A56B532E2B0}"/>
              </a:ext>
            </a:extLst>
          </p:cNvPr>
          <p:cNvSpPr txBox="1"/>
          <p:nvPr/>
        </p:nvSpPr>
        <p:spPr>
          <a:xfrm>
            <a:off x="5024120" y="1145750"/>
            <a:ext cx="10261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b="1" dirty="0"/>
              <a:t>おおみやりっこう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="" xmlns:a16="http://schemas.microsoft.com/office/drawing/2014/main" id="{F69AC5A3-09B5-44BF-B621-009534F01341}"/>
              </a:ext>
            </a:extLst>
          </p:cNvPr>
          <p:cNvSpPr txBox="1"/>
          <p:nvPr/>
        </p:nvSpPr>
        <p:spPr>
          <a:xfrm>
            <a:off x="6050280" y="1141653"/>
            <a:ext cx="334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b="1" dirty="0"/>
              <a:t>と</a:t>
            </a:r>
          </a:p>
        </p:txBody>
      </p:sp>
      <p:sp>
        <p:nvSpPr>
          <p:cNvPr id="28" name="テキスト ボックス 3">
            <a:extLst>
              <a:ext uri="{FF2B5EF4-FFF2-40B4-BE49-F238E27FC236}">
                <a16:creationId xmlns="" xmlns:a16="http://schemas.microsoft.com/office/drawing/2014/main" id="{51546FE8-6495-4A79-AB89-A45AA90E5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2446" y="6507820"/>
            <a:ext cx="414235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こくどこうつうしょうきそがわじょうりゅうかせんじむしょ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9" name="テキスト ボックス 3">
            <a:extLst>
              <a:ext uri="{FF2B5EF4-FFF2-40B4-BE49-F238E27FC236}">
                <a16:creationId xmlns="" xmlns:a16="http://schemas.microsoft.com/office/drawing/2014/main" id="{169AE9EC-6070-4032-A313-FC385AD6E5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3647" y="5599325"/>
            <a:ext cx="829297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へいさ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0" name="テキスト ボックス 3">
            <a:extLst>
              <a:ext uri="{FF2B5EF4-FFF2-40B4-BE49-F238E27FC236}">
                <a16:creationId xmlns="" xmlns:a16="http://schemas.microsoft.com/office/drawing/2014/main" id="{20C8C29F-E52A-45DA-AE99-39BB072DC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4561" y="6344853"/>
            <a:ext cx="3237473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防団はここに集合して活動を始めました。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2" name="テキスト ボックス 3">
            <a:extLst>
              <a:ext uri="{FF2B5EF4-FFF2-40B4-BE49-F238E27FC236}">
                <a16:creationId xmlns="" xmlns:a16="http://schemas.microsoft.com/office/drawing/2014/main" id="{757F841A-AF9E-412E-9282-49FB49B33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4004" y="5989423"/>
            <a:ext cx="551534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かい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3" name="テキスト ボックス 3">
            <a:extLst>
              <a:ext uri="{FF2B5EF4-FFF2-40B4-BE49-F238E27FC236}">
                <a16:creationId xmlns="" xmlns:a16="http://schemas.microsoft.com/office/drawing/2014/main" id="{957A98D9-A284-4AF5-8843-CB071489B2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9711" y="5983395"/>
            <a:ext cx="1237724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きんかすいうぼうだん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4" name="テキスト ボックス 3">
            <a:extLst>
              <a:ext uri="{FF2B5EF4-FFF2-40B4-BE49-F238E27FC236}">
                <a16:creationId xmlns="" xmlns:a16="http://schemas.microsoft.com/office/drawing/2014/main" id="{80FF3E58-BA51-4806-A4D8-DCFBF3674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0935" y="5978093"/>
            <a:ext cx="551534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つめしょ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6" name="テキスト ボックス 3">
            <a:extLst>
              <a:ext uri="{FF2B5EF4-FFF2-40B4-BE49-F238E27FC236}">
                <a16:creationId xmlns="" xmlns:a16="http://schemas.microsoft.com/office/drawing/2014/main" id="{CCF9C553-31F9-4760-BD7A-A67C32FF83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0269" y="6255772"/>
            <a:ext cx="959006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しゅうごう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7" name="テキスト ボックス 3">
            <a:extLst>
              <a:ext uri="{FF2B5EF4-FFF2-40B4-BE49-F238E27FC236}">
                <a16:creationId xmlns="" xmlns:a16="http://schemas.microsoft.com/office/drawing/2014/main" id="{DE22A404-9F64-42C2-8037-52F7C10E19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3033" y="6249744"/>
            <a:ext cx="959006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かつどう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8" name="テキスト ボックス 3">
            <a:extLst>
              <a:ext uri="{FF2B5EF4-FFF2-40B4-BE49-F238E27FC236}">
                <a16:creationId xmlns="" xmlns:a16="http://schemas.microsoft.com/office/drawing/2014/main" id="{93F8F46D-67FE-4935-ADFB-D95F4B930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1277" y="6249063"/>
            <a:ext cx="578426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はじ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39" name="グループ化 38">
            <a:extLst>
              <a:ext uri="{FF2B5EF4-FFF2-40B4-BE49-F238E27FC236}">
                <a16:creationId xmlns="" xmlns:a16="http://schemas.microsoft.com/office/drawing/2014/main" id="{6E8C8F45-411E-46FA-B591-2B9EEB6CF603}"/>
              </a:ext>
            </a:extLst>
          </p:cNvPr>
          <p:cNvGrpSpPr/>
          <p:nvPr/>
        </p:nvGrpSpPr>
        <p:grpSpPr>
          <a:xfrm>
            <a:off x="7720856" y="15240"/>
            <a:ext cx="1409349" cy="620014"/>
            <a:chOff x="7720856" y="15240"/>
            <a:chExt cx="1409349" cy="620014"/>
          </a:xfrm>
        </p:grpSpPr>
        <p:sp>
          <p:nvSpPr>
            <p:cNvPr id="40" name="テキスト ボックス 39">
              <a:extLst>
                <a:ext uri="{FF2B5EF4-FFF2-40B4-BE49-F238E27FC236}">
                  <a16:creationId xmlns="" xmlns:a16="http://schemas.microsoft.com/office/drawing/2014/main" id="{CD1A3758-12FC-42E5-8C95-6FA362A517B2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長良川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="" xmlns:a16="http://schemas.microsoft.com/office/drawing/2014/main" id="{427042E9-59C8-44FB-8E82-31E5A39D410E}"/>
                </a:ext>
              </a:extLst>
            </p:cNvPr>
            <p:cNvSpPr txBox="1"/>
            <p:nvPr/>
          </p:nvSpPr>
          <p:spPr>
            <a:xfrm>
              <a:off x="786478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>
                  <a:solidFill>
                    <a:schemeClr val="bg1"/>
                  </a:solidFill>
                </a:rPr>
                <a:t>な が ら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0835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2805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 smtClean="0"/>
              <a:t>③平成</a:t>
            </a:r>
            <a:r>
              <a:rPr lang="en-US" altLang="ja-JP" sz="2400" dirty="0"/>
              <a:t>30</a:t>
            </a:r>
            <a:r>
              <a:rPr lang="ja-JP" altLang="en-US" sz="2400" dirty="0"/>
              <a:t>年</a:t>
            </a:r>
            <a:r>
              <a:rPr lang="en-US" altLang="ja-JP" sz="2400" dirty="0"/>
              <a:t>7</a:t>
            </a:r>
            <a:r>
              <a:rPr lang="ja-JP" altLang="en-US" sz="2400" dirty="0"/>
              <a:t>月豪雨</a:t>
            </a:r>
            <a:endParaRPr kumimoji="1" lang="ja-JP" altLang="en-US" sz="2400" dirty="0"/>
          </a:p>
        </p:txBody>
      </p:sp>
      <p:sp>
        <p:nvSpPr>
          <p:cNvPr id="8" name="テキスト ボックス 3"/>
          <p:cNvSpPr txBox="1">
            <a:spLocks noChangeArrowheads="1"/>
          </p:cNvSpPr>
          <p:nvPr/>
        </p:nvSpPr>
        <p:spPr bwMode="auto">
          <a:xfrm>
            <a:off x="2524898" y="6297598"/>
            <a:ext cx="4094203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平成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30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7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　午前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5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時ごろの長良橋の様子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57" y="1258675"/>
            <a:ext cx="8814486" cy="4958148"/>
          </a:xfrm>
          <a:prstGeom prst="rect">
            <a:avLst/>
          </a:prstGeom>
        </p:spPr>
      </p:pic>
      <p:sp>
        <p:nvSpPr>
          <p:cNvPr id="9" name="テキスト ボックス 3"/>
          <p:cNvSpPr txBox="1">
            <a:spLocks noChangeArrowheads="1"/>
          </p:cNvSpPr>
          <p:nvPr/>
        </p:nvSpPr>
        <p:spPr bwMode="auto">
          <a:xfrm>
            <a:off x="1168398" y="6574597"/>
            <a:ext cx="6663163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="" xmlns:a16="http://schemas.microsoft.com/office/drawing/2014/main" id="{E18A8F8B-DACF-46C2-B97F-77B543357AD7}"/>
              </a:ext>
            </a:extLst>
          </p:cNvPr>
          <p:cNvGrpSpPr/>
          <p:nvPr/>
        </p:nvGrpSpPr>
        <p:grpSpPr>
          <a:xfrm>
            <a:off x="439496" y="-43151"/>
            <a:ext cx="6419465" cy="987213"/>
            <a:chOff x="439496" y="-43151"/>
            <a:chExt cx="6419465" cy="987213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="" xmlns:a16="http://schemas.microsoft.com/office/drawing/2014/main" id="{B39934D1-2331-4D8F-976A-A2B112FD8F1E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="" xmlns:a16="http://schemas.microsoft.com/office/drawing/2014/main" id="{9EA7E959-05ED-4ABA-A18D-528C7C29DAD1}"/>
                </a:ext>
              </a:extLst>
            </p:cNvPr>
            <p:cNvSpPr txBox="1"/>
            <p:nvPr/>
          </p:nvSpPr>
          <p:spPr>
            <a:xfrm>
              <a:off x="439496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へいせい</a:t>
              </a:r>
              <a:endParaRPr kumimoji="1" lang="ja-JP" altLang="en-US" sz="1300" dirty="0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="" xmlns:a16="http://schemas.microsoft.com/office/drawing/2014/main" id="{D69980BF-CFBC-4A7E-B0D4-3E686F23B966}"/>
                </a:ext>
              </a:extLst>
            </p:cNvPr>
            <p:cNvSpPr txBox="1"/>
            <p:nvPr/>
          </p:nvSpPr>
          <p:spPr>
            <a:xfrm>
              <a:off x="1324585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="" xmlns:a16="http://schemas.microsoft.com/office/drawing/2014/main" id="{DDE741FA-98DE-400A-B4BA-DA94A6CCB0FA}"/>
                </a:ext>
              </a:extLst>
            </p:cNvPr>
            <p:cNvSpPr txBox="1"/>
            <p:nvPr/>
          </p:nvSpPr>
          <p:spPr>
            <a:xfrm>
              <a:off x="1813580" y="633800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="" xmlns:a16="http://schemas.microsoft.com/office/drawing/2014/main" id="{6F411918-8F3C-4A19-8DBE-53A210EF0E8A}"/>
                </a:ext>
              </a:extLst>
            </p:cNvPr>
            <p:cNvSpPr txBox="1"/>
            <p:nvPr/>
          </p:nvSpPr>
          <p:spPr>
            <a:xfrm>
              <a:off x="2254377" y="651674"/>
              <a:ext cx="640978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ごうう</a:t>
              </a:r>
            </a:p>
          </p:txBody>
        </p:sp>
      </p:grpSp>
      <p:sp>
        <p:nvSpPr>
          <p:cNvPr id="18" name="テキスト ボックス 3">
            <a:extLst>
              <a:ext uri="{FF2B5EF4-FFF2-40B4-BE49-F238E27FC236}">
                <a16:creationId xmlns="" xmlns:a16="http://schemas.microsoft.com/office/drawing/2014/main" id="{622353BE-21AC-4DCC-AA1A-3A10927677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6602" y="6481630"/>
            <a:ext cx="414235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こくどこうつうしょうきそがわじょうりゅうかせんじむしょ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" name="テキスト ボックス 3">
            <a:extLst>
              <a:ext uri="{FF2B5EF4-FFF2-40B4-BE49-F238E27FC236}">
                <a16:creationId xmlns="" xmlns:a16="http://schemas.microsoft.com/office/drawing/2014/main" id="{BA49C09C-ED49-4989-8C15-B46447E48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6450" y="6200800"/>
            <a:ext cx="92456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ごぜん　  じ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1" name="テキスト ボックス 3">
            <a:extLst>
              <a:ext uri="{FF2B5EF4-FFF2-40B4-BE49-F238E27FC236}">
                <a16:creationId xmlns="" xmlns:a16="http://schemas.microsoft.com/office/drawing/2014/main" id="{F1504318-DDCA-48F3-98AC-CBCFBF39D3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3430" y="6212193"/>
            <a:ext cx="1149082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ながらばし　  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2" name="テキスト ボックス 3">
            <a:extLst>
              <a:ext uri="{FF2B5EF4-FFF2-40B4-BE49-F238E27FC236}">
                <a16:creationId xmlns="" xmlns:a16="http://schemas.microsoft.com/office/drawing/2014/main" id="{1442A7C5-0913-43FA-A5E6-4414C915C8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86362"/>
            <a:ext cx="2407798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ぎ　ふ　けん ぎ　ふ　し　なが  ら  ふくみつ</a:t>
            </a:r>
            <a:endParaRPr lang="en-US" altLang="ja-JP" sz="800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3" name="テキスト ボックス 3">
            <a:extLst>
              <a:ext uri="{FF2B5EF4-FFF2-40B4-BE49-F238E27FC236}">
                <a16:creationId xmlns="" xmlns:a16="http://schemas.microsoft.com/office/drawing/2014/main" id="{97E79CC3-5FFC-4342-B5A8-C9AEDC836B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0398" y="5386362"/>
            <a:ext cx="858641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 が ら ばし</a:t>
            </a:r>
            <a:endParaRPr lang="en-US" altLang="ja-JP" sz="800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" name="テキスト ボックス 3">
            <a:extLst>
              <a:ext uri="{FF2B5EF4-FFF2-40B4-BE49-F238E27FC236}">
                <a16:creationId xmlns="" xmlns:a16="http://schemas.microsoft.com/office/drawing/2014/main" id="{424E0674-E196-4D70-969A-D7727B7252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5610" y="1485382"/>
            <a:ext cx="1428967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き　そ　がわすいけい</a:t>
            </a:r>
            <a:endParaRPr lang="en-US" altLang="ja-JP" sz="800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5" name="テキスト ボックス 3">
            <a:extLst>
              <a:ext uri="{FF2B5EF4-FFF2-40B4-BE49-F238E27FC236}">
                <a16:creationId xmlns="" xmlns:a16="http://schemas.microsoft.com/office/drawing/2014/main" id="{25E5767A-ED96-48CC-B4D2-722071B885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8630" y="1485382"/>
            <a:ext cx="647466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う　がん</a:t>
            </a:r>
            <a:endParaRPr lang="en-US" altLang="ja-JP" sz="800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6" name="グループ化 25">
            <a:extLst>
              <a:ext uri="{FF2B5EF4-FFF2-40B4-BE49-F238E27FC236}">
                <a16:creationId xmlns="" xmlns:a16="http://schemas.microsoft.com/office/drawing/2014/main" id="{EB320137-291F-491D-8A97-7D79549FA76E}"/>
              </a:ext>
            </a:extLst>
          </p:cNvPr>
          <p:cNvGrpSpPr/>
          <p:nvPr/>
        </p:nvGrpSpPr>
        <p:grpSpPr>
          <a:xfrm>
            <a:off x="7720856" y="45720"/>
            <a:ext cx="1409349" cy="620014"/>
            <a:chOff x="7720856" y="15240"/>
            <a:chExt cx="1409349" cy="620014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="" xmlns:a16="http://schemas.microsoft.com/office/drawing/2014/main" id="{981DE1C0-0FCF-434B-B671-DA42C90B3D97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長良川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="" xmlns:a16="http://schemas.microsoft.com/office/drawing/2014/main" id="{8E0DD0A4-5FD1-44DB-828C-862222175218}"/>
                </a:ext>
              </a:extLst>
            </p:cNvPr>
            <p:cNvSpPr txBox="1"/>
            <p:nvPr/>
          </p:nvSpPr>
          <p:spPr>
            <a:xfrm>
              <a:off x="786478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>
                  <a:solidFill>
                    <a:schemeClr val="bg1"/>
                  </a:solidFill>
                </a:rPr>
                <a:t>な が ら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5852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1973</TotalTime>
  <Words>313</Words>
  <Application>Microsoft Office PowerPoint</Application>
  <PresentationFormat>画面に合わせる (4:3)</PresentationFormat>
  <Paragraphs>95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1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提示資料（参考資料）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mugiworks</dc:creator>
  <cp:lastModifiedBy>伊東　玲央菜</cp:lastModifiedBy>
  <cp:revision>129</cp:revision>
  <cp:lastPrinted>2022-02-21T07:02:12Z</cp:lastPrinted>
  <dcterms:created xsi:type="dcterms:W3CDTF">2018-09-18T07:11:48Z</dcterms:created>
  <dcterms:modified xsi:type="dcterms:W3CDTF">2023-03-10T22:14:40Z</dcterms:modified>
</cp:coreProperties>
</file>