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7" autoAdjust="0"/>
    <p:restoredTop sz="95285" autoAdjust="0"/>
  </p:normalViewPr>
  <p:slideViewPr>
    <p:cSldViewPr snapToGrid="0">
      <p:cViewPr>
        <p:scale>
          <a:sx n="125" d="100"/>
          <a:sy n="125" d="100"/>
        </p:scale>
        <p:origin x="211" y="-13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2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3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10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20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33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31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5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06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69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24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08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73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8233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水害から地域をまもる施設、取組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2"/>
          <a:srcRect l="47379" t="43959" r="12427" b="3076"/>
          <a:stretch/>
        </p:blipFill>
        <p:spPr>
          <a:xfrm>
            <a:off x="154186" y="797010"/>
            <a:ext cx="3865364" cy="367350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5" name="正方形/長方形 14"/>
          <p:cNvSpPr/>
          <p:nvPr/>
        </p:nvSpPr>
        <p:spPr>
          <a:xfrm>
            <a:off x="154186" y="797010"/>
            <a:ext cx="2340000" cy="576000"/>
          </a:xfrm>
          <a:prstGeom prst="rect">
            <a:avLst/>
          </a:prstGeom>
          <a:solidFill>
            <a:srgbClr val="F5BA1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02835" y="922906"/>
            <a:ext cx="144270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2800" b="1" dirty="0">
                <a:latin typeface="+mn-ea"/>
              </a:rPr>
              <a:t>河川堤防</a:t>
            </a: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671" y="797010"/>
            <a:ext cx="4581369" cy="281147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18" name="正方形/長方形 17"/>
          <p:cNvSpPr/>
          <p:nvPr/>
        </p:nvSpPr>
        <p:spPr>
          <a:xfrm>
            <a:off x="4150671" y="797010"/>
            <a:ext cx="2340000" cy="576000"/>
          </a:xfrm>
          <a:prstGeom prst="rect">
            <a:avLst/>
          </a:prstGeom>
          <a:solidFill>
            <a:srgbClr val="F5BA1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599320" y="922907"/>
            <a:ext cx="144270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2800" b="1" dirty="0">
                <a:latin typeface="+mn-ea"/>
              </a:rPr>
              <a:t>排水機場</a:t>
            </a: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7229" r="420" b="733"/>
          <a:stretch/>
        </p:blipFill>
        <p:spPr>
          <a:xfrm>
            <a:off x="5086351" y="3738740"/>
            <a:ext cx="3962400" cy="300171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" name="正方形/長方形 20"/>
          <p:cNvSpPr/>
          <p:nvPr/>
        </p:nvSpPr>
        <p:spPr>
          <a:xfrm>
            <a:off x="5086351" y="3738187"/>
            <a:ext cx="3960000" cy="576000"/>
          </a:xfrm>
          <a:prstGeom prst="rect">
            <a:avLst/>
          </a:prstGeom>
          <a:solidFill>
            <a:srgbClr val="F5BA1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93617" y="3856464"/>
            <a:ext cx="334546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2800" b="1" dirty="0">
                <a:latin typeface="+mn-ea"/>
              </a:rPr>
              <a:t>河川防災ステーション</a:t>
            </a:r>
          </a:p>
        </p:txBody>
      </p:sp>
      <p:pic>
        <p:nvPicPr>
          <p:cNvPr id="23" name="Picture 3" descr="I:\05_写真集\180518長良防災ＳＴ司令室訓練\180518司令室訓練\DSC_04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017" y="4863246"/>
            <a:ext cx="2364903" cy="1572409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5" t="16999" r="18077"/>
          <a:stretch/>
        </p:blipFill>
        <p:spPr>
          <a:xfrm>
            <a:off x="133350" y="4863247"/>
            <a:ext cx="2438400" cy="1572409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5" name="テキスト ボックス 3"/>
          <p:cNvSpPr txBox="1">
            <a:spLocks noChangeArrowheads="1"/>
          </p:cNvSpPr>
          <p:nvPr/>
        </p:nvSpPr>
        <p:spPr bwMode="auto">
          <a:xfrm>
            <a:off x="2868715" y="6365217"/>
            <a:ext cx="1920670" cy="5178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ts val="1800"/>
              </a:lnSpc>
              <a:buFontTx/>
              <a:buNone/>
            </a:pPr>
            <a:r>
              <a:rPr lang="ja-JP" altLang="en-US" sz="1000" b="1" dirty="0">
                <a:latin typeface="+mn-ea"/>
                <a:ea typeface="+mn-ea"/>
              </a:rPr>
              <a:t>河川防災ステーション内</a:t>
            </a:r>
            <a:endParaRPr lang="en-US" altLang="ja-JP" sz="10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800"/>
              </a:lnSpc>
              <a:buFontTx/>
              <a:buNone/>
            </a:pPr>
            <a:r>
              <a:rPr lang="ja-JP" altLang="en-US" sz="1000" b="1" dirty="0">
                <a:latin typeface="+mn-ea"/>
                <a:ea typeface="+mn-ea"/>
              </a:rPr>
              <a:t>指令室</a:t>
            </a:r>
          </a:p>
        </p:txBody>
      </p:sp>
      <p:sp>
        <p:nvSpPr>
          <p:cNvPr id="26" name="テキスト ボックス 3"/>
          <p:cNvSpPr txBox="1">
            <a:spLocks noChangeArrowheads="1"/>
          </p:cNvSpPr>
          <p:nvPr/>
        </p:nvSpPr>
        <p:spPr bwMode="auto">
          <a:xfrm>
            <a:off x="388405" y="6354746"/>
            <a:ext cx="1920670" cy="5178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ts val="1800"/>
              </a:lnSpc>
              <a:buFontTx/>
              <a:buNone/>
            </a:pPr>
            <a:r>
              <a:rPr lang="ja-JP" altLang="en-US" sz="1000" b="1" dirty="0">
                <a:latin typeface="+mn-ea"/>
                <a:ea typeface="+mn-ea"/>
              </a:rPr>
              <a:t>河川防災ステーションに</a:t>
            </a:r>
            <a:endParaRPr lang="en-US" altLang="ja-JP" sz="10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800"/>
              </a:lnSpc>
              <a:buFontTx/>
              <a:buNone/>
            </a:pPr>
            <a:r>
              <a:rPr lang="ja-JP" altLang="en-US" sz="1000" b="1" dirty="0">
                <a:latin typeface="+mn-ea"/>
                <a:ea typeface="+mn-ea"/>
              </a:rPr>
              <a:t>備蓄されているブロック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</a:t>
            </a: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FEB30116-D3F6-4062-BEFB-AFE0A89CBAB3}"/>
              </a:ext>
            </a:extLst>
          </p:cNvPr>
          <p:cNvSpPr txBox="1"/>
          <p:nvPr/>
        </p:nvSpPr>
        <p:spPr>
          <a:xfrm>
            <a:off x="2244111" y="23433"/>
            <a:ext cx="9501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すいがい</a:t>
            </a:r>
          </a:p>
        </p:txBody>
      </p:sp>
      <p:sp>
        <p:nvSpPr>
          <p:cNvPr id="29" name="テキスト ボックス 4">
            <a:extLst>
              <a:ext uri="{FF2B5EF4-FFF2-40B4-BE49-F238E27FC236}">
                <a16:creationId xmlns:a16="http://schemas.microsoft.com/office/drawing/2014/main" id="{EC5A589F-72F3-4E24-B8E9-1FEE0354B363}"/>
              </a:ext>
            </a:extLst>
          </p:cNvPr>
          <p:cNvSpPr txBox="1"/>
          <p:nvPr/>
        </p:nvSpPr>
        <p:spPr>
          <a:xfrm>
            <a:off x="3609477" y="17337"/>
            <a:ext cx="75322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ちいき</a:t>
            </a:r>
          </a:p>
        </p:txBody>
      </p:sp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521CE1B4-8C06-4329-961B-CD103983CDC5}"/>
              </a:ext>
            </a:extLst>
          </p:cNvPr>
          <p:cNvSpPr txBox="1"/>
          <p:nvPr/>
        </p:nvSpPr>
        <p:spPr>
          <a:xfrm>
            <a:off x="5467798" y="28466"/>
            <a:ext cx="75322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しせつ</a:t>
            </a: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4C06BDB3-44B6-402A-8331-6911E036A97D}"/>
              </a:ext>
            </a:extLst>
          </p:cNvPr>
          <p:cNvSpPr txBox="1"/>
          <p:nvPr/>
        </p:nvSpPr>
        <p:spPr>
          <a:xfrm>
            <a:off x="6329043" y="30453"/>
            <a:ext cx="83070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とりくみ</a:t>
            </a:r>
          </a:p>
        </p:txBody>
      </p:sp>
      <p:sp>
        <p:nvSpPr>
          <p:cNvPr id="32" name="テキスト ボックス 4">
            <a:extLst>
              <a:ext uri="{FF2B5EF4-FFF2-40B4-BE49-F238E27FC236}">
                <a16:creationId xmlns:a16="http://schemas.microsoft.com/office/drawing/2014/main" id="{4227E9BB-13E4-4BC5-A80E-63E319DD770E}"/>
              </a:ext>
            </a:extLst>
          </p:cNvPr>
          <p:cNvSpPr txBox="1"/>
          <p:nvPr/>
        </p:nvSpPr>
        <p:spPr>
          <a:xfrm>
            <a:off x="602835" y="744978"/>
            <a:ext cx="74590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かせん</a:t>
            </a:r>
          </a:p>
        </p:txBody>
      </p:sp>
      <p:sp>
        <p:nvSpPr>
          <p:cNvPr id="33" name="テキスト ボックス 4">
            <a:extLst>
              <a:ext uri="{FF2B5EF4-FFF2-40B4-BE49-F238E27FC236}">
                <a16:creationId xmlns:a16="http://schemas.microsoft.com/office/drawing/2014/main" id="{120FD0D0-20CD-45BF-BE37-F4727C192C5F}"/>
              </a:ext>
            </a:extLst>
          </p:cNvPr>
          <p:cNvSpPr txBox="1"/>
          <p:nvPr/>
        </p:nvSpPr>
        <p:spPr>
          <a:xfrm>
            <a:off x="1269492" y="736746"/>
            <a:ext cx="8420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ていぼう</a:t>
            </a:r>
          </a:p>
        </p:txBody>
      </p:sp>
      <p:sp>
        <p:nvSpPr>
          <p:cNvPr id="34" name="テキスト ボックス 4">
            <a:extLst>
              <a:ext uri="{FF2B5EF4-FFF2-40B4-BE49-F238E27FC236}">
                <a16:creationId xmlns:a16="http://schemas.microsoft.com/office/drawing/2014/main" id="{8B39712F-967D-4548-817B-3FD77E05A884}"/>
              </a:ext>
            </a:extLst>
          </p:cNvPr>
          <p:cNvSpPr txBox="1"/>
          <p:nvPr/>
        </p:nvSpPr>
        <p:spPr>
          <a:xfrm>
            <a:off x="4522398" y="746544"/>
            <a:ext cx="15553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はいすいきじょう</a:t>
            </a:r>
          </a:p>
        </p:txBody>
      </p:sp>
      <p:sp>
        <p:nvSpPr>
          <p:cNvPr id="35" name="テキスト ボックス 4">
            <a:extLst>
              <a:ext uri="{FF2B5EF4-FFF2-40B4-BE49-F238E27FC236}">
                <a16:creationId xmlns:a16="http://schemas.microsoft.com/office/drawing/2014/main" id="{C2B77476-49B8-4E77-A9CF-62600DBD837A}"/>
              </a:ext>
            </a:extLst>
          </p:cNvPr>
          <p:cNvSpPr txBox="1"/>
          <p:nvPr/>
        </p:nvSpPr>
        <p:spPr>
          <a:xfrm>
            <a:off x="5437318" y="3674246"/>
            <a:ext cx="153041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かせんぼうさい</a:t>
            </a:r>
          </a:p>
        </p:txBody>
      </p:sp>
      <p:sp>
        <p:nvSpPr>
          <p:cNvPr id="36" name="テキスト ボックス 4">
            <a:extLst>
              <a:ext uri="{FF2B5EF4-FFF2-40B4-BE49-F238E27FC236}">
                <a16:creationId xmlns:a16="http://schemas.microsoft.com/office/drawing/2014/main" id="{411E6912-7295-40BB-99E4-B46332CE6295}"/>
              </a:ext>
            </a:extLst>
          </p:cNvPr>
          <p:cNvSpPr txBox="1"/>
          <p:nvPr/>
        </p:nvSpPr>
        <p:spPr>
          <a:xfrm>
            <a:off x="657699" y="6540402"/>
            <a:ext cx="4815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700" dirty="0">
                <a:latin typeface="+mj-ea"/>
              </a:rPr>
              <a:t>びちく</a:t>
            </a:r>
          </a:p>
        </p:txBody>
      </p:sp>
      <p:sp>
        <p:nvSpPr>
          <p:cNvPr id="37" name="テキスト ボックス 4">
            <a:extLst>
              <a:ext uri="{FF2B5EF4-FFF2-40B4-BE49-F238E27FC236}">
                <a16:creationId xmlns:a16="http://schemas.microsoft.com/office/drawing/2014/main" id="{FEC947A6-20E9-42BB-A10F-6B4ABA4292D3}"/>
              </a:ext>
            </a:extLst>
          </p:cNvPr>
          <p:cNvSpPr txBox="1"/>
          <p:nvPr/>
        </p:nvSpPr>
        <p:spPr>
          <a:xfrm>
            <a:off x="3547180" y="6547716"/>
            <a:ext cx="6712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700" dirty="0">
                <a:latin typeface="+mj-ea"/>
              </a:rPr>
              <a:t>しれいしつ</a:t>
            </a:r>
            <a:endParaRPr lang="en-US" altLang="ja-JP" sz="7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1327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43109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特殊堤（とくしゅてい）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7" name="図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0250"/>
            <a:ext cx="9144000" cy="6051099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4572000" y="6994417"/>
            <a:ext cx="4572000" cy="5616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500"/>
              </a:lnSpc>
              <a:spcAft>
                <a:spcPts val="0"/>
              </a:spcAft>
            </a:pPr>
            <a:r>
              <a:rPr lang="ja-JP" altLang="ja-JP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長良川左岸の特殊堤</a:t>
            </a:r>
            <a:endParaRPr lang="ja-JP" altLang="ja-JP" sz="2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r>
              <a:rPr lang="ja-JP" altLang="ja-JP" dirty="0">
                <a:ea typeface="ＭＳ 明朝" panose="02020609040205080304" pitchFamily="17" charset="-128"/>
                <a:cs typeface="Times New Roman" panose="02020603050405020304" pitchFamily="18" charset="0"/>
              </a:rPr>
              <a:t>出典：</a:t>
            </a:r>
            <a:r>
              <a:rPr lang="ja-JP" altLang="ja-JP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「木曽三川に生きる」</a:t>
            </a:r>
            <a:endParaRPr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>
                <a:solidFill>
                  <a:schemeClr val="bg1"/>
                </a:solidFill>
                <a:latin typeface="+mj-ea"/>
              </a:rPr>
              <a:t>資料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２</a:t>
            </a:r>
          </a:p>
        </p:txBody>
      </p:sp>
    </p:spTree>
    <p:extLst>
      <p:ext uri="{BB962C8B-B14F-4D97-AF65-F5344CB8AC3E}">
        <p14:creationId xmlns:p14="http://schemas.microsoft.com/office/powerpoint/2010/main" val="222366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通常の堤防（つうじょうのていぼう）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5329"/>
            <a:ext cx="9144000" cy="1544411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資料３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2C4275BE-3339-4A9D-94E8-94634C7532A7}"/>
              </a:ext>
            </a:extLst>
          </p:cNvPr>
          <p:cNvSpPr txBox="1"/>
          <p:nvPr/>
        </p:nvSpPr>
        <p:spPr>
          <a:xfrm>
            <a:off x="7877675" y="1624290"/>
            <a:ext cx="760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/>
              <a:t>こうずいじ</a:t>
            </a:r>
            <a:endParaRPr lang="ja-JP" altLang="en-US" sz="1000" dirty="0">
              <a:latin typeface="+mj-ea"/>
            </a:endParaRP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9B926DA0-AAFF-416E-8BAB-87B79E67242E}"/>
              </a:ext>
            </a:extLst>
          </p:cNvPr>
          <p:cNvSpPr txBox="1"/>
          <p:nvPr/>
        </p:nvSpPr>
        <p:spPr>
          <a:xfrm>
            <a:off x="8636687" y="1624290"/>
            <a:ext cx="557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すいい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E03A1918-538D-4480-98C9-C8F154E2B78E}"/>
              </a:ext>
            </a:extLst>
          </p:cNvPr>
          <p:cNvSpPr txBox="1"/>
          <p:nvPr/>
        </p:nvSpPr>
        <p:spPr>
          <a:xfrm>
            <a:off x="7806984" y="2389474"/>
            <a:ext cx="872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へいじょうじ</a:t>
            </a:r>
          </a:p>
        </p:txBody>
      </p:sp>
    </p:spTree>
    <p:extLst>
      <p:ext uri="{BB962C8B-B14F-4D97-AF65-F5344CB8AC3E}">
        <p14:creationId xmlns:p14="http://schemas.microsoft.com/office/powerpoint/2010/main" val="364263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特殊堤（とくしゅてい）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257" y="3585029"/>
            <a:ext cx="4513944" cy="294640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>
                <a:solidFill>
                  <a:schemeClr val="bg1"/>
                </a:solidFill>
                <a:latin typeface="+mj-ea"/>
              </a:rPr>
              <a:t>資料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４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0" y="1645329"/>
            <a:ext cx="9017396" cy="1939700"/>
            <a:chOff x="0" y="1645329"/>
            <a:chExt cx="9017396" cy="1939700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3" b="3452"/>
            <a:stretch/>
          </p:blipFill>
          <p:spPr>
            <a:xfrm>
              <a:off x="2518117" y="1706868"/>
              <a:ext cx="6499279" cy="1472430"/>
            </a:xfrm>
            <a:prstGeom prst="rect">
              <a:avLst/>
            </a:prstGeom>
          </p:spPr>
        </p:pic>
        <p:cxnSp>
          <p:nvCxnSpPr>
            <p:cNvPr id="8" name="直線矢印コネクタ 7"/>
            <p:cNvCxnSpPr/>
            <p:nvPr/>
          </p:nvCxnSpPr>
          <p:spPr>
            <a:xfrm flipV="1">
              <a:off x="3771900" y="1664663"/>
              <a:ext cx="1581150" cy="19203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" r="72462" b="676"/>
            <a:stretch/>
          </p:blipFill>
          <p:spPr>
            <a:xfrm>
              <a:off x="0" y="1645329"/>
              <a:ext cx="2518117" cy="1533969"/>
            </a:xfrm>
            <a:prstGeom prst="rect">
              <a:avLst/>
            </a:prstGeom>
          </p:spPr>
        </p:pic>
      </p:grp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DC0B9858-4BAC-4F42-A5CA-D47416E119E3}"/>
              </a:ext>
            </a:extLst>
          </p:cNvPr>
          <p:cNvSpPr txBox="1"/>
          <p:nvPr/>
        </p:nvSpPr>
        <p:spPr>
          <a:xfrm>
            <a:off x="6554490" y="1572717"/>
            <a:ext cx="760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/>
              <a:t>こうずいじ</a:t>
            </a:r>
            <a:endParaRPr lang="ja-JP" altLang="en-US" sz="1000" dirty="0">
              <a:latin typeface="+mj-ea"/>
            </a:endParaRP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FAD007AF-508F-4240-820C-DFD76B835417}"/>
              </a:ext>
            </a:extLst>
          </p:cNvPr>
          <p:cNvSpPr txBox="1"/>
          <p:nvPr/>
        </p:nvSpPr>
        <p:spPr>
          <a:xfrm>
            <a:off x="7313502" y="1572717"/>
            <a:ext cx="557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すいい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19FACBCC-DB2E-40E0-9E28-DF919D836027}"/>
              </a:ext>
            </a:extLst>
          </p:cNvPr>
          <p:cNvSpPr txBox="1"/>
          <p:nvPr/>
        </p:nvSpPr>
        <p:spPr>
          <a:xfrm>
            <a:off x="6441127" y="2412313"/>
            <a:ext cx="872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へいじょうじ</a:t>
            </a:r>
          </a:p>
        </p:txBody>
      </p:sp>
    </p:spTree>
    <p:extLst>
      <p:ext uri="{BB962C8B-B14F-4D97-AF65-F5344CB8AC3E}">
        <p14:creationId xmlns:p14="http://schemas.microsoft.com/office/powerpoint/2010/main" val="181693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-790018" y="94223"/>
            <a:ext cx="9137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/>
              <a:t>　</a:t>
            </a:r>
            <a:r>
              <a:rPr lang="ja-JP" altLang="en-US" sz="2400" dirty="0">
                <a:solidFill>
                  <a:schemeClr val="bg1"/>
                </a:solidFill>
              </a:rPr>
              <a:t>通常の堤防（つうじょうのていぼう）と特殊堤（とくしゅてい）</a:t>
            </a:r>
            <a:endParaRPr lang="ja-JP" altLang="en-US" sz="24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101600" y="1055181"/>
            <a:ext cx="9042400" cy="3055990"/>
            <a:chOff x="0" y="982610"/>
            <a:chExt cx="9042400" cy="305599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2"/>
            <a:srcRect l="732" r="1103" b="10216"/>
            <a:stretch/>
          </p:blipFill>
          <p:spPr>
            <a:xfrm>
              <a:off x="0" y="982610"/>
              <a:ext cx="9042400" cy="3055990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0" y="982610"/>
              <a:ext cx="1885950" cy="484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12700" y="4149270"/>
            <a:ext cx="8797613" cy="2988130"/>
            <a:chOff x="190500" y="4111170"/>
            <a:chExt cx="8087181" cy="2746830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3"/>
            <a:srcRect l="3170" t="77592" r="69188" b="11297"/>
            <a:stretch/>
          </p:blipFill>
          <p:spPr>
            <a:xfrm>
              <a:off x="762000" y="4111170"/>
              <a:ext cx="7515681" cy="2442029"/>
            </a:xfrm>
            <a:prstGeom prst="rect">
              <a:avLst/>
            </a:prstGeom>
          </p:spPr>
        </p:pic>
        <p:sp>
          <p:nvSpPr>
            <p:cNvPr id="11" name="正方形/長方形 10"/>
            <p:cNvSpPr/>
            <p:nvPr/>
          </p:nvSpPr>
          <p:spPr>
            <a:xfrm>
              <a:off x="190500" y="6373760"/>
              <a:ext cx="1885950" cy="484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テキスト ボックス 11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資料５</a:t>
            </a:r>
          </a:p>
        </p:txBody>
      </p:sp>
    </p:spTree>
    <p:extLst>
      <p:ext uri="{BB962C8B-B14F-4D97-AF65-F5344CB8AC3E}">
        <p14:creationId xmlns:p14="http://schemas.microsoft.com/office/powerpoint/2010/main" val="379317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-866020" y="137586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河川の維持管理（いじかんり）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・修善（しゅうぜん）</a:t>
            </a:r>
            <a:endParaRPr lang="en-US" altLang="ja-JP" sz="2700" dirty="0">
              <a:solidFill>
                <a:schemeClr val="bg1"/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610870" y="718994"/>
            <a:ext cx="7772400" cy="6139006"/>
            <a:chOff x="622300" y="718994"/>
            <a:chExt cx="7772400" cy="6139006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55" b="4259"/>
            <a:stretch/>
          </p:blipFill>
          <p:spPr>
            <a:xfrm>
              <a:off x="622300" y="718994"/>
              <a:ext cx="7772400" cy="6067865"/>
            </a:xfrm>
            <a:prstGeom prst="rect">
              <a:avLst/>
            </a:prstGeom>
          </p:spPr>
        </p:pic>
        <p:sp>
          <p:nvSpPr>
            <p:cNvPr id="3" name="正方形/長方形 2"/>
            <p:cNvSpPr/>
            <p:nvPr/>
          </p:nvSpPr>
          <p:spPr>
            <a:xfrm>
              <a:off x="7874000" y="6578600"/>
              <a:ext cx="520700" cy="279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資料６</a:t>
            </a: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EC5B7030-C743-42B3-A631-495BCAC5CC19}"/>
              </a:ext>
            </a:extLst>
          </p:cNvPr>
          <p:cNvSpPr txBox="1"/>
          <p:nvPr/>
        </p:nvSpPr>
        <p:spPr>
          <a:xfrm>
            <a:off x="1455421" y="2417445"/>
            <a:ext cx="104012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>
                <a:latin typeface="+mj-ea"/>
              </a:rPr>
              <a:t>かせんじゅんしじょうきょう</a:t>
            </a:r>
            <a:endParaRPr lang="en-US" altLang="ja-JP" sz="500" dirty="0"/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91771141-5A7B-4AB0-98EC-81365C48104B}"/>
              </a:ext>
            </a:extLst>
          </p:cNvPr>
          <p:cNvSpPr txBox="1"/>
          <p:nvPr/>
        </p:nvSpPr>
        <p:spPr>
          <a:xfrm>
            <a:off x="3912871" y="2417445"/>
            <a:ext cx="90296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ていぼうのりめんかんぼつ</a:t>
            </a:r>
            <a:endParaRPr lang="en-US" altLang="ja-JP" sz="500" dirty="0"/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E8667B68-0013-4F8E-AD36-8EC1B3EE8705}"/>
              </a:ext>
            </a:extLst>
          </p:cNvPr>
          <p:cNvSpPr txBox="1"/>
          <p:nvPr/>
        </p:nvSpPr>
        <p:spPr>
          <a:xfrm>
            <a:off x="4815840" y="2417445"/>
            <a:ext cx="4514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はっけん</a:t>
            </a:r>
            <a:endParaRPr lang="en-US" altLang="ja-JP" sz="500" dirty="0"/>
          </a:p>
        </p:txBody>
      </p:sp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BDAA0340-45D2-4F11-BDCC-DB40A2FE1207}"/>
              </a:ext>
            </a:extLst>
          </p:cNvPr>
          <p:cNvSpPr txBox="1"/>
          <p:nvPr/>
        </p:nvSpPr>
        <p:spPr>
          <a:xfrm>
            <a:off x="6949442" y="2413634"/>
            <a:ext cx="4114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ほしゅう</a:t>
            </a:r>
            <a:endParaRPr lang="en-US" altLang="ja-JP" sz="500" dirty="0"/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96AFD494-0E46-44E8-878F-56B48DD284F5}"/>
              </a:ext>
            </a:extLst>
          </p:cNvPr>
          <p:cNvSpPr txBox="1"/>
          <p:nvPr/>
        </p:nvSpPr>
        <p:spPr>
          <a:xfrm>
            <a:off x="3412238" y="4424535"/>
            <a:ext cx="35712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かんり</a:t>
            </a:r>
            <a:endParaRPr lang="en-US" altLang="ja-JP" sz="500" dirty="0"/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0A183F52-959B-4A38-9BEC-023D42565EFA}"/>
              </a:ext>
            </a:extLst>
          </p:cNvPr>
          <p:cNvSpPr txBox="1"/>
          <p:nvPr/>
        </p:nvSpPr>
        <p:spPr>
          <a:xfrm>
            <a:off x="3722372" y="4427599"/>
            <a:ext cx="4114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じょそう</a:t>
            </a:r>
            <a:endParaRPr lang="en-US" altLang="ja-JP" sz="500" dirty="0"/>
          </a:p>
        </p:txBody>
      </p:sp>
      <p:sp>
        <p:nvSpPr>
          <p:cNvPr id="16" name="テキスト ボックス 4">
            <a:extLst>
              <a:ext uri="{FF2B5EF4-FFF2-40B4-BE49-F238E27FC236}">
                <a16:creationId xmlns:a16="http://schemas.microsoft.com/office/drawing/2014/main" id="{9092A438-1C99-411F-996B-A5F503275673}"/>
              </a:ext>
            </a:extLst>
          </p:cNvPr>
          <p:cNvSpPr txBox="1"/>
          <p:nvPr/>
        </p:nvSpPr>
        <p:spPr>
          <a:xfrm>
            <a:off x="6272532" y="4424207"/>
            <a:ext cx="4114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かりくさ</a:t>
            </a:r>
            <a:endParaRPr lang="en-US" altLang="ja-JP" sz="500" dirty="0"/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43C37BFE-7C17-4538-BAF8-CEE6464F8A3E}"/>
              </a:ext>
            </a:extLst>
          </p:cNvPr>
          <p:cNvSpPr txBox="1"/>
          <p:nvPr/>
        </p:nvSpPr>
        <p:spPr>
          <a:xfrm>
            <a:off x="6642102" y="4424206"/>
            <a:ext cx="49783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しゅうそう</a:t>
            </a:r>
            <a:endParaRPr lang="en-US" altLang="ja-JP" sz="500" dirty="0"/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9F3BD793-BFDA-4457-A3E0-EA83F240688C}"/>
              </a:ext>
            </a:extLst>
          </p:cNvPr>
          <p:cNvSpPr txBox="1"/>
          <p:nvPr/>
        </p:nvSpPr>
        <p:spPr>
          <a:xfrm>
            <a:off x="6953252" y="4421973"/>
            <a:ext cx="5181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はんしゅつ</a:t>
            </a:r>
            <a:endParaRPr lang="en-US" altLang="ja-JP" sz="500" dirty="0"/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737350A3-B1DB-4AFD-BF64-A3BD3B3B7510}"/>
              </a:ext>
            </a:extLst>
          </p:cNvPr>
          <p:cNvSpPr txBox="1"/>
          <p:nvPr/>
        </p:nvSpPr>
        <p:spPr>
          <a:xfrm>
            <a:off x="1640970" y="6228410"/>
            <a:ext cx="21412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か</a:t>
            </a:r>
            <a:endParaRPr lang="en-US" altLang="ja-JP" sz="500" dirty="0"/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CF38EFDA-7FAF-40A1-BBEB-F7CE9BB27E01}"/>
              </a:ext>
            </a:extLst>
          </p:cNvPr>
          <p:cNvSpPr txBox="1"/>
          <p:nvPr/>
        </p:nvSpPr>
        <p:spPr>
          <a:xfrm>
            <a:off x="2396238" y="6216774"/>
            <a:ext cx="44221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ばっかい</a:t>
            </a:r>
            <a:endParaRPr lang="en-US" altLang="ja-JP" sz="500" dirty="0"/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B4342847-40A1-41C0-AF78-FE5D4FA4A8F1}"/>
              </a:ext>
            </a:extLst>
          </p:cNvPr>
          <p:cNvSpPr txBox="1"/>
          <p:nvPr/>
        </p:nvSpPr>
        <p:spPr>
          <a:xfrm>
            <a:off x="2011553" y="6225800"/>
            <a:ext cx="41224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じゅもく</a:t>
            </a:r>
            <a:endParaRPr lang="en-US" altLang="ja-JP" sz="500" dirty="0"/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9473701D-7669-4FAE-8DB0-9143275007F0}"/>
              </a:ext>
            </a:extLst>
          </p:cNvPr>
          <p:cNvSpPr txBox="1"/>
          <p:nvPr/>
        </p:nvSpPr>
        <p:spPr>
          <a:xfrm>
            <a:off x="1748030" y="6225165"/>
            <a:ext cx="30480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どう</a:t>
            </a:r>
            <a:endParaRPr lang="en-US" altLang="ja-JP" sz="500" dirty="0"/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70476971-7F37-441C-B6BA-8CC6C226FB69}"/>
              </a:ext>
            </a:extLst>
          </p:cNvPr>
          <p:cNvSpPr txBox="1"/>
          <p:nvPr/>
        </p:nvSpPr>
        <p:spPr>
          <a:xfrm>
            <a:off x="1874393" y="6225165"/>
            <a:ext cx="30480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ない</a:t>
            </a:r>
            <a:endParaRPr lang="en-US" altLang="ja-JP" sz="500" dirty="0"/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AFE7017C-78E6-4488-8545-338B25D054F6}"/>
              </a:ext>
            </a:extLst>
          </p:cNvPr>
          <p:cNvSpPr txBox="1"/>
          <p:nvPr/>
        </p:nvSpPr>
        <p:spPr>
          <a:xfrm>
            <a:off x="6269992" y="6494266"/>
            <a:ext cx="5207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ばっさいぼく</a:t>
            </a:r>
            <a:endParaRPr lang="en-US" altLang="ja-JP" sz="500" dirty="0"/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67252DC9-29BB-4476-8099-798516ED9270}"/>
              </a:ext>
            </a:extLst>
          </p:cNvPr>
          <p:cNvSpPr txBox="1"/>
          <p:nvPr/>
        </p:nvSpPr>
        <p:spPr>
          <a:xfrm>
            <a:off x="6790692" y="6496806"/>
            <a:ext cx="38734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500" dirty="0"/>
              <a:t>はいふ</a:t>
            </a:r>
            <a:endParaRPr lang="en-US" altLang="ja-JP" sz="500" dirty="0"/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F21572DB-F203-4964-9BD6-B017DE444136}"/>
              </a:ext>
            </a:extLst>
          </p:cNvPr>
          <p:cNvSpPr txBox="1"/>
          <p:nvPr/>
        </p:nvSpPr>
        <p:spPr>
          <a:xfrm>
            <a:off x="1041149" y="4906279"/>
            <a:ext cx="64554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b="1" dirty="0">
                <a:solidFill>
                  <a:srgbClr val="FFFF00"/>
                </a:solidFill>
              </a:rPr>
              <a:t>せこうまえ</a:t>
            </a:r>
            <a:endParaRPr lang="en-US" altLang="ja-JP" sz="600" b="1" dirty="0">
              <a:solidFill>
                <a:srgbClr val="FFFF00"/>
              </a:solidFill>
            </a:endParaRP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49B81201-F314-4907-A0D5-AE55C541196A}"/>
              </a:ext>
            </a:extLst>
          </p:cNvPr>
          <p:cNvSpPr txBox="1"/>
          <p:nvPr/>
        </p:nvSpPr>
        <p:spPr>
          <a:xfrm>
            <a:off x="4301047" y="6116746"/>
            <a:ext cx="64554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b="1" dirty="0">
                <a:solidFill>
                  <a:srgbClr val="FFFF00"/>
                </a:solidFill>
              </a:rPr>
              <a:t>せ 　こう　   ご</a:t>
            </a:r>
            <a:endParaRPr lang="en-US" altLang="ja-JP" sz="600" b="1" dirty="0">
              <a:solidFill>
                <a:srgbClr val="FFFF00"/>
              </a:solidFill>
            </a:endParaRP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68C73644-3F1F-4AE3-A790-CC0AD56B41DD}"/>
              </a:ext>
            </a:extLst>
          </p:cNvPr>
          <p:cNvSpPr txBox="1"/>
          <p:nvPr/>
        </p:nvSpPr>
        <p:spPr>
          <a:xfrm>
            <a:off x="342790" y="-16413"/>
            <a:ext cx="7562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</a:rPr>
              <a:t>かせん</a:t>
            </a:r>
            <a:endParaRPr lang="en-US" altLang="ja-JP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47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-866020" y="111210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000" dirty="0"/>
              <a:t>　</a:t>
            </a:r>
            <a:r>
              <a:rPr lang="ja-JP" altLang="en-US" sz="2000" dirty="0">
                <a:solidFill>
                  <a:schemeClr val="bg1"/>
                </a:solidFill>
              </a:rPr>
              <a:t>木曽川水系洪水浸水想定区域図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/>
            <a:r>
              <a:rPr lang="ja-JP" altLang="en-US" sz="2000" dirty="0">
                <a:solidFill>
                  <a:schemeClr val="bg1"/>
                </a:solidFill>
              </a:rPr>
              <a:t>（きそがわすいけい　こうずい しんすい そうてい くいきず）</a:t>
            </a:r>
            <a:endParaRPr lang="ja-JP" altLang="en-US" sz="20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資料７</a:t>
            </a:r>
            <a:endParaRPr lang="en-US" altLang="ja-JP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8" t="2863" r="3704" b="3504"/>
          <a:stretch/>
        </p:blipFill>
        <p:spPr>
          <a:xfrm>
            <a:off x="2132692" y="930306"/>
            <a:ext cx="4144578" cy="5927694"/>
          </a:xfrm>
          <a:prstGeom prst="rect">
            <a:avLst/>
          </a:prstGeom>
        </p:spPr>
      </p:pic>
      <p:sp>
        <p:nvSpPr>
          <p:cNvPr id="7" name="テキスト ボックス 4">
            <a:extLst>
              <a:ext uri="{FF2B5EF4-FFF2-40B4-BE49-F238E27FC236}">
                <a16:creationId xmlns:a16="http://schemas.microsoft.com/office/drawing/2014/main" id="{0582C6F6-1FAD-4A30-A8F3-69E8EEB157F7}"/>
              </a:ext>
            </a:extLst>
          </p:cNvPr>
          <p:cNvSpPr txBox="1"/>
          <p:nvPr/>
        </p:nvSpPr>
        <p:spPr>
          <a:xfrm>
            <a:off x="3233911" y="909801"/>
            <a:ext cx="135068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ら</a:t>
            </a:r>
            <a:endParaRPr lang="en-US" altLang="ja-JP" sz="400" dirty="0"/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FCF7B4A3-0CEC-4A2F-BF52-C9ED674D932B}"/>
              </a:ext>
            </a:extLst>
          </p:cNvPr>
          <p:cNvSpPr txBox="1"/>
          <p:nvPr/>
        </p:nvSpPr>
        <p:spPr>
          <a:xfrm>
            <a:off x="3461678" y="916545"/>
            <a:ext cx="1974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い</a:t>
            </a:r>
            <a:endParaRPr lang="en-US" altLang="ja-JP" sz="400" dirty="0"/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E283363B-6A0A-443B-9870-FEA4779B9195}"/>
              </a:ext>
            </a:extLst>
          </p:cNvPr>
          <p:cNvSpPr txBox="1"/>
          <p:nvPr/>
        </p:nvSpPr>
        <p:spPr>
          <a:xfrm>
            <a:off x="3851802" y="912318"/>
            <a:ext cx="139173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い</a:t>
            </a:r>
            <a:endParaRPr lang="en-US" altLang="ja-JP" sz="400" dirty="0"/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9465718E-5EFD-4460-8E55-8C1837FD1AE2}"/>
              </a:ext>
            </a:extLst>
          </p:cNvPr>
          <p:cNvSpPr txBox="1"/>
          <p:nvPr/>
        </p:nvSpPr>
        <p:spPr>
          <a:xfrm>
            <a:off x="4285453" y="909801"/>
            <a:ext cx="21623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ね</a:t>
            </a:r>
            <a:endParaRPr lang="en-US" altLang="ja-JP" sz="400" dirty="0"/>
          </a:p>
        </p:txBody>
      </p:sp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CC2919FD-F041-4448-9F48-0799E955E68B}"/>
              </a:ext>
            </a:extLst>
          </p:cNvPr>
          <p:cNvSpPr txBox="1"/>
          <p:nvPr/>
        </p:nvSpPr>
        <p:spPr>
          <a:xfrm>
            <a:off x="3936123" y="913665"/>
            <a:ext cx="1723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じ</a:t>
            </a:r>
            <a:endParaRPr lang="en-US" altLang="ja-JP" sz="400" dirty="0"/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E0B9336F-F9B6-448A-867A-527C442F77D3}"/>
              </a:ext>
            </a:extLst>
          </p:cNvPr>
          <p:cNvSpPr txBox="1"/>
          <p:nvPr/>
        </p:nvSpPr>
        <p:spPr>
          <a:xfrm>
            <a:off x="4042802" y="909801"/>
            <a:ext cx="1723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ら</a:t>
            </a:r>
            <a:endParaRPr lang="en-US" altLang="ja-JP" sz="400" dirty="0"/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72E962A7-5A27-4CF0-9A8D-73E40BD56FB5}"/>
              </a:ext>
            </a:extLst>
          </p:cNvPr>
          <p:cNvSpPr txBox="1"/>
          <p:nvPr/>
        </p:nvSpPr>
        <p:spPr>
          <a:xfrm>
            <a:off x="3115982" y="909801"/>
            <a:ext cx="1723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な</a:t>
            </a:r>
            <a:endParaRPr lang="en-US" altLang="ja-JP" sz="400" dirty="0"/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0A4F6A66-48E7-4760-BCAE-B0C0B21D6182}"/>
              </a:ext>
            </a:extLst>
          </p:cNvPr>
          <p:cNvSpPr txBox="1"/>
          <p:nvPr/>
        </p:nvSpPr>
        <p:spPr>
          <a:xfrm>
            <a:off x="3566537" y="916545"/>
            <a:ext cx="21828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び</a:t>
            </a:r>
            <a:endParaRPr lang="en-US" altLang="ja-JP" sz="400" dirty="0"/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6DEB68A3-16F6-475E-9214-146864B5E2FC}"/>
              </a:ext>
            </a:extLst>
          </p:cNvPr>
          <p:cNvSpPr txBox="1"/>
          <p:nvPr/>
        </p:nvSpPr>
        <p:spPr>
          <a:xfrm>
            <a:off x="4391729" y="916545"/>
            <a:ext cx="21623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お</a:t>
            </a:r>
            <a:endParaRPr lang="en-US" altLang="ja-JP" sz="400" dirty="0"/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B282AD57-C1C5-4EBC-B06B-B968E31D1418}"/>
              </a:ext>
            </a:extLst>
          </p:cNvPr>
          <p:cNvSpPr txBox="1"/>
          <p:nvPr/>
        </p:nvSpPr>
        <p:spPr>
          <a:xfrm>
            <a:off x="4627949" y="914463"/>
            <a:ext cx="30028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まき</a:t>
            </a:r>
            <a:endParaRPr lang="en-US" altLang="ja-JP" sz="400" dirty="0"/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C823B7BA-DA94-43AF-B952-A51B965E2887}"/>
              </a:ext>
            </a:extLst>
          </p:cNvPr>
          <p:cNvSpPr txBox="1"/>
          <p:nvPr/>
        </p:nvSpPr>
        <p:spPr>
          <a:xfrm>
            <a:off x="4753679" y="913611"/>
            <a:ext cx="21623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た</a:t>
            </a:r>
            <a:endParaRPr lang="en-US" altLang="ja-JP" sz="400" dirty="0"/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EEAF1827-D19D-40FC-9DE7-C61E59C5BE59}"/>
              </a:ext>
            </a:extLst>
          </p:cNvPr>
          <p:cNvSpPr txBox="1"/>
          <p:nvPr/>
        </p:nvSpPr>
        <p:spPr>
          <a:xfrm>
            <a:off x="4999188" y="912405"/>
            <a:ext cx="27004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くい</a:t>
            </a:r>
            <a:endParaRPr lang="en-US" altLang="ja-JP" sz="400" dirty="0"/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9018CE71-3D76-465B-89E7-41E677791262}"/>
              </a:ext>
            </a:extLst>
          </p:cNvPr>
          <p:cNvSpPr txBox="1"/>
          <p:nvPr/>
        </p:nvSpPr>
        <p:spPr>
          <a:xfrm>
            <a:off x="5132252" y="914640"/>
            <a:ext cx="16787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せ</a:t>
            </a:r>
            <a:endParaRPr lang="en-US" altLang="ja-JP" sz="400" dirty="0"/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C6FD2C1B-03D2-4293-B63D-4715106DAFA4}"/>
              </a:ext>
            </a:extLst>
          </p:cNvPr>
          <p:cNvSpPr txBox="1"/>
          <p:nvPr/>
        </p:nvSpPr>
        <p:spPr>
          <a:xfrm>
            <a:off x="5389309" y="919149"/>
            <a:ext cx="16787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た</a:t>
            </a:r>
            <a:endParaRPr lang="en-US" altLang="ja-JP" sz="400" dirty="0"/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142C4C0F-C0E1-4C0B-917E-C64F95AC43B3}"/>
              </a:ext>
            </a:extLst>
          </p:cNvPr>
          <p:cNvSpPr txBox="1"/>
          <p:nvPr/>
        </p:nvSpPr>
        <p:spPr>
          <a:xfrm>
            <a:off x="5489191" y="916545"/>
            <a:ext cx="16787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ど</a:t>
            </a:r>
            <a:endParaRPr lang="en-US" altLang="ja-JP" sz="400" dirty="0"/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39108A04-F681-4C1F-945B-0A346FF4A1F7}"/>
              </a:ext>
            </a:extLst>
          </p:cNvPr>
          <p:cNvSpPr txBox="1"/>
          <p:nvPr/>
        </p:nvSpPr>
        <p:spPr>
          <a:xfrm>
            <a:off x="5729103" y="913521"/>
            <a:ext cx="28915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ひじ</a:t>
            </a:r>
            <a:endParaRPr lang="en-US" altLang="ja-JP" sz="400" dirty="0"/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37F4CB53-8B7E-417E-B424-3D9A8E5EBE78}"/>
              </a:ext>
            </a:extLst>
          </p:cNvPr>
          <p:cNvSpPr txBox="1"/>
          <p:nvPr/>
        </p:nvSpPr>
        <p:spPr>
          <a:xfrm>
            <a:off x="5854349" y="914493"/>
            <a:ext cx="244471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" dirty="0"/>
              <a:t>え</a:t>
            </a:r>
            <a:endParaRPr lang="en-US" altLang="ja-JP" sz="400" dirty="0"/>
          </a:p>
        </p:txBody>
      </p:sp>
    </p:spTree>
    <p:extLst>
      <p:ext uri="{BB962C8B-B14F-4D97-AF65-F5344CB8AC3E}">
        <p14:creationId xmlns:p14="http://schemas.microsoft.com/office/powerpoint/2010/main" val="1354299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206</Words>
  <Application>Microsoft Office PowerPoint</Application>
  <PresentationFormat>画面に合わせる (4:3)</PresentationFormat>
  <Paragraphs>76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Century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浅見　ユリ子</dc:creator>
  <cp:lastModifiedBy>後藤 章予</cp:lastModifiedBy>
  <cp:revision>15</cp:revision>
  <dcterms:created xsi:type="dcterms:W3CDTF">2019-11-21T01:37:58Z</dcterms:created>
  <dcterms:modified xsi:type="dcterms:W3CDTF">2022-02-21T10:14:41Z</dcterms:modified>
</cp:coreProperties>
</file>