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</p:sldIdLst>
  <p:sldSz cx="9144000" cy="6858000" type="screen4x3"/>
  <p:notesSz cx="7031038" cy="101631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1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63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6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84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41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6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435C-E5C5-43C4-9EB6-630918CD6BCB}" type="datetimeFigureOut">
              <a:rPr kumimoji="1" lang="ja-JP" altLang="en-US" smtClean="0"/>
              <a:t>2022/2/24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ACF11-3CD7-4057-BEB4-9C72A740DD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19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4169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昔の木曽三川のすがた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725869"/>
            <a:ext cx="3790950" cy="603057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841" y="723900"/>
            <a:ext cx="4171073" cy="6032544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資料１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79DA6B5-9257-41FC-A09A-332DD36D2BE3}"/>
              </a:ext>
            </a:extLst>
          </p:cNvPr>
          <p:cNvGrpSpPr/>
          <p:nvPr/>
        </p:nvGrpSpPr>
        <p:grpSpPr>
          <a:xfrm>
            <a:off x="2743210" y="-662"/>
            <a:ext cx="2314175" cy="293721"/>
            <a:chOff x="2743210" y="-662"/>
            <a:chExt cx="2314175" cy="293721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2998E1D-4E3D-4234-A116-1EEA13D0C8F8}"/>
                </a:ext>
              </a:extLst>
            </p:cNvPr>
            <p:cNvSpPr txBox="1"/>
            <p:nvPr/>
          </p:nvSpPr>
          <p:spPr>
            <a:xfrm>
              <a:off x="2743210" y="0"/>
              <a:ext cx="84125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  <a:latin typeface="+mj-ea"/>
                </a:rPr>
                <a:t>むかし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4C8E563-8E4D-46C9-AA7E-D69957A6E6B8}"/>
                </a:ext>
              </a:extLst>
            </p:cNvPr>
            <p:cNvSpPr txBox="1"/>
            <p:nvPr/>
          </p:nvSpPr>
          <p:spPr>
            <a:xfrm>
              <a:off x="3577590" y="-662"/>
              <a:ext cx="65303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1300" dirty="0">
                  <a:solidFill>
                    <a:schemeClr val="bg1"/>
                  </a:solidFill>
                  <a:latin typeface="+mj-ea"/>
                </a:rPr>
                <a:t>きそ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B332F44-4AE9-44C8-957B-9974A9353800}"/>
                </a:ext>
              </a:extLst>
            </p:cNvPr>
            <p:cNvSpPr txBox="1"/>
            <p:nvPr/>
          </p:nvSpPr>
          <p:spPr>
            <a:xfrm>
              <a:off x="4192525" y="671"/>
              <a:ext cx="8648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00" dirty="0">
                  <a:solidFill>
                    <a:schemeClr val="bg1"/>
                  </a:solidFill>
                  <a:latin typeface="+mj-ea"/>
                </a:rPr>
                <a:t>さん せん</a:t>
              </a: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CBFECE4-D127-415C-BB6D-08C8DE11F0AA}"/>
              </a:ext>
            </a:extLst>
          </p:cNvPr>
          <p:cNvSpPr txBox="1"/>
          <p:nvPr/>
        </p:nvSpPr>
        <p:spPr>
          <a:xfrm rot="1930479">
            <a:off x="3377083" y="1437484"/>
            <a:ext cx="338554" cy="6786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atin typeface="+mj-ea"/>
              </a:rPr>
              <a:t>きそがわ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3A74BCD-358B-470B-AB15-3EDEE3957F10}"/>
              </a:ext>
            </a:extLst>
          </p:cNvPr>
          <p:cNvSpPr txBox="1"/>
          <p:nvPr/>
        </p:nvSpPr>
        <p:spPr>
          <a:xfrm>
            <a:off x="2240054" y="1901952"/>
            <a:ext cx="338554" cy="9265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atin typeface="+mj-ea"/>
              </a:rPr>
              <a:t>ながらがわ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5550C86-20CD-42BF-9F3F-2E09F4526CB3}"/>
              </a:ext>
            </a:extLst>
          </p:cNvPr>
          <p:cNvSpPr txBox="1"/>
          <p:nvPr/>
        </p:nvSpPr>
        <p:spPr>
          <a:xfrm rot="20581793">
            <a:off x="1316635" y="2430360"/>
            <a:ext cx="338554" cy="6786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atin typeface="+mj-ea"/>
              </a:rPr>
              <a:t>いびがわ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9E50671-B40D-48C5-AAA3-C61D3E0027AE}"/>
              </a:ext>
            </a:extLst>
          </p:cNvPr>
          <p:cNvSpPr txBox="1"/>
          <p:nvPr/>
        </p:nvSpPr>
        <p:spPr>
          <a:xfrm>
            <a:off x="4545822" y="827490"/>
            <a:ext cx="84304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00" dirty="0">
                <a:solidFill>
                  <a:schemeClr val="bg1"/>
                </a:solidFill>
                <a:latin typeface="+mj-ea"/>
              </a:rPr>
              <a:t>ちすいじぎょう</a:t>
            </a:r>
          </a:p>
        </p:txBody>
      </p:sp>
    </p:spTree>
    <p:extLst>
      <p:ext uri="{BB962C8B-B14F-4D97-AF65-F5344CB8AC3E}">
        <p14:creationId xmlns:p14="http://schemas.microsoft.com/office/powerpoint/2010/main" val="537937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59978"/>
            <a:ext cx="9137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/>
                </a:solidFill>
              </a:rPr>
              <a:t>江戸時代の水害</a:t>
            </a:r>
            <a:endParaRPr lang="ja-JP" altLang="en-US" sz="28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資料２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638" y="745640"/>
            <a:ext cx="4252602" cy="597762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7A1E1E2-5318-4434-8A8C-7F99AF4E9B4C}"/>
              </a:ext>
            </a:extLst>
          </p:cNvPr>
          <p:cNvSpPr txBox="1"/>
          <p:nvPr/>
        </p:nvSpPr>
        <p:spPr>
          <a:xfrm>
            <a:off x="3369291" y="29470"/>
            <a:ext cx="3980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え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3F36A26-60E1-47C1-830A-0065BF653CC6}"/>
              </a:ext>
            </a:extLst>
          </p:cNvPr>
          <p:cNvSpPr txBox="1"/>
          <p:nvPr/>
        </p:nvSpPr>
        <p:spPr>
          <a:xfrm>
            <a:off x="4340705" y="27825"/>
            <a:ext cx="6824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だい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C45326F-7EBC-4C6D-9AEC-C0387B379893}"/>
              </a:ext>
            </a:extLst>
          </p:cNvPr>
          <p:cNvSpPr txBox="1"/>
          <p:nvPr/>
        </p:nvSpPr>
        <p:spPr>
          <a:xfrm>
            <a:off x="3673449" y="30427"/>
            <a:ext cx="3980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29B671A-84C5-42B4-958D-D84CBF8B89D6}"/>
              </a:ext>
            </a:extLst>
          </p:cNvPr>
          <p:cNvSpPr txBox="1"/>
          <p:nvPr/>
        </p:nvSpPr>
        <p:spPr>
          <a:xfrm>
            <a:off x="4071487" y="27825"/>
            <a:ext cx="3481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じ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B46E7E5-7AA8-4A86-8430-2D543FFB6290}"/>
              </a:ext>
            </a:extLst>
          </p:cNvPr>
          <p:cNvSpPr txBox="1"/>
          <p:nvPr/>
        </p:nvSpPr>
        <p:spPr>
          <a:xfrm>
            <a:off x="5023105" y="29307"/>
            <a:ext cx="95161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すいがい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9A9CBF-80FF-4564-BB30-87FAB6F4C4CA}"/>
              </a:ext>
            </a:extLst>
          </p:cNvPr>
          <p:cNvSpPr txBox="1"/>
          <p:nvPr/>
        </p:nvSpPr>
        <p:spPr>
          <a:xfrm>
            <a:off x="3133057" y="949410"/>
            <a:ext cx="43310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00" dirty="0">
                <a:solidFill>
                  <a:schemeClr val="bg1"/>
                </a:solidFill>
                <a:latin typeface="+mj-ea"/>
              </a:rPr>
              <a:t>さいがい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2F9CC71-D6FA-4918-8768-4ECD6ADC033E}"/>
              </a:ext>
            </a:extLst>
          </p:cNvPr>
          <p:cNvSpPr txBox="1"/>
          <p:nvPr/>
        </p:nvSpPr>
        <p:spPr>
          <a:xfrm>
            <a:off x="2724625" y="949409"/>
            <a:ext cx="3355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00" dirty="0">
                <a:solidFill>
                  <a:schemeClr val="bg1"/>
                </a:solidFill>
                <a:latin typeface="+mj-ea"/>
              </a:rPr>
              <a:t>おそ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0E030D2-F351-412F-BB8D-9012EF0B90B6}"/>
              </a:ext>
            </a:extLst>
          </p:cNvPr>
          <p:cNvSpPr txBox="1"/>
          <p:nvPr/>
        </p:nvSpPr>
        <p:spPr>
          <a:xfrm>
            <a:off x="6015117" y="1993744"/>
            <a:ext cx="338554" cy="6786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atin typeface="+mj-ea"/>
              </a:rPr>
              <a:t>きそがわ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6431130-307A-46D1-BE80-D66CE44B93A4}"/>
              </a:ext>
            </a:extLst>
          </p:cNvPr>
          <p:cNvSpPr txBox="1"/>
          <p:nvPr/>
        </p:nvSpPr>
        <p:spPr>
          <a:xfrm>
            <a:off x="4994150" y="3334512"/>
            <a:ext cx="338554" cy="9265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atin typeface="+mj-ea"/>
              </a:rPr>
              <a:t>ながらがわ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FB3903F-CAAA-404D-9C5A-580B20F1C57C}"/>
              </a:ext>
            </a:extLst>
          </p:cNvPr>
          <p:cNvSpPr txBox="1"/>
          <p:nvPr/>
        </p:nvSpPr>
        <p:spPr>
          <a:xfrm rot="20214033">
            <a:off x="4154398" y="3718140"/>
            <a:ext cx="338554" cy="6786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atin typeface="+mj-ea"/>
              </a:rPr>
              <a:t>いびがわ</a:t>
            </a:r>
          </a:p>
        </p:txBody>
      </p:sp>
    </p:spTree>
    <p:extLst>
      <p:ext uri="{BB962C8B-B14F-4D97-AF65-F5344CB8AC3E}">
        <p14:creationId xmlns:p14="http://schemas.microsoft.com/office/powerpoint/2010/main" val="189835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53C33267-08B3-4B8A-9113-AECC1EF0C78E}"/>
              </a:ext>
            </a:extLst>
          </p:cNvPr>
          <p:cNvGrpSpPr/>
          <p:nvPr/>
        </p:nvGrpSpPr>
        <p:grpSpPr>
          <a:xfrm>
            <a:off x="274937" y="1553740"/>
            <a:ext cx="8597213" cy="4629160"/>
            <a:chOff x="274937" y="1271800"/>
            <a:chExt cx="8597213" cy="4629160"/>
          </a:xfrm>
        </p:grpSpPr>
        <p:sp>
          <p:nvSpPr>
            <p:cNvPr id="2" name="テキスト ボックス 1"/>
            <p:cNvSpPr txBox="1"/>
            <p:nvPr/>
          </p:nvSpPr>
          <p:spPr>
            <a:xfrm>
              <a:off x="313037" y="1380492"/>
              <a:ext cx="8559113" cy="45204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kumimoji="1" lang="ja-JP" altLang="en-US" sz="2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美濃の国の村々は、毎年、水による被害がふえて、今では低い土地では作物を作ることができなくなっています。</a:t>
              </a:r>
              <a:endParaRPr kumimoji="1" lang="en-US" altLang="ja-JP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3500"/>
                </a:lnSpc>
              </a:pPr>
              <a:r>
                <a:rPr lang="ja-JP" altLang="en-US" sz="2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良い土地の村々でも毎年、水の被害を受け、年によっては作物がまったくとれなかったり、半分しかとれなかったりしています。</a:t>
              </a:r>
              <a:endParaRPr lang="en-US" altLang="ja-JP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3500"/>
                </a:lnSpc>
              </a:pPr>
              <a:r>
                <a:rPr kumimoji="1" lang="ja-JP" altLang="en-US" sz="2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そのため農業を続けていくのがむずかしくなっています。そのため、土地をすてて、出ていってしまうものもいます。</a:t>
              </a:r>
              <a:endParaRPr kumimoji="1" lang="en-US" altLang="ja-JP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3500"/>
                </a:lnSpc>
              </a:pPr>
              <a:r>
                <a:rPr lang="ja-JP" altLang="en-US" sz="24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今回、村々が集まり、水の被害がなくなり、水の流れも良くなり、大垣から三重県までの村がもとのすがたに立ち帰り、よい土地となりますよう、工事のお願いを申し上げます。</a:t>
              </a:r>
              <a:endPara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EC033372-CD12-4686-A442-545B50736859}"/>
                </a:ext>
              </a:extLst>
            </p:cNvPr>
            <p:cNvGrpSpPr/>
            <p:nvPr/>
          </p:nvGrpSpPr>
          <p:grpSpPr>
            <a:xfrm>
              <a:off x="394100" y="1271960"/>
              <a:ext cx="8393558" cy="4269634"/>
              <a:chOff x="394100" y="1273922"/>
              <a:chExt cx="8393558" cy="4267672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B93220CD-97D1-4C81-89E2-14443D90A841}"/>
                  </a:ext>
                </a:extLst>
              </p:cNvPr>
              <p:cNvSpPr txBox="1"/>
              <p:nvPr/>
            </p:nvSpPr>
            <p:spPr>
              <a:xfrm>
                <a:off x="401721" y="1280167"/>
                <a:ext cx="6422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ja-JP" altLang="en-US" sz="1100" dirty="0">
                    <a:latin typeface="+mj-ea"/>
                  </a:rPr>
                  <a:t>みの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1EF5EA2-27D2-4D5B-A85E-0C8BA2B39CBA}"/>
                  </a:ext>
                </a:extLst>
              </p:cNvPr>
              <p:cNvSpPr txBox="1"/>
              <p:nvPr/>
            </p:nvSpPr>
            <p:spPr>
              <a:xfrm>
                <a:off x="1280777" y="1280167"/>
                <a:ext cx="5099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くに</a:t>
                </a: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089957A7-0F42-42EE-8661-77842A1DB8F2}"/>
                  </a:ext>
                </a:extLst>
              </p:cNvPr>
              <p:cNvSpPr txBox="1"/>
              <p:nvPr/>
            </p:nvSpPr>
            <p:spPr>
              <a:xfrm>
                <a:off x="1897997" y="1280167"/>
                <a:ext cx="7336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むらむら</a:t>
                </a: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497F145-36BB-4AA0-A6BD-7955881A760F}"/>
                  </a:ext>
                </a:extLst>
              </p:cNvPr>
              <p:cNvSpPr txBox="1"/>
              <p:nvPr/>
            </p:nvSpPr>
            <p:spPr>
              <a:xfrm>
                <a:off x="3126794" y="1280167"/>
                <a:ext cx="8051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まいとし</a:t>
                </a: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E633B2E-60F5-47B5-B728-8F306C6586D3}"/>
                  </a:ext>
                </a:extLst>
              </p:cNvPr>
              <p:cNvSpPr txBox="1"/>
              <p:nvPr/>
            </p:nvSpPr>
            <p:spPr>
              <a:xfrm>
                <a:off x="3993497" y="1284668"/>
                <a:ext cx="5099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みず</a:t>
                </a: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9BE34DDA-82DC-4D46-A9F3-EA3910E8FABB}"/>
                  </a:ext>
                </a:extLst>
              </p:cNvPr>
              <p:cNvSpPr txBox="1"/>
              <p:nvPr/>
            </p:nvSpPr>
            <p:spPr>
              <a:xfrm>
                <a:off x="5250125" y="1280167"/>
                <a:ext cx="70871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ja-JP" altLang="en-US" sz="1100" dirty="0">
                    <a:latin typeface="+mj-ea"/>
                  </a:rPr>
                  <a:t>ひがい</a:t>
                </a: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42017224-6A31-402D-8AF4-1FD5351F2E33}"/>
                  </a:ext>
                </a:extLst>
              </p:cNvPr>
              <p:cNvSpPr txBox="1"/>
              <p:nvPr/>
            </p:nvSpPr>
            <p:spPr>
              <a:xfrm>
                <a:off x="7368485" y="1280167"/>
                <a:ext cx="51821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いま</a:t>
                </a: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C79C72A-8831-4AE1-9CBD-B1FAF7F243DC}"/>
                  </a:ext>
                </a:extLst>
              </p:cNvPr>
              <p:cNvSpPr txBox="1"/>
              <p:nvPr/>
            </p:nvSpPr>
            <p:spPr>
              <a:xfrm>
                <a:off x="8277735" y="1273922"/>
                <a:ext cx="5099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ひく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170E099-C805-44DE-9FCF-D75451E64CCF}"/>
                  </a:ext>
                </a:extLst>
              </p:cNvPr>
              <p:cNvSpPr txBox="1"/>
              <p:nvPr/>
            </p:nvSpPr>
            <p:spPr>
              <a:xfrm>
                <a:off x="691898" y="1757072"/>
                <a:ext cx="64221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ja-JP" altLang="en-US" sz="1100" dirty="0">
                    <a:latin typeface="+mj-ea"/>
                  </a:rPr>
                  <a:t>とち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8A3836FC-6C72-4E1E-B737-5B9BFB2BE4C6}"/>
                  </a:ext>
                </a:extLst>
              </p:cNvPr>
              <p:cNvSpPr txBox="1"/>
              <p:nvPr/>
            </p:nvSpPr>
            <p:spPr>
              <a:xfrm>
                <a:off x="1897998" y="1741832"/>
                <a:ext cx="7336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ja-JP" altLang="en-US" sz="1100" dirty="0">
                    <a:latin typeface="+mj-ea"/>
                  </a:rPr>
                  <a:t>さくもつ</a:t>
                </a: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11F16FF9-C526-4B8D-A2DA-9094B414B4F8}"/>
                  </a:ext>
                </a:extLst>
              </p:cNvPr>
              <p:cNvSpPr txBox="1"/>
              <p:nvPr/>
            </p:nvSpPr>
            <p:spPr>
              <a:xfrm>
                <a:off x="2781300" y="1741832"/>
                <a:ext cx="5099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つく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BC7B4AB-F9C6-40D4-9131-5BAF29CBEEF7}"/>
                  </a:ext>
                </a:extLst>
              </p:cNvPr>
              <p:cNvSpPr txBox="1"/>
              <p:nvPr/>
            </p:nvSpPr>
            <p:spPr>
              <a:xfrm>
                <a:off x="419717" y="2183248"/>
                <a:ext cx="47424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よ</a:t>
                </a: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16BFC33A-F8C6-4F9E-A981-64965A6A2D96}"/>
                  </a:ext>
                </a:extLst>
              </p:cNvPr>
              <p:cNvSpPr txBox="1"/>
              <p:nvPr/>
            </p:nvSpPr>
            <p:spPr>
              <a:xfrm>
                <a:off x="5592801" y="2185859"/>
                <a:ext cx="40414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う</a:t>
                </a: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759FD58-D955-48DB-BAFE-D63651A421B7}"/>
                  </a:ext>
                </a:extLst>
              </p:cNvPr>
              <p:cNvSpPr txBox="1"/>
              <p:nvPr/>
            </p:nvSpPr>
            <p:spPr>
              <a:xfrm>
                <a:off x="6492240" y="2183248"/>
                <a:ext cx="5099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とし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11BA7522-190E-4B36-B711-91805E256E3A}"/>
                  </a:ext>
                </a:extLst>
              </p:cNvPr>
              <p:cNvSpPr txBox="1"/>
              <p:nvPr/>
            </p:nvSpPr>
            <p:spPr>
              <a:xfrm>
                <a:off x="4601864" y="2618132"/>
                <a:ext cx="80833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はんぶん</a:t>
                </a: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2B80B99-993B-4CFE-9738-DCF23A7C5921}"/>
                  </a:ext>
                </a:extLst>
              </p:cNvPr>
              <p:cNvSpPr txBox="1"/>
              <p:nvPr/>
            </p:nvSpPr>
            <p:spPr>
              <a:xfrm>
                <a:off x="1549151" y="3509921"/>
                <a:ext cx="80833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のうぎょう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D15D26C-D2FB-4D74-9DC1-F312096F21C7}"/>
                  </a:ext>
                </a:extLst>
              </p:cNvPr>
              <p:cNvSpPr txBox="1"/>
              <p:nvPr/>
            </p:nvSpPr>
            <p:spPr>
              <a:xfrm>
                <a:off x="2459120" y="3499175"/>
                <a:ext cx="5099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つづ</a:t>
                </a: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1E9343B-AE33-401F-8641-E52BE5AFFE27}"/>
                  </a:ext>
                </a:extLst>
              </p:cNvPr>
              <p:cNvSpPr txBox="1"/>
              <p:nvPr/>
            </p:nvSpPr>
            <p:spPr>
              <a:xfrm>
                <a:off x="394100" y="4378169"/>
                <a:ext cx="70318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こんかい</a:t>
                </a: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475D3EE3-3421-4F0D-885F-6CC3E2AC64EF}"/>
                  </a:ext>
                </a:extLst>
              </p:cNvPr>
              <p:cNvSpPr txBox="1"/>
              <p:nvPr/>
            </p:nvSpPr>
            <p:spPr>
              <a:xfrm>
                <a:off x="2168490" y="4378169"/>
                <a:ext cx="52414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あつ</a:t>
                </a: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022D7601-9D26-4943-9CE4-CB442595C679}"/>
                  </a:ext>
                </a:extLst>
              </p:cNvPr>
              <p:cNvSpPr txBox="1"/>
              <p:nvPr/>
            </p:nvSpPr>
            <p:spPr>
              <a:xfrm>
                <a:off x="7064140" y="4404026"/>
                <a:ext cx="70318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なが</a:t>
                </a:r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467800E-A901-4BC2-A7D4-C0AE5C6964C7}"/>
                  </a:ext>
                </a:extLst>
              </p:cNvPr>
              <p:cNvSpPr txBox="1"/>
              <p:nvPr/>
            </p:nvSpPr>
            <p:spPr>
              <a:xfrm>
                <a:off x="1288397" y="4827749"/>
                <a:ext cx="88009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おおがき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39143504-AC43-4DA6-93AE-64EE693FB3E7}"/>
                  </a:ext>
                </a:extLst>
              </p:cNvPr>
              <p:cNvSpPr txBox="1"/>
              <p:nvPr/>
            </p:nvSpPr>
            <p:spPr>
              <a:xfrm>
                <a:off x="2534467" y="4827749"/>
                <a:ext cx="52414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み</a:t>
                </a: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281F8722-DA88-4566-B55D-BD8C853AB1CC}"/>
                  </a:ext>
                </a:extLst>
              </p:cNvPr>
              <p:cNvSpPr txBox="1"/>
              <p:nvPr/>
            </p:nvSpPr>
            <p:spPr>
              <a:xfrm>
                <a:off x="3090649" y="4827749"/>
                <a:ext cx="4874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けん</a:t>
                </a: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3951D3C1-B35C-4556-B64B-1D3F9379D32B}"/>
                  </a:ext>
                </a:extLst>
              </p:cNvPr>
              <p:cNvSpPr txBox="1"/>
              <p:nvPr/>
            </p:nvSpPr>
            <p:spPr>
              <a:xfrm>
                <a:off x="4312764" y="4827749"/>
                <a:ext cx="4874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むら</a:t>
                </a: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0A209A4D-82E8-448F-97CD-65A1A1A4FD03}"/>
                  </a:ext>
                </a:extLst>
              </p:cNvPr>
              <p:cNvSpPr txBox="1"/>
              <p:nvPr/>
            </p:nvSpPr>
            <p:spPr>
              <a:xfrm>
                <a:off x="6149184" y="5279984"/>
                <a:ext cx="5099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もう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644AAF93-7978-4E97-8E1C-0BC9CAE2B700}"/>
                  </a:ext>
                </a:extLst>
              </p:cNvPr>
              <p:cNvSpPr txBox="1"/>
              <p:nvPr/>
            </p:nvSpPr>
            <p:spPr>
              <a:xfrm>
                <a:off x="6807124" y="5279984"/>
                <a:ext cx="3900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100" dirty="0">
                    <a:latin typeface="+mj-ea"/>
                  </a:rPr>
                  <a:t>あ</a:t>
                </a:r>
              </a:p>
            </p:txBody>
          </p:sp>
        </p:grp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E521652F-D928-4081-9E89-F7F182B7054E}"/>
                </a:ext>
              </a:extLst>
            </p:cNvPr>
            <p:cNvSpPr/>
            <p:nvPr/>
          </p:nvSpPr>
          <p:spPr>
            <a:xfrm>
              <a:off x="274937" y="1271800"/>
              <a:ext cx="8559113" cy="461841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9503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工事の陳情（国へのお願い）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56518" y="842730"/>
            <a:ext cx="9395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洪水に苦しんでいた人々は、木曽三川の工事のお願いを出しました。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5361725-77B7-4044-8CA6-7E2A60036ED7}"/>
              </a:ext>
            </a:extLst>
          </p:cNvPr>
          <p:cNvSpPr txBox="1"/>
          <p:nvPr/>
        </p:nvSpPr>
        <p:spPr>
          <a:xfrm>
            <a:off x="2523037" y="62781"/>
            <a:ext cx="73298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こうじ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237EE3-2E4C-453D-8A3E-466FB3301EF6}"/>
              </a:ext>
            </a:extLst>
          </p:cNvPr>
          <p:cNvSpPr txBox="1"/>
          <p:nvPr/>
        </p:nvSpPr>
        <p:spPr>
          <a:xfrm>
            <a:off x="3483807" y="47088"/>
            <a:ext cx="99626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ちんじょう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EDB9384-17C8-47A6-A5F5-CEA042EF4A30}"/>
              </a:ext>
            </a:extLst>
          </p:cNvPr>
          <p:cNvSpPr txBox="1"/>
          <p:nvPr/>
        </p:nvSpPr>
        <p:spPr>
          <a:xfrm>
            <a:off x="4345551" y="57367"/>
            <a:ext cx="6357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くに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B140A4A-20E3-4396-8B58-2375F0846C7A}"/>
              </a:ext>
            </a:extLst>
          </p:cNvPr>
          <p:cNvSpPr txBox="1"/>
          <p:nvPr/>
        </p:nvSpPr>
        <p:spPr>
          <a:xfrm>
            <a:off x="5695816" y="48836"/>
            <a:ext cx="6357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ねが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B688527-083D-43F9-B245-3C093A270B94}"/>
              </a:ext>
            </a:extLst>
          </p:cNvPr>
          <p:cNvSpPr txBox="1"/>
          <p:nvPr/>
        </p:nvSpPr>
        <p:spPr>
          <a:xfrm>
            <a:off x="198737" y="664235"/>
            <a:ext cx="898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j-ea"/>
              </a:rPr>
              <a:t>こうずい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78E14E8-459A-4377-9C05-C97B484B77F8}"/>
              </a:ext>
            </a:extLst>
          </p:cNvPr>
          <p:cNvSpPr txBox="1"/>
          <p:nvPr/>
        </p:nvSpPr>
        <p:spPr>
          <a:xfrm>
            <a:off x="1075037" y="679090"/>
            <a:ext cx="5556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j-ea"/>
              </a:rPr>
              <a:t>くる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314BF9B-0DCB-4D32-8677-5FA97EFA2775}"/>
              </a:ext>
            </a:extLst>
          </p:cNvPr>
          <p:cNvSpPr txBox="1"/>
          <p:nvPr/>
        </p:nvSpPr>
        <p:spPr>
          <a:xfrm>
            <a:off x="2747373" y="660318"/>
            <a:ext cx="8985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j-ea"/>
              </a:rPr>
              <a:t>ひとびと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86CE7E4-D3CB-4A86-AD90-DC5B48546587}"/>
              </a:ext>
            </a:extLst>
          </p:cNvPr>
          <p:cNvSpPr txBox="1"/>
          <p:nvPr/>
        </p:nvSpPr>
        <p:spPr>
          <a:xfrm>
            <a:off x="3938905" y="660318"/>
            <a:ext cx="6203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300" dirty="0">
                <a:latin typeface="+mj-ea"/>
              </a:rPr>
              <a:t>きそ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665CDD9-BF23-4C28-A0DF-4EAE71D10E46}"/>
              </a:ext>
            </a:extLst>
          </p:cNvPr>
          <p:cNvSpPr txBox="1"/>
          <p:nvPr/>
        </p:nvSpPr>
        <p:spPr>
          <a:xfrm>
            <a:off x="7481933" y="660318"/>
            <a:ext cx="44286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j-ea"/>
              </a:rPr>
              <a:t>だ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1866FBE-412C-4933-ABC8-0DCE3F53112F}"/>
              </a:ext>
            </a:extLst>
          </p:cNvPr>
          <p:cNvSpPr txBox="1"/>
          <p:nvPr/>
        </p:nvSpPr>
        <p:spPr>
          <a:xfrm>
            <a:off x="2843914" y="5098615"/>
            <a:ext cx="341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+mj-ea"/>
              </a:rPr>
              <a:t>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226780C-4C6B-4BBE-BE00-B2ABBE9F5F1B}"/>
              </a:ext>
            </a:extLst>
          </p:cNvPr>
          <p:cNvSpPr txBox="1"/>
          <p:nvPr/>
        </p:nvSpPr>
        <p:spPr>
          <a:xfrm>
            <a:off x="7103763" y="5126191"/>
            <a:ext cx="341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+mj-ea"/>
              </a:rPr>
              <a:t>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84E2A77-2CD1-4D9E-92DE-67523CDE2E12}"/>
              </a:ext>
            </a:extLst>
          </p:cNvPr>
          <p:cNvSpPr txBox="1"/>
          <p:nvPr/>
        </p:nvSpPr>
        <p:spPr>
          <a:xfrm>
            <a:off x="7642954" y="5109481"/>
            <a:ext cx="487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+mj-ea"/>
              </a:rPr>
              <a:t>かえ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007A318-C17C-4136-9B75-B82F9595DC8A}"/>
              </a:ext>
            </a:extLst>
          </p:cNvPr>
          <p:cNvSpPr txBox="1"/>
          <p:nvPr/>
        </p:nvSpPr>
        <p:spPr>
          <a:xfrm>
            <a:off x="4481287" y="658951"/>
            <a:ext cx="8147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j-ea"/>
              </a:rPr>
              <a:t>さんせん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1F241B0-D537-43E1-BEA2-B902EE51BEE9}"/>
              </a:ext>
            </a:extLst>
          </p:cNvPr>
          <p:cNvSpPr txBox="1"/>
          <p:nvPr/>
        </p:nvSpPr>
        <p:spPr>
          <a:xfrm>
            <a:off x="3738407" y="4237376"/>
            <a:ext cx="5099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+mj-ea"/>
              </a:rPr>
              <a:t>で</a:t>
            </a:r>
            <a:endParaRPr lang="en-US" altLang="ja-JP" sz="11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9955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7217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大工事だった宝暦治水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56517" y="797010"/>
            <a:ext cx="872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宝暦治水の工事はばく大なお金や材料が必要な大工事でした。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258" y="1258675"/>
            <a:ext cx="4328387" cy="528443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486032" y="5395783"/>
            <a:ext cx="19441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４０万両とは今の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お金で約３００億円にもなります。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資料４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BD28973-6461-4F01-B85D-F5C03A397319}"/>
              </a:ext>
            </a:extLst>
          </p:cNvPr>
          <p:cNvSpPr txBox="1"/>
          <p:nvPr/>
        </p:nvSpPr>
        <p:spPr>
          <a:xfrm>
            <a:off x="2953631" y="25068"/>
            <a:ext cx="6357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だい</a:t>
            </a:r>
            <a:endParaRPr lang="en-US" altLang="ja-JP" sz="13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1F7B198-C17E-4C3A-9C59-99001CF4A739}"/>
              </a:ext>
            </a:extLst>
          </p:cNvPr>
          <p:cNvSpPr txBox="1"/>
          <p:nvPr/>
        </p:nvSpPr>
        <p:spPr>
          <a:xfrm>
            <a:off x="3315247" y="22507"/>
            <a:ext cx="74660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こうじ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14FAFA9-A8A9-4E2C-B13E-578281460F0E}"/>
              </a:ext>
            </a:extLst>
          </p:cNvPr>
          <p:cNvSpPr txBox="1"/>
          <p:nvPr/>
        </p:nvSpPr>
        <p:spPr>
          <a:xfrm>
            <a:off x="4869180" y="16330"/>
            <a:ext cx="154686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ほうれきちすい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B2ECD2E-4E1D-4C0C-836F-8C0BAAC57365}"/>
              </a:ext>
            </a:extLst>
          </p:cNvPr>
          <p:cNvSpPr txBox="1"/>
          <p:nvPr/>
        </p:nvSpPr>
        <p:spPr>
          <a:xfrm>
            <a:off x="3071869" y="640635"/>
            <a:ext cx="5556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j-ea"/>
              </a:rPr>
              <a:t>だい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61172B6-A953-4857-AF86-882FF92B17FC}"/>
              </a:ext>
            </a:extLst>
          </p:cNvPr>
          <p:cNvSpPr txBox="1"/>
          <p:nvPr/>
        </p:nvSpPr>
        <p:spPr>
          <a:xfrm>
            <a:off x="3970427" y="641693"/>
            <a:ext cx="5556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j-ea"/>
              </a:rPr>
              <a:t>かね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40118D0-7A7F-4248-A1E1-8F5FDE5CBA3F}"/>
              </a:ext>
            </a:extLst>
          </p:cNvPr>
          <p:cNvSpPr txBox="1"/>
          <p:nvPr/>
        </p:nvSpPr>
        <p:spPr>
          <a:xfrm>
            <a:off x="4496599" y="641190"/>
            <a:ext cx="103552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j-ea"/>
              </a:rPr>
              <a:t>ざいりょう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C9DA6D0-2412-40DD-8AD6-07D17B2261C7}"/>
              </a:ext>
            </a:extLst>
          </p:cNvPr>
          <p:cNvSpPr txBox="1"/>
          <p:nvPr/>
        </p:nvSpPr>
        <p:spPr>
          <a:xfrm>
            <a:off x="5501447" y="633312"/>
            <a:ext cx="8612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latin typeface="+mj-ea"/>
              </a:rPr>
              <a:t>ひつよう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F1E7C8D-8C3D-4776-BEBD-CDD7B6E6D542}"/>
              </a:ext>
            </a:extLst>
          </p:cNvPr>
          <p:cNvSpPr txBox="1"/>
          <p:nvPr/>
        </p:nvSpPr>
        <p:spPr>
          <a:xfrm>
            <a:off x="2556549" y="1612618"/>
            <a:ext cx="5579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もくざい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BCFD64F-57BC-4269-BE0D-ED4094E8C238}"/>
              </a:ext>
            </a:extLst>
          </p:cNvPr>
          <p:cNvSpPr txBox="1"/>
          <p:nvPr/>
        </p:nvSpPr>
        <p:spPr>
          <a:xfrm>
            <a:off x="3296922" y="1612618"/>
            <a:ext cx="4825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まん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CD13B1-6661-420D-920B-25068CEB43A3}"/>
              </a:ext>
            </a:extLst>
          </p:cNvPr>
          <p:cNvSpPr txBox="1"/>
          <p:nvPr/>
        </p:nvSpPr>
        <p:spPr>
          <a:xfrm>
            <a:off x="3820553" y="1612618"/>
            <a:ext cx="4825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ほん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1C2DEE8-2F82-4CC1-BF60-F7522EE1D7F2}"/>
              </a:ext>
            </a:extLst>
          </p:cNvPr>
          <p:cNvSpPr txBox="1"/>
          <p:nvPr/>
        </p:nvSpPr>
        <p:spPr>
          <a:xfrm>
            <a:off x="2513877" y="3180000"/>
            <a:ext cx="5579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せきざい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C4714B-50D7-49D2-83CF-EDEDA8E37280}"/>
              </a:ext>
            </a:extLst>
          </p:cNvPr>
          <p:cNvSpPr txBox="1"/>
          <p:nvPr/>
        </p:nvSpPr>
        <p:spPr>
          <a:xfrm>
            <a:off x="2513746" y="3710766"/>
            <a:ext cx="6658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800" dirty="0">
                <a:latin typeface="+mj-ea"/>
              </a:rPr>
              <a:t>じゃりど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7EB1298-E649-4196-AB8E-3CD6C5DD6603}"/>
              </a:ext>
            </a:extLst>
          </p:cNvPr>
          <p:cNvSpPr txBox="1"/>
          <p:nvPr/>
        </p:nvSpPr>
        <p:spPr>
          <a:xfrm>
            <a:off x="815648" y="5288061"/>
            <a:ext cx="7312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まんりょう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4967994-E74B-4D21-AD26-B7702646109B}"/>
              </a:ext>
            </a:extLst>
          </p:cNvPr>
          <p:cNvSpPr txBox="1"/>
          <p:nvPr/>
        </p:nvSpPr>
        <p:spPr>
          <a:xfrm>
            <a:off x="3284767" y="5207281"/>
            <a:ext cx="8504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やく　　　 まん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F6DD02-BBB5-4EE7-AC73-03A888EF9010}"/>
              </a:ext>
            </a:extLst>
          </p:cNvPr>
          <p:cNvSpPr txBox="1"/>
          <p:nvPr/>
        </p:nvSpPr>
        <p:spPr>
          <a:xfrm>
            <a:off x="4713469" y="5192041"/>
            <a:ext cx="452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こめ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841F8E4-42DC-42A7-A0A5-FAEEB6BDD498}"/>
              </a:ext>
            </a:extLst>
          </p:cNvPr>
          <p:cNvSpPr txBox="1"/>
          <p:nvPr/>
        </p:nvSpPr>
        <p:spPr>
          <a:xfrm>
            <a:off x="1560614" y="5285346"/>
            <a:ext cx="4073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いま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520EA09-B7B9-415A-BEB3-0BEB99FB52C1}"/>
              </a:ext>
            </a:extLst>
          </p:cNvPr>
          <p:cNvSpPr txBox="1"/>
          <p:nvPr/>
        </p:nvSpPr>
        <p:spPr>
          <a:xfrm>
            <a:off x="1753784" y="5549671"/>
            <a:ext cx="6763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おくえん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946777-BAB6-4B21-9FD5-0CE3148CEEF3}"/>
              </a:ext>
            </a:extLst>
          </p:cNvPr>
          <p:cNvSpPr txBox="1"/>
          <p:nvPr/>
        </p:nvSpPr>
        <p:spPr>
          <a:xfrm>
            <a:off x="5359532" y="5204566"/>
            <a:ext cx="7517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まんぴょう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52C5C31-CFD5-45B6-876D-3E679897206D}"/>
              </a:ext>
            </a:extLst>
          </p:cNvPr>
          <p:cNvSpPr txBox="1"/>
          <p:nvPr/>
        </p:nvSpPr>
        <p:spPr>
          <a:xfrm>
            <a:off x="4750045" y="1902267"/>
            <a:ext cx="24867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dirty="0">
                <a:latin typeface="+mj-ea"/>
              </a:rPr>
              <a:t>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1EBD1D3-2D64-4382-A23C-D8E73FB57B6E}"/>
              </a:ext>
            </a:extLst>
          </p:cNvPr>
          <p:cNvSpPr txBox="1"/>
          <p:nvPr/>
        </p:nvSpPr>
        <p:spPr>
          <a:xfrm>
            <a:off x="5307847" y="1902267"/>
            <a:ext cx="455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dirty="0">
                <a:latin typeface="+mj-ea"/>
              </a:rPr>
              <a:t>たば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53829A3-BAC4-44A8-AEE6-47B34F6F3D66}"/>
              </a:ext>
            </a:extLst>
          </p:cNvPr>
          <p:cNvSpPr txBox="1"/>
          <p:nvPr/>
        </p:nvSpPr>
        <p:spPr>
          <a:xfrm>
            <a:off x="2795315" y="3986496"/>
            <a:ext cx="4098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やく</a:t>
            </a:r>
          </a:p>
        </p:txBody>
      </p:sp>
    </p:spTree>
    <p:extLst>
      <p:ext uri="{BB962C8B-B14F-4D97-AF65-F5344CB8AC3E}">
        <p14:creationId xmlns:p14="http://schemas.microsoft.com/office/powerpoint/2010/main" val="529536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資料５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41337" y="797010"/>
            <a:ext cx="2921904" cy="1495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ja-JP" altLang="en-US" dirty="0"/>
              <a:t>宝暦治水は宝暦４年～５年（１７５４年～１７５５年）、</a:t>
            </a:r>
            <a:endParaRPr lang="en-US" altLang="ja-JP" dirty="0"/>
          </a:p>
          <a:p>
            <a:pPr>
              <a:lnSpc>
                <a:spcPts val="2800"/>
              </a:lnSpc>
            </a:pPr>
            <a:r>
              <a:rPr lang="ja-JP" altLang="en-US" dirty="0"/>
              <a:t>約１年半の時間をかけて</a:t>
            </a:r>
            <a:endParaRPr lang="en-US" altLang="ja-JP" dirty="0"/>
          </a:p>
          <a:p>
            <a:pPr>
              <a:lnSpc>
                <a:spcPts val="2800"/>
              </a:lnSpc>
            </a:pPr>
            <a:r>
              <a:rPr lang="ja-JP" altLang="en-US" dirty="0"/>
              <a:t>行われました。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842" y="725869"/>
            <a:ext cx="4593798" cy="6025451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009FB8B-B84F-4CD4-9D24-B428D3811192}"/>
              </a:ext>
            </a:extLst>
          </p:cNvPr>
          <p:cNvSpPr txBox="1"/>
          <p:nvPr/>
        </p:nvSpPr>
        <p:spPr>
          <a:xfrm>
            <a:off x="1928869" y="733489"/>
            <a:ext cx="4257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ねん</a:t>
            </a:r>
            <a:endParaRPr lang="en-US" altLang="ja-JP" sz="800" dirty="0">
              <a:latin typeface="+mj-ea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689929A-A104-41F2-9AB6-C3856BFADB51}"/>
              </a:ext>
            </a:extLst>
          </p:cNvPr>
          <p:cNvSpPr txBox="1"/>
          <p:nvPr/>
        </p:nvSpPr>
        <p:spPr>
          <a:xfrm>
            <a:off x="183889" y="1452168"/>
            <a:ext cx="4257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やく</a:t>
            </a:r>
            <a:endParaRPr lang="en-US" altLang="ja-JP" sz="800" dirty="0">
              <a:latin typeface="+mj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CC26D9A-3D34-4A5D-A870-361608FE4327}"/>
              </a:ext>
            </a:extLst>
          </p:cNvPr>
          <p:cNvSpPr txBox="1"/>
          <p:nvPr/>
        </p:nvSpPr>
        <p:spPr>
          <a:xfrm>
            <a:off x="568221" y="1452168"/>
            <a:ext cx="594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ねんはん</a:t>
            </a:r>
            <a:endParaRPr lang="en-US" altLang="ja-JP" sz="800" dirty="0">
              <a:latin typeface="+mj-ea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315D885-E499-4D70-A9EE-79CD5E54040D}"/>
              </a:ext>
            </a:extLst>
          </p:cNvPr>
          <p:cNvSpPr txBox="1"/>
          <p:nvPr/>
        </p:nvSpPr>
        <p:spPr>
          <a:xfrm>
            <a:off x="1323710" y="1452168"/>
            <a:ext cx="594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じかん</a:t>
            </a:r>
            <a:endParaRPr lang="en-US" altLang="ja-JP" sz="800" dirty="0">
              <a:latin typeface="+mj-ea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8E9B54D-FE5C-48F6-8ED3-EAB149BA585D}"/>
              </a:ext>
            </a:extLst>
          </p:cNvPr>
          <p:cNvSpPr txBox="1"/>
          <p:nvPr/>
        </p:nvSpPr>
        <p:spPr>
          <a:xfrm>
            <a:off x="146798" y="1822780"/>
            <a:ext cx="594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+mj-ea"/>
              </a:rPr>
              <a:t>おこな</a:t>
            </a:r>
            <a:endParaRPr lang="en-US" altLang="ja-JP" sz="800" dirty="0">
              <a:latin typeface="+mj-ea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6C7C736-2126-42FE-BFC6-6764936A3CB3}"/>
              </a:ext>
            </a:extLst>
          </p:cNvPr>
          <p:cNvGrpSpPr/>
          <p:nvPr/>
        </p:nvGrpSpPr>
        <p:grpSpPr>
          <a:xfrm>
            <a:off x="6175" y="7186"/>
            <a:ext cx="9137825" cy="683632"/>
            <a:chOff x="6175" y="-11102"/>
            <a:chExt cx="9137825" cy="68363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175" y="149310"/>
              <a:ext cx="9137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800" dirty="0">
                  <a:solidFill>
                    <a:schemeClr val="bg1"/>
                  </a:solidFill>
                </a:rPr>
                <a:t>宝暦治水</a:t>
              </a:r>
              <a:endParaRPr lang="ja-JP" altLang="en-US" sz="2800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A87EB8E-3792-4611-AD35-C1C8DB4045FB}"/>
                </a:ext>
              </a:extLst>
            </p:cNvPr>
            <p:cNvSpPr txBox="1"/>
            <p:nvPr/>
          </p:nvSpPr>
          <p:spPr>
            <a:xfrm>
              <a:off x="3790188" y="-11102"/>
              <a:ext cx="15468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ja-JP" altLang="en-US" sz="1300" dirty="0">
                  <a:solidFill>
                    <a:schemeClr val="bg1"/>
                  </a:solidFill>
                  <a:latin typeface="+mj-ea"/>
                </a:rPr>
                <a:t>ほうれきちすい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177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11210"/>
            <a:ext cx="9137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/>
                </a:solidFill>
              </a:rPr>
              <a:t>明治時代の改修</a:t>
            </a:r>
            <a:endParaRPr lang="ja-JP" altLang="en-US" sz="28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資料６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037" y="725869"/>
            <a:ext cx="4143563" cy="599275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D8F783D-F924-41B0-8CB0-D95EC1A3FDAD}"/>
              </a:ext>
            </a:extLst>
          </p:cNvPr>
          <p:cNvSpPr txBox="1"/>
          <p:nvPr/>
        </p:nvSpPr>
        <p:spPr>
          <a:xfrm>
            <a:off x="2717022" y="827490"/>
            <a:ext cx="84304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00" dirty="0">
                <a:solidFill>
                  <a:schemeClr val="bg1"/>
                </a:solidFill>
                <a:latin typeface="+mj-ea"/>
              </a:rPr>
              <a:t>ちすいじぎょう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A9084F6-2014-4C82-83CF-52A04398D9F5}"/>
              </a:ext>
            </a:extLst>
          </p:cNvPr>
          <p:cNvSpPr txBox="1"/>
          <p:nvPr/>
        </p:nvSpPr>
        <p:spPr>
          <a:xfrm rot="3144256">
            <a:off x="5518303" y="2114128"/>
            <a:ext cx="338554" cy="6786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atin typeface="+mj-ea"/>
              </a:rPr>
              <a:t>きそがわ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F0AE6F2-4F52-4D9E-AB28-129D9A167B2E}"/>
              </a:ext>
            </a:extLst>
          </p:cNvPr>
          <p:cNvSpPr txBox="1"/>
          <p:nvPr/>
        </p:nvSpPr>
        <p:spPr>
          <a:xfrm rot="2161704">
            <a:off x="4731657" y="1682432"/>
            <a:ext cx="338554" cy="9265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atin typeface="+mj-ea"/>
              </a:rPr>
              <a:t>ながらがわ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976B86-A7A4-4DDE-A12A-5FF317487058}"/>
              </a:ext>
            </a:extLst>
          </p:cNvPr>
          <p:cNvSpPr txBox="1"/>
          <p:nvPr/>
        </p:nvSpPr>
        <p:spPr>
          <a:xfrm rot="21209497">
            <a:off x="3386770" y="2870000"/>
            <a:ext cx="338554" cy="6786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atin typeface="+mj-ea"/>
              </a:rPr>
              <a:t>いびがわ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0084286-ED4C-439A-ACD0-B5DD17A22F3C}"/>
              </a:ext>
            </a:extLst>
          </p:cNvPr>
          <p:cNvSpPr txBox="1"/>
          <p:nvPr/>
        </p:nvSpPr>
        <p:spPr>
          <a:xfrm>
            <a:off x="3296141" y="-6820"/>
            <a:ext cx="7576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めい　じ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8AD9D92-AC03-4F0E-A723-D3B389D6A499}"/>
              </a:ext>
            </a:extLst>
          </p:cNvPr>
          <p:cNvSpPr txBox="1"/>
          <p:nvPr/>
        </p:nvSpPr>
        <p:spPr>
          <a:xfrm>
            <a:off x="4044696" y="0"/>
            <a:ext cx="7577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じだい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20D46A2-B616-49BA-BD4B-14014B0F0646}"/>
              </a:ext>
            </a:extLst>
          </p:cNvPr>
          <p:cNvSpPr txBox="1"/>
          <p:nvPr/>
        </p:nvSpPr>
        <p:spPr>
          <a:xfrm>
            <a:off x="5025035" y="-6820"/>
            <a:ext cx="109992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かいしゅう</a:t>
            </a:r>
          </a:p>
        </p:txBody>
      </p:sp>
    </p:spTree>
    <p:extLst>
      <p:ext uri="{BB962C8B-B14F-4D97-AF65-F5344CB8AC3E}">
        <p14:creationId xmlns:p14="http://schemas.microsoft.com/office/powerpoint/2010/main" val="740133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75" y="149310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</a:rPr>
              <a:t>長良川・古川・古々川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資料７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60" y="768542"/>
            <a:ext cx="8291960" cy="599091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004F8C8-1894-4FC0-A2B0-AE213F14D379}"/>
              </a:ext>
            </a:extLst>
          </p:cNvPr>
          <p:cNvSpPr txBox="1"/>
          <p:nvPr/>
        </p:nvSpPr>
        <p:spPr>
          <a:xfrm>
            <a:off x="3024445" y="-6820"/>
            <a:ext cx="108273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ながらがわ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3192107-1F63-47E4-88FA-E02A29651BAA}"/>
              </a:ext>
            </a:extLst>
          </p:cNvPr>
          <p:cNvSpPr txBox="1"/>
          <p:nvPr/>
        </p:nvSpPr>
        <p:spPr>
          <a:xfrm>
            <a:off x="4144581" y="-6820"/>
            <a:ext cx="8998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ふるかわ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E3C2CE9-22E0-4BF8-8BA2-512506289A82}"/>
              </a:ext>
            </a:extLst>
          </p:cNvPr>
          <p:cNvSpPr txBox="1"/>
          <p:nvPr/>
        </p:nvSpPr>
        <p:spPr>
          <a:xfrm>
            <a:off x="5044442" y="-6820"/>
            <a:ext cx="11506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ふるふるかわ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23D9899-BE17-4AC5-ACE3-5ADCB7A57091}"/>
              </a:ext>
            </a:extLst>
          </p:cNvPr>
          <p:cNvSpPr txBox="1"/>
          <p:nvPr/>
        </p:nvSpPr>
        <p:spPr>
          <a:xfrm>
            <a:off x="1276651" y="806451"/>
            <a:ext cx="5638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こうじ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366C1F2-E6D3-4E56-8FB5-0E150487C19D}"/>
              </a:ext>
            </a:extLst>
          </p:cNvPr>
          <p:cNvSpPr txBox="1"/>
          <p:nvPr/>
        </p:nvSpPr>
        <p:spPr>
          <a:xfrm>
            <a:off x="2007967" y="798677"/>
            <a:ext cx="11006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しょうわしょき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34F6D3D-C02B-4FC5-9DCD-35360A65C0B3}"/>
              </a:ext>
            </a:extLst>
          </p:cNvPr>
          <p:cNvSpPr txBox="1"/>
          <p:nvPr/>
        </p:nvSpPr>
        <p:spPr>
          <a:xfrm>
            <a:off x="3763307" y="798831"/>
            <a:ext cx="473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まえ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49C6F2E-5AE2-4A0A-AA15-0A1CB615A959}"/>
              </a:ext>
            </a:extLst>
          </p:cNvPr>
          <p:cNvSpPr txBox="1"/>
          <p:nvPr/>
        </p:nvSpPr>
        <p:spPr>
          <a:xfrm>
            <a:off x="1627350" y="3732308"/>
            <a:ext cx="30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rgbClr val="FFFF00"/>
                </a:solidFill>
                <a:latin typeface="+mj-ea"/>
              </a:rPr>
              <a:t>ぎ</a:t>
            </a:r>
            <a:endParaRPr lang="en-US" altLang="ja-JP" sz="1000" b="1" dirty="0">
              <a:solidFill>
                <a:srgbClr val="FFFF00"/>
              </a:solidFill>
              <a:latin typeface="+mj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D8764F-F2DD-4980-B068-3544500F466D}"/>
              </a:ext>
            </a:extLst>
          </p:cNvPr>
          <p:cNvSpPr txBox="1"/>
          <p:nvPr/>
        </p:nvSpPr>
        <p:spPr>
          <a:xfrm>
            <a:off x="1901669" y="3732308"/>
            <a:ext cx="30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rgbClr val="FFFF00"/>
                </a:solidFill>
                <a:latin typeface="+mj-ea"/>
              </a:rPr>
              <a:t>ふ</a:t>
            </a:r>
            <a:endParaRPr lang="en-US" altLang="ja-JP" sz="1000" b="1" dirty="0">
              <a:solidFill>
                <a:srgbClr val="FFFF00"/>
              </a:solidFill>
              <a:latin typeface="+mj-ea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E6F65B5-816B-40B3-9191-C350B34B9ADE}"/>
              </a:ext>
            </a:extLst>
          </p:cNvPr>
          <p:cNvSpPr txBox="1"/>
          <p:nvPr/>
        </p:nvSpPr>
        <p:spPr>
          <a:xfrm>
            <a:off x="2206468" y="3732308"/>
            <a:ext cx="10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rgbClr val="FFFF00"/>
                </a:solidFill>
                <a:latin typeface="+mj-ea"/>
              </a:rPr>
              <a:t>しょうがっこう</a:t>
            </a:r>
            <a:endParaRPr lang="en-US" altLang="ja-JP" sz="1000" b="1" dirty="0">
              <a:solidFill>
                <a:srgbClr val="FFFF00"/>
              </a:solidFill>
              <a:latin typeface="+mj-ea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A9BFD31-2EEA-4E49-99FD-9D4026FE2E55}"/>
              </a:ext>
            </a:extLst>
          </p:cNvPr>
          <p:cNvSpPr txBox="1"/>
          <p:nvPr/>
        </p:nvSpPr>
        <p:spPr>
          <a:xfrm rot="358233">
            <a:off x="6046948" y="3978529"/>
            <a:ext cx="9896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rgbClr val="FFFF00"/>
                </a:solidFill>
                <a:latin typeface="+mj-ea"/>
              </a:rPr>
              <a:t>ながらばし</a:t>
            </a:r>
            <a:endParaRPr lang="en-US" altLang="ja-JP" sz="1000" b="1" dirty="0">
              <a:solidFill>
                <a:srgbClr val="FFFF00"/>
              </a:solidFill>
              <a:latin typeface="+mj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0046E85-5F66-493D-BC6F-EB230641D6D2}"/>
              </a:ext>
            </a:extLst>
          </p:cNvPr>
          <p:cNvSpPr txBox="1"/>
          <p:nvPr/>
        </p:nvSpPr>
        <p:spPr>
          <a:xfrm rot="1184762">
            <a:off x="6877436" y="2464747"/>
            <a:ext cx="338554" cy="9069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solidFill>
                  <a:srgbClr val="FF0000"/>
                </a:solidFill>
                <a:latin typeface="+mj-ea"/>
              </a:rPr>
              <a:t>ふるかわ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13CABC6-CDAD-4BE6-A43B-1CDAB26B0F3E}"/>
              </a:ext>
            </a:extLst>
          </p:cNvPr>
          <p:cNvSpPr txBox="1"/>
          <p:nvPr/>
        </p:nvSpPr>
        <p:spPr>
          <a:xfrm rot="2841021">
            <a:off x="7814696" y="2769547"/>
            <a:ext cx="338554" cy="906987"/>
          </a:xfrm>
          <a:prstGeom prst="rect">
            <a:avLst/>
          </a:prstGeom>
          <a:noFill/>
          <a:effectLst>
            <a:glow rad="1905000">
              <a:schemeClr val="accent4">
                <a:satMod val="175000"/>
                <a:alpha val="40000"/>
              </a:schemeClr>
            </a:glow>
            <a:outerShdw blurRad="50800" dist="38100" dir="13500000" algn="br" rotWithShape="0">
              <a:srgbClr val="FFFF00">
                <a:alpha val="40000"/>
              </a:srgbClr>
            </a:outerShdw>
            <a:softEdge rad="0"/>
          </a:effectLst>
        </p:spPr>
        <p:txBody>
          <a:bodyPr vert="eaVert" wrap="square" rtlCol="0">
            <a:spAutoFit/>
          </a:bodyPr>
          <a:lstStyle/>
          <a:p>
            <a:r>
              <a:rPr lang="ja-JP" altLang="en-US" sz="1000" dirty="0">
                <a:ln w="6350">
                  <a:noFill/>
                </a:ln>
                <a:solidFill>
                  <a:srgbClr val="FF0000"/>
                </a:solidFill>
                <a:latin typeface="+mj-ea"/>
              </a:rPr>
              <a:t>ふるふるかわ</a:t>
            </a:r>
          </a:p>
        </p:txBody>
      </p:sp>
    </p:spTree>
    <p:extLst>
      <p:ext uri="{BB962C8B-B14F-4D97-AF65-F5344CB8AC3E}">
        <p14:creationId xmlns:p14="http://schemas.microsoft.com/office/powerpoint/2010/main" val="3924279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66" y="870332"/>
            <a:ext cx="9180866" cy="5883007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 sz="1350"/>
          </a:p>
        </p:txBody>
      </p:sp>
      <p:sp>
        <p:nvSpPr>
          <p:cNvPr id="6" name="テキスト ボックス 4"/>
          <p:cNvSpPr txBox="1"/>
          <p:nvPr/>
        </p:nvSpPr>
        <p:spPr>
          <a:xfrm>
            <a:off x="6175" y="172754"/>
            <a:ext cx="91378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700" dirty="0"/>
              <a:t>　</a:t>
            </a:r>
            <a:r>
              <a:rPr lang="ja-JP" altLang="en-US" sz="2700" dirty="0">
                <a:solidFill>
                  <a:schemeClr val="bg1"/>
                </a:solidFill>
              </a:rPr>
              <a:t>川のあと地に建てられた しせつ</a:t>
            </a:r>
            <a:endParaRPr lang="ja-JP" altLang="en-US" sz="27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723164" y="71141"/>
            <a:ext cx="1249286" cy="5078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latin typeface="+mj-ea"/>
              </a:rPr>
              <a:t>資料８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0BC6AC0-9C9E-4ACD-A25F-F84A8C8891EC}"/>
              </a:ext>
            </a:extLst>
          </p:cNvPr>
          <p:cNvSpPr txBox="1"/>
          <p:nvPr/>
        </p:nvSpPr>
        <p:spPr>
          <a:xfrm>
            <a:off x="2338750" y="-11778"/>
            <a:ext cx="5275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かわ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F43208B-4F4D-4B3F-8A93-ED9C47F723E3}"/>
              </a:ext>
            </a:extLst>
          </p:cNvPr>
          <p:cNvSpPr txBox="1"/>
          <p:nvPr/>
        </p:nvSpPr>
        <p:spPr>
          <a:xfrm>
            <a:off x="3688821" y="-15509"/>
            <a:ext cx="5275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dirty="0">
                <a:solidFill>
                  <a:schemeClr val="bg1"/>
                </a:solidFill>
                <a:latin typeface="+mj-ea"/>
              </a:rPr>
              <a:t>ち</a:t>
            </a:r>
          </a:p>
        </p:txBody>
      </p:sp>
    </p:spTree>
    <p:extLst>
      <p:ext uri="{BB962C8B-B14F-4D97-AF65-F5344CB8AC3E}">
        <p14:creationId xmlns:p14="http://schemas.microsoft.com/office/powerpoint/2010/main" val="4154330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5253</TotalTime>
  <Words>393</Words>
  <Application>Microsoft Office PowerPoint</Application>
  <PresentationFormat>画面に合わせる (4:3)</PresentationFormat>
  <Paragraphs>132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HG丸ｺﾞｼｯｸM-PRO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mugiworks</dc:creator>
  <cp:lastModifiedBy>川口 百合子</cp:lastModifiedBy>
  <cp:revision>107</cp:revision>
  <cp:lastPrinted>2022-02-16T04:42:07Z</cp:lastPrinted>
  <dcterms:created xsi:type="dcterms:W3CDTF">2018-09-18T07:11:48Z</dcterms:created>
  <dcterms:modified xsi:type="dcterms:W3CDTF">2022-02-24T04:29:52Z</dcterms:modified>
</cp:coreProperties>
</file>