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6" r:id="rId13"/>
    <p:sldId id="269" r:id="rId14"/>
    <p:sldId id="270" r:id="rId15"/>
  </p:sldIdLst>
  <p:sldSz cx="9144000" cy="6858000" type="screen4x3"/>
  <p:notesSz cx="7031038" cy="101631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7" autoAdjust="0"/>
    <p:restoredTop sz="95285" autoAdjust="0"/>
  </p:normalViewPr>
  <p:slideViewPr>
    <p:cSldViewPr snapToGrid="0">
      <p:cViewPr>
        <p:scale>
          <a:sx n="100" d="100"/>
          <a:sy n="100" d="100"/>
        </p:scale>
        <p:origin x="93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6783" cy="509924"/>
          </a:xfrm>
          <a:prstGeom prst="rect">
            <a:avLst/>
          </a:prstGeom>
        </p:spPr>
        <p:txBody>
          <a:bodyPr vert="horz" lIns="98252" tIns="49126" rIns="98252" bIns="49126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82628" y="0"/>
            <a:ext cx="3046783" cy="509924"/>
          </a:xfrm>
          <a:prstGeom prst="rect">
            <a:avLst/>
          </a:prstGeom>
        </p:spPr>
        <p:txBody>
          <a:bodyPr vert="horz" lIns="98252" tIns="49126" rIns="98252" bIns="49126" rtlCol="0"/>
          <a:lstStyle>
            <a:lvl1pPr algn="r">
              <a:defRPr sz="1300"/>
            </a:lvl1pPr>
          </a:lstStyle>
          <a:p>
            <a:fld id="{46F7716A-4304-4DC8-8F08-0FA62655B009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1270000"/>
            <a:ext cx="4573588" cy="3430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252" tIns="49126" rIns="98252" bIns="4912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3104" y="4891028"/>
            <a:ext cx="5624830" cy="4001750"/>
          </a:xfrm>
          <a:prstGeom prst="rect">
            <a:avLst/>
          </a:prstGeom>
        </p:spPr>
        <p:txBody>
          <a:bodyPr vert="horz" lIns="98252" tIns="49126" rIns="98252" bIns="491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653253"/>
            <a:ext cx="3046783" cy="509923"/>
          </a:xfrm>
          <a:prstGeom prst="rect">
            <a:avLst/>
          </a:prstGeom>
        </p:spPr>
        <p:txBody>
          <a:bodyPr vert="horz" lIns="98252" tIns="49126" rIns="98252" bIns="49126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82628" y="9653253"/>
            <a:ext cx="3046783" cy="509923"/>
          </a:xfrm>
          <a:prstGeom prst="rect">
            <a:avLst/>
          </a:prstGeom>
        </p:spPr>
        <p:txBody>
          <a:bodyPr vert="horz" lIns="98252" tIns="49126" rIns="98252" bIns="49126" rtlCol="0" anchor="b"/>
          <a:lstStyle>
            <a:lvl1pPr algn="r">
              <a:defRPr sz="1300"/>
            </a:lvl1pPr>
          </a:lstStyle>
          <a:p>
            <a:fld id="{38D79C81-BF37-4B73-9AE7-E57BA741C2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227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300" dirty="0"/>
              <a:t>水害ハザードマップ作成の手引き　平成</a:t>
            </a:r>
            <a:r>
              <a:rPr lang="en-US" altLang="ja-JP" sz="1300" dirty="0"/>
              <a:t>28 </a:t>
            </a:r>
            <a:r>
              <a:rPr lang="ja-JP" altLang="en-US" sz="1300" dirty="0"/>
              <a:t>年</a:t>
            </a:r>
            <a:r>
              <a:rPr lang="en-US" altLang="ja-JP" sz="1300" dirty="0"/>
              <a:t>4 </a:t>
            </a:r>
            <a:r>
              <a:rPr lang="ja-JP" altLang="en-US" sz="1300" dirty="0"/>
              <a:t>月</a:t>
            </a:r>
          </a:p>
          <a:p>
            <a:r>
              <a:rPr lang="ja-JP" altLang="en-US" sz="1300" dirty="0"/>
              <a:t>国土交通省水管理・国土保全局</a:t>
            </a:r>
          </a:p>
          <a:p>
            <a:r>
              <a:rPr lang="zh-TW" altLang="en-US" sz="1300"/>
              <a:t>河川環境課水防企画室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73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岐阜市ハザードマップより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95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http://www.saigaichousa-db-isad.jp/drsdb_photo/photoSearchResult.do</a:t>
            </a:r>
          </a:p>
          <a:p>
            <a:r>
              <a:rPr lang="ja-JP" altLang="en-US" dirty="0"/>
              <a:t>災害写真データベース</a:t>
            </a:r>
            <a:endParaRPr lang="en-US" altLang="ja-JP" dirty="0"/>
          </a:p>
          <a:p>
            <a:r>
              <a:rPr lang="ja-JP" altLang="en-US" dirty="0"/>
              <a:t>災害名称： 令和元年台風第</a:t>
            </a:r>
            <a:r>
              <a:rPr lang="en-US" altLang="ja-JP" dirty="0"/>
              <a:t>15</a:t>
            </a:r>
            <a:r>
              <a:rPr lang="ja-JP" altLang="en-US" dirty="0"/>
              <a:t>号 </a:t>
            </a:r>
          </a:p>
          <a:p>
            <a:r>
              <a:rPr lang="en-US" altLang="ja-JP" dirty="0"/>
              <a:t>[</a:t>
            </a:r>
            <a:r>
              <a:rPr lang="ja-JP" altLang="en-US" dirty="0"/>
              <a:t>説明</a:t>
            </a:r>
            <a:r>
              <a:rPr lang="en-US" altLang="ja-JP" dirty="0"/>
              <a:t>]</a:t>
            </a:r>
          </a:p>
          <a:p>
            <a:r>
              <a:rPr lang="ja-JP" altLang="en-US" dirty="0"/>
              <a:t>被害・対策・予防区分： 住家被害 </a:t>
            </a:r>
          </a:p>
          <a:p>
            <a:r>
              <a:rPr lang="en-US" altLang="ja-JP" dirty="0"/>
              <a:t>[</a:t>
            </a:r>
            <a:r>
              <a:rPr lang="ja-JP" altLang="en-US" dirty="0"/>
              <a:t>説明</a:t>
            </a:r>
            <a:r>
              <a:rPr lang="en-US" altLang="ja-JP" dirty="0"/>
              <a:t>]</a:t>
            </a:r>
          </a:p>
          <a:p>
            <a:r>
              <a:rPr lang="ja-JP" altLang="en-US" dirty="0"/>
              <a:t>撮影年月日： </a:t>
            </a:r>
            <a:r>
              <a:rPr lang="en-US" altLang="ja-JP" dirty="0"/>
              <a:t>2019</a:t>
            </a:r>
            <a:r>
              <a:rPr lang="ja-JP" altLang="en-US" dirty="0"/>
              <a:t>年 </a:t>
            </a:r>
            <a:r>
              <a:rPr lang="en-US" altLang="ja-JP" dirty="0"/>
              <a:t>9</a:t>
            </a:r>
            <a:r>
              <a:rPr lang="ja-JP" altLang="en-US" dirty="0"/>
              <a:t>月 </a:t>
            </a:r>
            <a:r>
              <a:rPr lang="en-US" altLang="ja-JP" dirty="0"/>
              <a:t>20</a:t>
            </a:r>
            <a:r>
              <a:rPr lang="ja-JP" altLang="en-US" dirty="0"/>
              <a:t>日 </a:t>
            </a:r>
          </a:p>
          <a:p>
            <a:r>
              <a:rPr lang="en-US" altLang="ja-JP" dirty="0"/>
              <a:t>[</a:t>
            </a:r>
            <a:r>
              <a:rPr lang="ja-JP" altLang="en-US" dirty="0"/>
              <a:t>説明</a:t>
            </a:r>
            <a:r>
              <a:rPr lang="en-US" altLang="ja-JP" dirty="0"/>
              <a:t>]</a:t>
            </a:r>
          </a:p>
          <a:p>
            <a:r>
              <a:rPr lang="ja-JP" altLang="en-US" dirty="0"/>
              <a:t>撮影場所： 館山市洲崎地区 </a:t>
            </a:r>
          </a:p>
          <a:p>
            <a:r>
              <a:rPr lang="en-US" altLang="ja-JP" dirty="0"/>
              <a:t>[</a:t>
            </a:r>
            <a:r>
              <a:rPr lang="ja-JP" altLang="en-US" dirty="0"/>
              <a:t>説明</a:t>
            </a:r>
            <a:r>
              <a:rPr lang="en-US" altLang="ja-JP" dirty="0"/>
              <a:t>]</a:t>
            </a:r>
          </a:p>
          <a:p>
            <a:r>
              <a:rPr lang="ja-JP" altLang="en-US" dirty="0"/>
              <a:t>撮影場所</a:t>
            </a:r>
            <a:r>
              <a:rPr lang="en-US" altLang="ja-JP" dirty="0"/>
              <a:t>(</a:t>
            </a:r>
            <a:r>
              <a:rPr lang="ja-JP" altLang="en-US" dirty="0"/>
              <a:t>ヨミ</a:t>
            </a:r>
            <a:r>
              <a:rPr lang="en-US" altLang="ja-JP" dirty="0"/>
              <a:t>)</a:t>
            </a:r>
            <a:r>
              <a:rPr lang="ja-JP" altLang="en-US" dirty="0"/>
              <a:t>： タテヤマシスノサキチク </a:t>
            </a:r>
          </a:p>
          <a:p>
            <a:r>
              <a:rPr lang="en-US" altLang="ja-JP" dirty="0"/>
              <a:t>[</a:t>
            </a:r>
            <a:r>
              <a:rPr lang="ja-JP" altLang="en-US" dirty="0"/>
              <a:t>説明</a:t>
            </a:r>
            <a:r>
              <a:rPr lang="en-US" altLang="ja-JP" dirty="0"/>
              <a:t>]</a:t>
            </a:r>
          </a:p>
          <a:p>
            <a:r>
              <a:rPr lang="ja-JP" altLang="en-US" dirty="0"/>
              <a:t>タイトル： 瓦の落下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539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46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28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681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099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838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883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8B7B-48A6-4854-A242-46EB1DB37B2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19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2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03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10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207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333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31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352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065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69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24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08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0FD91-0D94-483A-9EC1-51383201DD93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53411-77FF-4820-9C68-B2D33AF038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730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13795" y="16455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全国で発生している大規模な水害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資料２</a:t>
            </a: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2"/>
          <a:srcRect l="14421" r="4535"/>
          <a:stretch/>
        </p:blipFill>
        <p:spPr>
          <a:xfrm>
            <a:off x="4623703" y="1407755"/>
            <a:ext cx="4367897" cy="2847987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4620126" y="1079632"/>
            <a:ext cx="434340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reflection stA="45000" endPos="3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２０１９年　台風１９号の被害の様子から（長野県）</a:t>
            </a: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7"/>
          <a:stretch/>
        </p:blipFill>
        <p:spPr>
          <a:xfrm>
            <a:off x="62446" y="1400476"/>
            <a:ext cx="4621968" cy="2923874"/>
          </a:xfrm>
          <a:prstGeom prst="rect">
            <a:avLst/>
          </a:prstGeom>
        </p:spPr>
      </p:pic>
      <p:sp>
        <p:nvSpPr>
          <p:cNvPr id="25" name="テキスト ボックス 12"/>
          <p:cNvSpPr txBox="1">
            <a:spLocks noChangeArrowheads="1"/>
          </p:cNvSpPr>
          <p:nvPr/>
        </p:nvSpPr>
        <p:spPr bwMode="auto">
          <a:xfrm>
            <a:off x="398664" y="4694195"/>
            <a:ext cx="8346672" cy="241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ts val="3800"/>
              </a:lnSpc>
            </a:pPr>
            <a:r>
              <a:rPr lang="ja-JP" altLang="en-US" sz="2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</a:t>
            </a:r>
            <a:r>
              <a:rPr lang="en-US" altLang="ja-JP" sz="2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1000</a:t>
            </a:r>
            <a:r>
              <a:rPr lang="ja-JP" altLang="en-US" sz="2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年に１回」とは、</a:t>
            </a:r>
            <a:endParaRPr lang="en-US" altLang="ja-JP" sz="2400" dirty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1" hangingPunct="1">
              <a:lnSpc>
                <a:spcPts val="3800"/>
              </a:lnSpc>
            </a:pPr>
            <a:r>
              <a:rPr lang="ja-JP" altLang="en-US" sz="2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その場所においての</a:t>
            </a:r>
            <a:r>
              <a:rPr lang="en-US" altLang="ja-JP" sz="2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1000</a:t>
            </a:r>
            <a:r>
              <a:rPr lang="ja-JP" altLang="en-US" sz="2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年に１回であって、</a:t>
            </a:r>
            <a:endParaRPr lang="en-US" altLang="ja-JP" sz="2400" dirty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1" hangingPunct="1">
              <a:lnSpc>
                <a:spcPts val="3800"/>
              </a:lnSpc>
            </a:pPr>
            <a:r>
              <a:rPr lang="ja-JP" altLang="en-US" sz="2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「いつでも、どこでも」災害の起こる可能性があるということです。</a:t>
            </a:r>
          </a:p>
          <a:p>
            <a:pPr eaLnBrk="1" hangingPunct="1"/>
            <a:endParaRPr lang="en-US" altLang="ja-JP" sz="2400" dirty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16"/>
          <p:cNvSpPr txBox="1">
            <a:spLocks noChangeArrowheads="1"/>
          </p:cNvSpPr>
          <p:nvPr/>
        </p:nvSpPr>
        <p:spPr bwMode="auto">
          <a:xfrm>
            <a:off x="-46000" y="7022074"/>
            <a:ext cx="100754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dirty="0"/>
              <a:t>２０１８年　西日本豪雨災害の様子から（岡山県）</a:t>
            </a:r>
          </a:p>
          <a:p>
            <a:r>
              <a:rPr lang="ja-JP" altLang="en-US" sz="1600" dirty="0"/>
              <a:t>真備緊急治水対策プロジェクトの概要　平成</a:t>
            </a:r>
            <a:r>
              <a:rPr lang="en-US" altLang="ja-JP" sz="1600" dirty="0"/>
              <a:t>30</a:t>
            </a:r>
            <a:r>
              <a:rPr lang="ja-JP" altLang="en-US" sz="1600" dirty="0"/>
              <a:t>年</a:t>
            </a:r>
            <a:r>
              <a:rPr lang="en-US" altLang="ja-JP" sz="1600" dirty="0"/>
              <a:t>7</a:t>
            </a:r>
            <a:r>
              <a:rPr lang="ja-JP" altLang="en-US" sz="1600" dirty="0"/>
              <a:t>月豪雨概要</a:t>
            </a:r>
            <a:endParaRPr lang="en-US" altLang="ja-JP" sz="1600" dirty="0"/>
          </a:p>
          <a:p>
            <a:r>
              <a:rPr lang="en-US" altLang="ja-JP" sz="1600" dirty="0"/>
              <a:t>https://www.cgr.mlit.go.jp/takaoda/odagawa_overview.html#overview1</a:t>
            </a:r>
          </a:p>
          <a:p>
            <a:endParaRPr lang="en-US" altLang="ja-JP" sz="1600" dirty="0"/>
          </a:p>
          <a:p>
            <a:r>
              <a:rPr lang="ja-JP" altLang="en-US" sz="1600" dirty="0"/>
              <a:t>２０１９年　台風１９号の被害の様子から（長野県）：</a:t>
            </a:r>
            <a:endParaRPr lang="en-US" altLang="ja-JP" sz="1600" dirty="0"/>
          </a:p>
          <a:p>
            <a:r>
              <a:rPr lang="ja-JP" altLang="en-US" sz="1600" dirty="0"/>
              <a:t>信濃川水系緊急治水対策プロジェクト（千曲川）　中間とりまとめ参考資料</a:t>
            </a:r>
            <a:r>
              <a:rPr lang="en-US" altLang="ja-JP" sz="1600" dirty="0"/>
              <a:t>http://www.hrr.mlit.go.jp/river/sinanogawakinkyutisuitaisaku/02_project_chukan_sankou_chikuma.pdf</a:t>
            </a:r>
            <a:endParaRPr lang="ja-JP" altLang="en-US" sz="1600" dirty="0"/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6257E397-8ABE-4EBF-A505-251CF493A1DC}"/>
              </a:ext>
            </a:extLst>
          </p:cNvPr>
          <p:cNvSpPr txBox="1"/>
          <p:nvPr/>
        </p:nvSpPr>
        <p:spPr>
          <a:xfrm>
            <a:off x="2056298" y="8923"/>
            <a:ext cx="8261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ぜんこく</a:t>
            </a: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9545B080-BC69-4E38-9403-FC8065B0918A}"/>
              </a:ext>
            </a:extLst>
          </p:cNvPr>
          <p:cNvSpPr txBox="1"/>
          <p:nvPr/>
        </p:nvSpPr>
        <p:spPr>
          <a:xfrm>
            <a:off x="2863675" y="25"/>
            <a:ext cx="12492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はっせい</a:t>
            </a:r>
          </a:p>
        </p:txBody>
      </p:sp>
      <p:sp>
        <p:nvSpPr>
          <p:cNvPr id="13" name="テキスト ボックス 4">
            <a:extLst>
              <a:ext uri="{FF2B5EF4-FFF2-40B4-BE49-F238E27FC236}">
                <a16:creationId xmlns:a16="http://schemas.microsoft.com/office/drawing/2014/main" id="{87BFF167-BB12-4EAE-AA4F-ED92CCB93D9E}"/>
              </a:ext>
            </a:extLst>
          </p:cNvPr>
          <p:cNvSpPr txBox="1"/>
          <p:nvPr/>
        </p:nvSpPr>
        <p:spPr>
          <a:xfrm>
            <a:off x="4864059" y="25"/>
            <a:ext cx="12492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だい　き　 ぼ</a:t>
            </a:r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042C9512-D3BE-4EB8-892A-CAAAEF498C1E}"/>
              </a:ext>
            </a:extLst>
          </p:cNvPr>
          <p:cNvSpPr txBox="1"/>
          <p:nvPr/>
        </p:nvSpPr>
        <p:spPr>
          <a:xfrm>
            <a:off x="6255889" y="-1990"/>
            <a:ext cx="948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すいがい</a:t>
            </a:r>
          </a:p>
        </p:txBody>
      </p:sp>
      <p:sp>
        <p:nvSpPr>
          <p:cNvPr id="34" name="テキスト ボックス 4">
            <a:extLst>
              <a:ext uri="{FF2B5EF4-FFF2-40B4-BE49-F238E27FC236}">
                <a16:creationId xmlns:a16="http://schemas.microsoft.com/office/drawing/2014/main" id="{C34009EC-7652-4373-BB88-8C7677D0C889}"/>
              </a:ext>
            </a:extLst>
          </p:cNvPr>
          <p:cNvSpPr txBox="1"/>
          <p:nvPr/>
        </p:nvSpPr>
        <p:spPr>
          <a:xfrm>
            <a:off x="5678046" y="1019552"/>
            <a:ext cx="4927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たいふう</a:t>
            </a:r>
          </a:p>
        </p:txBody>
      </p:sp>
      <p:sp>
        <p:nvSpPr>
          <p:cNvPr id="35" name="テキスト ボックス 4">
            <a:extLst>
              <a:ext uri="{FF2B5EF4-FFF2-40B4-BE49-F238E27FC236}">
                <a16:creationId xmlns:a16="http://schemas.microsoft.com/office/drawing/2014/main" id="{DF0D90E2-2105-4E7E-9DD1-5CDC6DE3CCF8}"/>
              </a:ext>
            </a:extLst>
          </p:cNvPr>
          <p:cNvSpPr txBox="1"/>
          <p:nvPr/>
        </p:nvSpPr>
        <p:spPr>
          <a:xfrm>
            <a:off x="7984459" y="1025290"/>
            <a:ext cx="6352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600" dirty="0">
                <a:latin typeface="+mj-ea"/>
              </a:rPr>
              <a:t>ながのけん</a:t>
            </a:r>
          </a:p>
        </p:txBody>
      </p:sp>
      <p:sp>
        <p:nvSpPr>
          <p:cNvPr id="36" name="テキスト ボックス 4">
            <a:extLst>
              <a:ext uri="{FF2B5EF4-FFF2-40B4-BE49-F238E27FC236}">
                <a16:creationId xmlns:a16="http://schemas.microsoft.com/office/drawing/2014/main" id="{0556F9A2-15A8-4122-A6A7-A3B19D02C5EA}"/>
              </a:ext>
            </a:extLst>
          </p:cNvPr>
          <p:cNvSpPr txBox="1"/>
          <p:nvPr/>
        </p:nvSpPr>
        <p:spPr>
          <a:xfrm>
            <a:off x="6290752" y="1028290"/>
            <a:ext cx="3212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ごう</a:t>
            </a:r>
          </a:p>
        </p:txBody>
      </p:sp>
      <p:sp>
        <p:nvSpPr>
          <p:cNvPr id="37" name="テキスト ボックス 4">
            <a:extLst>
              <a:ext uri="{FF2B5EF4-FFF2-40B4-BE49-F238E27FC236}">
                <a16:creationId xmlns:a16="http://schemas.microsoft.com/office/drawing/2014/main" id="{2A7C24CC-F7F6-4660-9DFA-65C6FB6DA6F4}"/>
              </a:ext>
            </a:extLst>
          </p:cNvPr>
          <p:cNvSpPr txBox="1"/>
          <p:nvPr/>
        </p:nvSpPr>
        <p:spPr>
          <a:xfrm>
            <a:off x="6687877" y="1019552"/>
            <a:ext cx="41288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ひがい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9A086FE-43E6-4355-AE57-197404FD718E}"/>
              </a:ext>
            </a:extLst>
          </p:cNvPr>
          <p:cNvSpPr txBox="1"/>
          <p:nvPr/>
        </p:nvSpPr>
        <p:spPr>
          <a:xfrm>
            <a:off x="77686" y="1071189"/>
            <a:ext cx="4497683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reflection stA="45000" endPos="3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２０１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　西日本豪雨災害の様子から（岡山県）</a:t>
            </a:r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A4F0073F-C24D-4680-86B8-10F080CBCB9F}"/>
              </a:ext>
            </a:extLst>
          </p:cNvPr>
          <p:cNvSpPr txBox="1"/>
          <p:nvPr/>
        </p:nvSpPr>
        <p:spPr>
          <a:xfrm>
            <a:off x="1262123" y="1006676"/>
            <a:ext cx="3346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にし</a:t>
            </a:r>
          </a:p>
        </p:txBody>
      </p:sp>
      <p:sp>
        <p:nvSpPr>
          <p:cNvPr id="20" name="テキスト ボックス 4">
            <a:extLst>
              <a:ext uri="{FF2B5EF4-FFF2-40B4-BE49-F238E27FC236}">
                <a16:creationId xmlns:a16="http://schemas.microsoft.com/office/drawing/2014/main" id="{044AD0AB-EB8E-4D29-953B-70EC7D5151C0}"/>
              </a:ext>
            </a:extLst>
          </p:cNvPr>
          <p:cNvSpPr txBox="1"/>
          <p:nvPr/>
        </p:nvSpPr>
        <p:spPr>
          <a:xfrm>
            <a:off x="1593955" y="1006676"/>
            <a:ext cx="33460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ほん</a:t>
            </a:r>
          </a:p>
        </p:txBody>
      </p:sp>
      <p:sp>
        <p:nvSpPr>
          <p:cNvPr id="33" name="テキスト ボックス 4">
            <a:extLst>
              <a:ext uri="{FF2B5EF4-FFF2-40B4-BE49-F238E27FC236}">
                <a16:creationId xmlns:a16="http://schemas.microsoft.com/office/drawing/2014/main" id="{68275FF2-DCE1-4FB4-A65A-57F35FC54D1C}"/>
              </a:ext>
            </a:extLst>
          </p:cNvPr>
          <p:cNvSpPr txBox="1"/>
          <p:nvPr/>
        </p:nvSpPr>
        <p:spPr>
          <a:xfrm>
            <a:off x="946867" y="1020095"/>
            <a:ext cx="3625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ねん</a:t>
            </a: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B2732600-C682-45FB-A8C0-3901244A01D1}"/>
              </a:ext>
            </a:extLst>
          </p:cNvPr>
          <p:cNvSpPr txBox="1"/>
          <p:nvPr/>
        </p:nvSpPr>
        <p:spPr>
          <a:xfrm>
            <a:off x="1449998" y="1004242"/>
            <a:ext cx="21649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に</a:t>
            </a:r>
            <a:endParaRPr lang="en-US" altLang="ja-JP" sz="600" dirty="0">
              <a:latin typeface="+mj-ea"/>
            </a:endParaRPr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C073E752-AF04-4C5F-8367-E42DF3F7AA5A}"/>
              </a:ext>
            </a:extLst>
          </p:cNvPr>
          <p:cNvSpPr txBox="1"/>
          <p:nvPr/>
        </p:nvSpPr>
        <p:spPr>
          <a:xfrm>
            <a:off x="3481211" y="1013386"/>
            <a:ext cx="6352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おかやまけん</a:t>
            </a:r>
          </a:p>
        </p:txBody>
      </p:sp>
      <p:sp>
        <p:nvSpPr>
          <p:cNvPr id="27" name="テキスト ボックス 4">
            <a:extLst>
              <a:ext uri="{FF2B5EF4-FFF2-40B4-BE49-F238E27FC236}">
                <a16:creationId xmlns:a16="http://schemas.microsoft.com/office/drawing/2014/main" id="{F5E7B28F-BC4A-4B97-8111-BB747ED3212A}"/>
              </a:ext>
            </a:extLst>
          </p:cNvPr>
          <p:cNvSpPr txBox="1"/>
          <p:nvPr/>
        </p:nvSpPr>
        <p:spPr>
          <a:xfrm>
            <a:off x="1787654" y="1010486"/>
            <a:ext cx="30602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ごう</a:t>
            </a:r>
          </a:p>
        </p:txBody>
      </p:sp>
      <p:sp>
        <p:nvSpPr>
          <p:cNvPr id="29" name="テキスト ボックス 4">
            <a:extLst>
              <a:ext uri="{FF2B5EF4-FFF2-40B4-BE49-F238E27FC236}">
                <a16:creationId xmlns:a16="http://schemas.microsoft.com/office/drawing/2014/main" id="{1A3886A9-C847-4946-92A0-F06ABDF81E9C}"/>
              </a:ext>
            </a:extLst>
          </p:cNvPr>
          <p:cNvSpPr txBox="1"/>
          <p:nvPr/>
        </p:nvSpPr>
        <p:spPr>
          <a:xfrm>
            <a:off x="2142296" y="1008555"/>
            <a:ext cx="3212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さい</a:t>
            </a:r>
          </a:p>
        </p:txBody>
      </p:sp>
      <p:sp>
        <p:nvSpPr>
          <p:cNvPr id="30" name="テキスト ボックス 4">
            <a:extLst>
              <a:ext uri="{FF2B5EF4-FFF2-40B4-BE49-F238E27FC236}">
                <a16:creationId xmlns:a16="http://schemas.microsoft.com/office/drawing/2014/main" id="{D1C9E07E-AE7E-46C8-94D9-2EF0148A8AD3}"/>
              </a:ext>
            </a:extLst>
          </p:cNvPr>
          <p:cNvSpPr txBox="1"/>
          <p:nvPr/>
        </p:nvSpPr>
        <p:spPr>
          <a:xfrm>
            <a:off x="2310416" y="1013386"/>
            <a:ext cx="33460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がい</a:t>
            </a:r>
          </a:p>
        </p:txBody>
      </p:sp>
      <p:sp>
        <p:nvSpPr>
          <p:cNvPr id="31" name="テキスト ボックス 4">
            <a:extLst>
              <a:ext uri="{FF2B5EF4-FFF2-40B4-BE49-F238E27FC236}">
                <a16:creationId xmlns:a16="http://schemas.microsoft.com/office/drawing/2014/main" id="{0BAE5B96-1C38-432D-BA4C-4FAD36B31942}"/>
              </a:ext>
            </a:extLst>
          </p:cNvPr>
          <p:cNvSpPr txBox="1"/>
          <p:nvPr/>
        </p:nvSpPr>
        <p:spPr>
          <a:xfrm>
            <a:off x="2680451" y="1013386"/>
            <a:ext cx="30602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よう</a:t>
            </a:r>
          </a:p>
        </p:txBody>
      </p:sp>
      <p:sp>
        <p:nvSpPr>
          <p:cNvPr id="32" name="テキスト ボックス 4">
            <a:extLst>
              <a:ext uri="{FF2B5EF4-FFF2-40B4-BE49-F238E27FC236}">
                <a16:creationId xmlns:a16="http://schemas.microsoft.com/office/drawing/2014/main" id="{EBBE5BDD-898C-421F-945F-F8E1E3296EB2}"/>
              </a:ext>
            </a:extLst>
          </p:cNvPr>
          <p:cNvSpPr txBox="1"/>
          <p:nvPr/>
        </p:nvSpPr>
        <p:spPr>
          <a:xfrm>
            <a:off x="2882427" y="1013386"/>
            <a:ext cx="2273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す</a:t>
            </a:r>
          </a:p>
        </p:txBody>
      </p:sp>
      <p:sp>
        <p:nvSpPr>
          <p:cNvPr id="28" name="テキスト ボックス 4">
            <a:extLst>
              <a:ext uri="{FF2B5EF4-FFF2-40B4-BE49-F238E27FC236}">
                <a16:creationId xmlns:a16="http://schemas.microsoft.com/office/drawing/2014/main" id="{EC17E4A7-A6F0-4AE2-95F3-4CFBFF468C09}"/>
              </a:ext>
            </a:extLst>
          </p:cNvPr>
          <p:cNvSpPr txBox="1"/>
          <p:nvPr/>
        </p:nvSpPr>
        <p:spPr>
          <a:xfrm>
            <a:off x="1991798" y="1013386"/>
            <a:ext cx="21274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00" dirty="0">
                <a:latin typeface="+mj-ea"/>
              </a:rPr>
              <a:t>う</a:t>
            </a:r>
          </a:p>
        </p:txBody>
      </p:sp>
      <p:sp>
        <p:nvSpPr>
          <p:cNvPr id="39" name="テキスト ボックス 4">
            <a:extLst>
              <a:ext uri="{FF2B5EF4-FFF2-40B4-BE49-F238E27FC236}">
                <a16:creationId xmlns:a16="http://schemas.microsoft.com/office/drawing/2014/main" id="{1FE0C0E1-2586-4F91-8480-FBEE788B6604}"/>
              </a:ext>
            </a:extLst>
          </p:cNvPr>
          <p:cNvSpPr txBox="1"/>
          <p:nvPr/>
        </p:nvSpPr>
        <p:spPr>
          <a:xfrm>
            <a:off x="2549964" y="4642591"/>
            <a:ext cx="4933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かい</a:t>
            </a:r>
            <a:endParaRPr lang="en-US" altLang="ja-JP" sz="1000" dirty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0" name="テキスト ボックス 4">
            <a:extLst>
              <a:ext uri="{FF2B5EF4-FFF2-40B4-BE49-F238E27FC236}">
                <a16:creationId xmlns:a16="http://schemas.microsoft.com/office/drawing/2014/main" id="{39CF5826-568D-4DF3-8E1A-2F595056996A}"/>
              </a:ext>
            </a:extLst>
          </p:cNvPr>
          <p:cNvSpPr txBox="1"/>
          <p:nvPr/>
        </p:nvSpPr>
        <p:spPr>
          <a:xfrm>
            <a:off x="1391728" y="5117350"/>
            <a:ext cx="7019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0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ばしょ</a:t>
            </a:r>
            <a:endParaRPr lang="en-US" altLang="ja-JP" sz="1000" dirty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1" name="テキスト ボックス 4">
            <a:extLst>
              <a:ext uri="{FF2B5EF4-FFF2-40B4-BE49-F238E27FC236}">
                <a16:creationId xmlns:a16="http://schemas.microsoft.com/office/drawing/2014/main" id="{4EC2807F-611B-4E86-AB69-4E46A82AEEC6}"/>
              </a:ext>
            </a:extLst>
          </p:cNvPr>
          <p:cNvSpPr txBox="1"/>
          <p:nvPr/>
        </p:nvSpPr>
        <p:spPr>
          <a:xfrm>
            <a:off x="3798839" y="5596205"/>
            <a:ext cx="821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さいがい</a:t>
            </a:r>
            <a:endParaRPr lang="en-US" altLang="ja-JP" sz="1000" dirty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2" name="テキスト ボックス 4">
            <a:extLst>
              <a:ext uri="{FF2B5EF4-FFF2-40B4-BE49-F238E27FC236}">
                <a16:creationId xmlns:a16="http://schemas.microsoft.com/office/drawing/2014/main" id="{A93BDB5F-EF7C-4A31-AFAC-79EE4EBD5508}"/>
              </a:ext>
            </a:extLst>
          </p:cNvPr>
          <p:cNvSpPr txBox="1"/>
          <p:nvPr/>
        </p:nvSpPr>
        <p:spPr>
          <a:xfrm>
            <a:off x="4722915" y="5596205"/>
            <a:ext cx="4221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</a:t>
            </a:r>
            <a:endParaRPr lang="en-US" altLang="ja-JP" sz="1000" dirty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3" name="テキスト ボックス 4">
            <a:extLst>
              <a:ext uri="{FF2B5EF4-FFF2-40B4-BE49-F238E27FC236}">
                <a16:creationId xmlns:a16="http://schemas.microsoft.com/office/drawing/2014/main" id="{B4670C4A-E110-42E6-88AE-888B51CF9EB4}"/>
              </a:ext>
            </a:extLst>
          </p:cNvPr>
          <p:cNvSpPr txBox="1"/>
          <p:nvPr/>
        </p:nvSpPr>
        <p:spPr>
          <a:xfrm>
            <a:off x="5678046" y="5596205"/>
            <a:ext cx="958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0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かのうせい</a:t>
            </a:r>
            <a:endParaRPr lang="en-US" altLang="ja-JP" sz="1000" dirty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5110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700" dirty="0">
                <a:solidFill>
                  <a:schemeClr val="bg1"/>
                </a:solidFill>
              </a:rPr>
              <a:t>DIG</a:t>
            </a:r>
            <a:r>
              <a:rPr lang="ja-JP" altLang="en-US" sz="2700" dirty="0">
                <a:solidFill>
                  <a:schemeClr val="bg1"/>
                </a:solidFill>
              </a:rPr>
              <a:t>とは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資料３</a:t>
            </a:r>
          </a:p>
        </p:txBody>
      </p:sp>
      <p:pic>
        <p:nvPicPr>
          <p:cNvPr id="17" name="コンテンツ プレースホルダー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3127" y="896938"/>
            <a:ext cx="7280275" cy="5033962"/>
          </a:xfrm>
          <a:prstGeom prst="rect">
            <a:avLst/>
          </a:prstGeom>
        </p:spPr>
      </p:pic>
      <p:sp>
        <p:nvSpPr>
          <p:cNvPr id="18" name="テキスト ボックス 13"/>
          <p:cNvSpPr txBox="1">
            <a:spLocks noChangeArrowheads="1"/>
          </p:cNvSpPr>
          <p:nvPr/>
        </p:nvSpPr>
        <p:spPr bwMode="auto">
          <a:xfrm>
            <a:off x="1020765" y="6103940"/>
            <a:ext cx="6713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8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防災は、想像力が大切です。</a:t>
            </a:r>
          </a:p>
        </p:txBody>
      </p:sp>
      <p:sp>
        <p:nvSpPr>
          <p:cNvPr id="7" name="テキスト ボックス 4">
            <a:extLst>
              <a:ext uri="{FF2B5EF4-FFF2-40B4-BE49-F238E27FC236}">
                <a16:creationId xmlns:a16="http://schemas.microsoft.com/office/drawing/2014/main" id="{C5E0D395-929D-4450-A586-4E2A292564D7}"/>
              </a:ext>
            </a:extLst>
          </p:cNvPr>
          <p:cNvSpPr txBox="1"/>
          <p:nvPr/>
        </p:nvSpPr>
        <p:spPr>
          <a:xfrm>
            <a:off x="5563695" y="1428128"/>
            <a:ext cx="12492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300" dirty="0">
                <a:latin typeface="+mj-ea"/>
              </a:rPr>
              <a:t>さい　がい</a:t>
            </a:r>
          </a:p>
        </p:txBody>
      </p:sp>
      <p:sp>
        <p:nvSpPr>
          <p:cNvPr id="8" name="テキスト ボックス 4">
            <a:extLst>
              <a:ext uri="{FF2B5EF4-FFF2-40B4-BE49-F238E27FC236}">
                <a16:creationId xmlns:a16="http://schemas.microsoft.com/office/drawing/2014/main" id="{F732458A-FEEE-4408-B35D-34D345885A8B}"/>
              </a:ext>
            </a:extLst>
          </p:cNvPr>
          <p:cNvSpPr txBox="1"/>
          <p:nvPr/>
        </p:nvSpPr>
        <p:spPr>
          <a:xfrm>
            <a:off x="6498415" y="2982608"/>
            <a:ext cx="12492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300" dirty="0">
                <a:latin typeface="+mj-ea"/>
              </a:rPr>
              <a:t>そう　　ぞう</a:t>
            </a:r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DFA5C10D-CC16-4266-A000-284C3E30085D}"/>
              </a:ext>
            </a:extLst>
          </p:cNvPr>
          <p:cNvSpPr txBox="1"/>
          <p:nvPr/>
        </p:nvSpPr>
        <p:spPr>
          <a:xfrm>
            <a:off x="1986392" y="5957746"/>
            <a:ext cx="10293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ぼう さい</a:t>
            </a:r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4D44F288-10ED-44C8-8227-A50B84D9E3C1}"/>
              </a:ext>
            </a:extLst>
          </p:cNvPr>
          <p:cNvSpPr txBox="1"/>
          <p:nvPr/>
        </p:nvSpPr>
        <p:spPr>
          <a:xfrm>
            <a:off x="3385780" y="5957746"/>
            <a:ext cx="136626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そうぞうりょく</a:t>
            </a:r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7743DEEC-4A57-4F38-BC41-F44DD79EE633}"/>
              </a:ext>
            </a:extLst>
          </p:cNvPr>
          <p:cNvSpPr txBox="1"/>
          <p:nvPr/>
        </p:nvSpPr>
        <p:spPr>
          <a:xfrm>
            <a:off x="4752049" y="5957746"/>
            <a:ext cx="9019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たいせつ</a:t>
            </a:r>
          </a:p>
        </p:txBody>
      </p:sp>
    </p:spTree>
    <p:extLst>
      <p:ext uri="{BB962C8B-B14F-4D97-AF65-F5344CB8AC3E}">
        <p14:creationId xmlns:p14="http://schemas.microsoft.com/office/powerpoint/2010/main" val="228466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63962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家が水害にあうとどうなる？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723164" y="11510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資料４</a:t>
            </a:r>
          </a:p>
        </p:txBody>
      </p:sp>
      <p:sp>
        <p:nvSpPr>
          <p:cNvPr id="18" name="テキスト ボックス 13"/>
          <p:cNvSpPr txBox="1">
            <a:spLocks noChangeArrowheads="1"/>
          </p:cNvSpPr>
          <p:nvPr/>
        </p:nvSpPr>
        <p:spPr bwMode="auto">
          <a:xfrm>
            <a:off x="209550" y="5799140"/>
            <a:ext cx="8572499" cy="1050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ja-JP" altLang="en-US" sz="28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水害後は、水がひいた後も、泥、雑菌、におい、</a:t>
            </a:r>
            <a:endParaRPr lang="en-US" altLang="ja-JP" sz="2800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4000"/>
              </a:lnSpc>
            </a:pPr>
            <a:r>
              <a:rPr lang="ja-JP" altLang="en-US" sz="28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砂</a:t>
            </a:r>
            <a:r>
              <a:rPr lang="ja-JP" altLang="en-US" sz="2800" dirty="0" err="1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ぼ</a:t>
            </a:r>
            <a:r>
              <a:rPr lang="ja-JP" altLang="en-US" sz="28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こりなどにも悩まされます。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23" y="759830"/>
            <a:ext cx="6729191" cy="4951639"/>
          </a:xfrm>
          <a:prstGeom prst="rect">
            <a:avLst/>
          </a:prstGeom>
        </p:spPr>
      </p:pic>
      <p:sp>
        <p:nvSpPr>
          <p:cNvPr id="13" name="テキスト ボックス 16"/>
          <p:cNvSpPr txBox="1">
            <a:spLocks noChangeArrowheads="1"/>
          </p:cNvSpPr>
          <p:nvPr/>
        </p:nvSpPr>
        <p:spPr bwMode="auto">
          <a:xfrm>
            <a:off x="-46000" y="7022074"/>
            <a:ext cx="100754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dirty="0"/>
              <a:t>写真：</a:t>
            </a:r>
            <a:endParaRPr lang="en-US" altLang="ja-JP" sz="1600" dirty="0"/>
          </a:p>
          <a:p>
            <a:r>
              <a:rPr lang="ja-JP" altLang="en-US" sz="1600" dirty="0"/>
              <a:t>第</a:t>
            </a:r>
            <a:r>
              <a:rPr lang="en-US" altLang="ja-JP" sz="1600" dirty="0"/>
              <a:t>4</a:t>
            </a:r>
            <a:r>
              <a:rPr lang="ja-JP" altLang="en-US" sz="1600" dirty="0"/>
              <a:t>回　河川事業の評価手法に関する研究会　配布資料一覧</a:t>
            </a:r>
            <a:endParaRPr lang="en-US" altLang="ja-JP" sz="1600" dirty="0"/>
          </a:p>
          <a:p>
            <a:r>
              <a:rPr lang="ja-JP" altLang="en-US" sz="1600" dirty="0"/>
              <a:t>資料</a:t>
            </a:r>
            <a:r>
              <a:rPr lang="en-US" altLang="ja-JP" sz="1600" dirty="0"/>
              <a:t>3-3</a:t>
            </a:r>
            <a:r>
              <a:rPr lang="ja-JP" altLang="en-US" sz="1600" dirty="0" err="1"/>
              <a:t>、</a:t>
            </a:r>
            <a:r>
              <a:rPr lang="ja-JP" altLang="en-US" sz="1600" dirty="0"/>
              <a:t>資料</a:t>
            </a:r>
            <a:r>
              <a:rPr lang="en-US" altLang="ja-JP" sz="1600" dirty="0"/>
              <a:t>3-4</a:t>
            </a:r>
          </a:p>
          <a:p>
            <a:r>
              <a:rPr lang="en-US" altLang="ja-JP" sz="1600" dirty="0"/>
              <a:t>https://www.mlit.go.jp/river/shinngikai_blog/kasen_hyouka/dai04kai/dai04kai_siryou3-3.pdf</a:t>
            </a:r>
          </a:p>
          <a:p>
            <a:r>
              <a:rPr lang="en-US" altLang="ja-JP" sz="1600" dirty="0"/>
              <a:t>https://www.mlit.go.jp/river/shinngikai_blog/kasen_hyouka/dai04kai/dai04kai_siryou3-4.pdf</a:t>
            </a:r>
          </a:p>
          <a:p>
            <a:r>
              <a:rPr lang="en-US" altLang="ja-JP" sz="1600" dirty="0"/>
              <a:t>※</a:t>
            </a:r>
            <a:r>
              <a:rPr lang="ja-JP" altLang="en-US" sz="1600" dirty="0"/>
              <a:t>なお、写真は、水害のうち「津波」（河川への遡上・氾濫含む）による被災時の写真です。水害による被災のイメージとして示しています。</a:t>
            </a:r>
          </a:p>
        </p:txBody>
      </p:sp>
      <p:sp>
        <p:nvSpPr>
          <p:cNvPr id="8" name="テキスト ボックス 4">
            <a:extLst>
              <a:ext uri="{FF2B5EF4-FFF2-40B4-BE49-F238E27FC236}">
                <a16:creationId xmlns:a16="http://schemas.microsoft.com/office/drawing/2014/main" id="{B1464378-F64D-49F5-86FF-9D6AA9402E15}"/>
              </a:ext>
            </a:extLst>
          </p:cNvPr>
          <p:cNvSpPr txBox="1"/>
          <p:nvPr/>
        </p:nvSpPr>
        <p:spPr>
          <a:xfrm>
            <a:off x="2350087" y="44144"/>
            <a:ext cx="82440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いえ</a:t>
            </a:r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E5FC11DC-FD36-445D-9A9F-5EF1019C831C}"/>
              </a:ext>
            </a:extLst>
          </p:cNvPr>
          <p:cNvSpPr txBox="1"/>
          <p:nvPr/>
        </p:nvSpPr>
        <p:spPr>
          <a:xfrm>
            <a:off x="3169804" y="44144"/>
            <a:ext cx="82440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すいがい</a:t>
            </a:r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B3BEB08F-B5CF-436C-A73A-5A72A8CD2822}"/>
              </a:ext>
            </a:extLst>
          </p:cNvPr>
          <p:cNvSpPr txBox="1"/>
          <p:nvPr/>
        </p:nvSpPr>
        <p:spPr>
          <a:xfrm>
            <a:off x="436706" y="5668186"/>
            <a:ext cx="12492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すい がい ご</a:t>
            </a:r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794A6E8F-2510-4B11-9D6F-A9020BFF5257}"/>
              </a:ext>
            </a:extLst>
          </p:cNvPr>
          <p:cNvSpPr txBox="1"/>
          <p:nvPr/>
        </p:nvSpPr>
        <p:spPr>
          <a:xfrm>
            <a:off x="2280747" y="5668186"/>
            <a:ext cx="5919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みず</a:t>
            </a:r>
            <a:endParaRPr lang="en-US" altLang="ja-JP" sz="1300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3B0D2EAB-A339-47B7-A466-611FBBFC453F}"/>
              </a:ext>
            </a:extLst>
          </p:cNvPr>
          <p:cNvSpPr txBox="1"/>
          <p:nvPr/>
        </p:nvSpPr>
        <p:spPr>
          <a:xfrm>
            <a:off x="4048069" y="5668506"/>
            <a:ext cx="5919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あと</a:t>
            </a:r>
            <a:endParaRPr lang="en-US" altLang="ja-JP" sz="1300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4">
            <a:extLst>
              <a:ext uri="{FF2B5EF4-FFF2-40B4-BE49-F238E27FC236}">
                <a16:creationId xmlns:a16="http://schemas.microsoft.com/office/drawing/2014/main" id="{E3B1D2C5-0BA5-481F-83A5-0BCFF15CAA3A}"/>
              </a:ext>
            </a:extLst>
          </p:cNvPr>
          <p:cNvSpPr txBox="1"/>
          <p:nvPr/>
        </p:nvSpPr>
        <p:spPr>
          <a:xfrm>
            <a:off x="5146529" y="5658129"/>
            <a:ext cx="5919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どろ</a:t>
            </a:r>
            <a:endParaRPr lang="en-US" altLang="ja-JP" sz="1300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A3D35179-056C-4F80-9365-BFA49FC1D86F}"/>
              </a:ext>
            </a:extLst>
          </p:cNvPr>
          <p:cNvSpPr txBox="1"/>
          <p:nvPr/>
        </p:nvSpPr>
        <p:spPr>
          <a:xfrm>
            <a:off x="5814286" y="5651438"/>
            <a:ext cx="9356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ざっきん</a:t>
            </a:r>
            <a:endParaRPr lang="en-US" altLang="ja-JP" sz="1300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6F61E4BB-B07D-4BC2-8019-E792E6CB3A1C}"/>
              </a:ext>
            </a:extLst>
          </p:cNvPr>
          <p:cNvSpPr txBox="1"/>
          <p:nvPr/>
        </p:nvSpPr>
        <p:spPr>
          <a:xfrm>
            <a:off x="1749713" y="6178250"/>
            <a:ext cx="5919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すな</a:t>
            </a:r>
            <a:endParaRPr lang="en-US" altLang="ja-JP" sz="1300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E2766174-C6A0-483B-8326-66754B650BD2}"/>
              </a:ext>
            </a:extLst>
          </p:cNvPr>
          <p:cNvSpPr txBox="1"/>
          <p:nvPr/>
        </p:nvSpPr>
        <p:spPr>
          <a:xfrm>
            <a:off x="4603143" y="6178250"/>
            <a:ext cx="5919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なや</a:t>
            </a:r>
            <a:endParaRPr lang="en-US" altLang="ja-JP" sz="1300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750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資料６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/>
          <a:srcRect l="4769" t="10882" r="4368"/>
          <a:stretch/>
        </p:blipFill>
        <p:spPr>
          <a:xfrm>
            <a:off x="3472736" y="1741914"/>
            <a:ext cx="5671264" cy="4171950"/>
          </a:xfrm>
          <a:prstGeom prst="rect">
            <a:avLst/>
          </a:prstGeom>
        </p:spPr>
      </p:pic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818335" y="2369403"/>
            <a:ext cx="1663071" cy="287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sz="24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8"/>
          <p:cNvSpPr txBox="1">
            <a:spLocks noChangeArrowheads="1"/>
          </p:cNvSpPr>
          <p:nvPr/>
        </p:nvSpPr>
        <p:spPr bwMode="auto">
          <a:xfrm>
            <a:off x="229373" y="1578828"/>
            <a:ext cx="3071812" cy="10419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ts val="4000"/>
              </a:lnSpc>
            </a:pP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家にいるのは</a:t>
            </a:r>
            <a:endParaRPr lang="en-US" altLang="ja-JP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r" eaLnBrk="1" hangingPunct="1">
              <a:lnSpc>
                <a:spcPts val="4000"/>
              </a:lnSpc>
            </a:pP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危険ですね。</a:t>
            </a:r>
          </a:p>
        </p:txBody>
      </p:sp>
      <p:sp>
        <p:nvSpPr>
          <p:cNvPr id="19" name="テキスト ボックス 8"/>
          <p:cNvSpPr txBox="1">
            <a:spLocks noChangeArrowheads="1"/>
          </p:cNvSpPr>
          <p:nvPr/>
        </p:nvSpPr>
        <p:spPr bwMode="auto">
          <a:xfrm>
            <a:off x="229374" y="3377466"/>
            <a:ext cx="3071812" cy="10419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ts val="4000"/>
              </a:lnSpc>
            </a:pP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やっぱり避難が必要</a:t>
            </a:r>
          </a:p>
          <a:p>
            <a:pPr algn="r" eaLnBrk="1" hangingPunct="1">
              <a:lnSpc>
                <a:spcPts val="4000"/>
              </a:lnSpc>
            </a:pP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になりますね。</a:t>
            </a:r>
          </a:p>
        </p:txBody>
      </p:sp>
      <p:sp>
        <p:nvSpPr>
          <p:cNvPr id="20" name="テキスト ボックス 8"/>
          <p:cNvSpPr txBox="1">
            <a:spLocks noChangeArrowheads="1"/>
          </p:cNvSpPr>
          <p:nvPr/>
        </p:nvSpPr>
        <p:spPr bwMode="auto">
          <a:xfrm>
            <a:off x="229374" y="5245953"/>
            <a:ext cx="3071812" cy="83099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どうやって避難を</a:t>
            </a:r>
          </a:p>
          <a:p>
            <a:pPr algn="r" eaLnBrk="1" hangingPunct="1"/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しますか。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22238" y="769958"/>
            <a:ext cx="43005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2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写真から考えると・・・</a:t>
            </a:r>
          </a:p>
        </p:txBody>
      </p:sp>
      <p:sp>
        <p:nvSpPr>
          <p:cNvPr id="14" name="テキスト ボックス 4">
            <a:extLst>
              <a:ext uri="{FF2B5EF4-FFF2-40B4-BE49-F238E27FC236}">
                <a16:creationId xmlns:a16="http://schemas.microsoft.com/office/drawing/2014/main" id="{5C19FD82-3B98-4EC9-962A-AA2A34FF2587}"/>
              </a:ext>
            </a:extLst>
          </p:cNvPr>
          <p:cNvSpPr txBox="1"/>
          <p:nvPr/>
        </p:nvSpPr>
        <p:spPr>
          <a:xfrm>
            <a:off x="225877" y="647707"/>
            <a:ext cx="7155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rgbClr val="FF0000"/>
                </a:solidFill>
                <a:latin typeface="+mj-ea"/>
              </a:rPr>
              <a:t>しゃしん</a:t>
            </a:r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95E3607B-C22E-441D-ADA5-623B0302ED88}"/>
              </a:ext>
            </a:extLst>
          </p:cNvPr>
          <p:cNvSpPr txBox="1"/>
          <p:nvPr/>
        </p:nvSpPr>
        <p:spPr>
          <a:xfrm>
            <a:off x="1327265" y="657939"/>
            <a:ext cx="7155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rgbClr val="FF0000"/>
                </a:solidFill>
                <a:latin typeface="+mj-ea"/>
              </a:rPr>
              <a:t>かんが</a:t>
            </a:r>
          </a:p>
        </p:txBody>
      </p:sp>
      <p:sp>
        <p:nvSpPr>
          <p:cNvPr id="22" name="テキスト ボックス 4">
            <a:extLst>
              <a:ext uri="{FF2B5EF4-FFF2-40B4-BE49-F238E27FC236}">
                <a16:creationId xmlns:a16="http://schemas.microsoft.com/office/drawing/2014/main" id="{A57BC00C-F823-4D96-9D1E-89BB267F79D4}"/>
              </a:ext>
            </a:extLst>
          </p:cNvPr>
          <p:cNvSpPr txBox="1"/>
          <p:nvPr/>
        </p:nvSpPr>
        <p:spPr>
          <a:xfrm>
            <a:off x="278629" y="1561392"/>
            <a:ext cx="7155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latin typeface="+mj-ea"/>
              </a:rPr>
              <a:t>いえ</a:t>
            </a:r>
          </a:p>
        </p:txBody>
      </p:sp>
      <p:sp>
        <p:nvSpPr>
          <p:cNvPr id="23" name="テキスト ボックス 4">
            <a:extLst>
              <a:ext uri="{FF2B5EF4-FFF2-40B4-BE49-F238E27FC236}">
                <a16:creationId xmlns:a16="http://schemas.microsoft.com/office/drawing/2014/main" id="{A23F6F62-DA92-4FDE-82FD-B3B96709282C}"/>
              </a:ext>
            </a:extLst>
          </p:cNvPr>
          <p:cNvSpPr txBox="1"/>
          <p:nvPr/>
        </p:nvSpPr>
        <p:spPr>
          <a:xfrm>
            <a:off x="1413196" y="2022198"/>
            <a:ext cx="7155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latin typeface="+mj-ea"/>
              </a:rPr>
              <a:t>き　けん</a:t>
            </a:r>
          </a:p>
        </p:txBody>
      </p:sp>
      <p:sp>
        <p:nvSpPr>
          <p:cNvPr id="24" name="テキスト ボックス 4">
            <a:extLst>
              <a:ext uri="{FF2B5EF4-FFF2-40B4-BE49-F238E27FC236}">
                <a16:creationId xmlns:a16="http://schemas.microsoft.com/office/drawing/2014/main" id="{B2FC1842-CCAE-4A7B-BFF4-FB887650A186}"/>
              </a:ext>
            </a:extLst>
          </p:cNvPr>
          <p:cNvSpPr txBox="1"/>
          <p:nvPr/>
        </p:nvSpPr>
        <p:spPr>
          <a:xfrm>
            <a:off x="1556960" y="3359178"/>
            <a:ext cx="7155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latin typeface="+mj-ea"/>
              </a:rPr>
              <a:t>ひ　なん</a:t>
            </a:r>
          </a:p>
        </p:txBody>
      </p:sp>
      <p:sp>
        <p:nvSpPr>
          <p:cNvPr id="25" name="テキスト ボックス 4">
            <a:extLst>
              <a:ext uri="{FF2B5EF4-FFF2-40B4-BE49-F238E27FC236}">
                <a16:creationId xmlns:a16="http://schemas.microsoft.com/office/drawing/2014/main" id="{C6A83452-19DE-4469-A853-D7BF5858CC2B}"/>
              </a:ext>
            </a:extLst>
          </p:cNvPr>
          <p:cNvSpPr txBox="1"/>
          <p:nvPr/>
        </p:nvSpPr>
        <p:spPr>
          <a:xfrm>
            <a:off x="2389192" y="3352148"/>
            <a:ext cx="7155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latin typeface="+mj-ea"/>
              </a:rPr>
              <a:t>ひつ　よう</a:t>
            </a:r>
          </a:p>
        </p:txBody>
      </p:sp>
      <p:sp>
        <p:nvSpPr>
          <p:cNvPr id="26" name="テキスト ボックス 4">
            <a:extLst>
              <a:ext uri="{FF2B5EF4-FFF2-40B4-BE49-F238E27FC236}">
                <a16:creationId xmlns:a16="http://schemas.microsoft.com/office/drawing/2014/main" id="{4885AD55-CBD6-48EB-809A-A430CEA7173C}"/>
              </a:ext>
            </a:extLst>
          </p:cNvPr>
          <p:cNvSpPr txBox="1"/>
          <p:nvPr/>
        </p:nvSpPr>
        <p:spPr>
          <a:xfrm>
            <a:off x="4479925" y="2945656"/>
            <a:ext cx="408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800" dirty="0">
                <a:solidFill>
                  <a:srgbClr val="FF0000"/>
                </a:solidFill>
                <a:latin typeface="+mj-ea"/>
              </a:rPr>
              <a:t>いえ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A97A81A-0A2F-4BFF-BB86-D91994481D5E}"/>
              </a:ext>
            </a:extLst>
          </p:cNvPr>
          <p:cNvGrpSpPr/>
          <p:nvPr/>
        </p:nvGrpSpPr>
        <p:grpSpPr>
          <a:xfrm>
            <a:off x="6175" y="6200"/>
            <a:ext cx="9137825" cy="628219"/>
            <a:chOff x="6175" y="6200"/>
            <a:chExt cx="9137825" cy="628219"/>
          </a:xfrm>
        </p:grpSpPr>
        <p:sp>
          <p:nvSpPr>
            <p:cNvPr id="6" name="テキスト ボックス 4"/>
            <p:cNvSpPr txBox="1"/>
            <p:nvPr/>
          </p:nvSpPr>
          <p:spPr>
            <a:xfrm>
              <a:off x="6175" y="172754"/>
              <a:ext cx="9137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2400" dirty="0">
                  <a:solidFill>
                    <a:schemeClr val="bg1"/>
                  </a:solidFill>
                </a:rPr>
                <a:t>決壊した堤防近くの家屋倒壊のようす</a:t>
              </a:r>
              <a:endParaRPr lang="ja-JP" altLang="en-US" sz="2400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1" name="テキスト ボックス 4">
              <a:extLst>
                <a:ext uri="{FF2B5EF4-FFF2-40B4-BE49-F238E27FC236}">
                  <a16:creationId xmlns:a16="http://schemas.microsoft.com/office/drawing/2014/main" id="{022A2BA6-9D14-4A70-A724-36C0A4C96BDB}"/>
                </a:ext>
              </a:extLst>
            </p:cNvPr>
            <p:cNvSpPr txBox="1"/>
            <p:nvPr/>
          </p:nvSpPr>
          <p:spPr>
            <a:xfrm>
              <a:off x="2095311" y="6200"/>
              <a:ext cx="85779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1300" dirty="0">
                  <a:solidFill>
                    <a:schemeClr val="bg1"/>
                  </a:solidFill>
                </a:rPr>
                <a:t>けっかい</a:t>
              </a:r>
              <a:endParaRPr lang="ja-JP" altLang="en-US" sz="1300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2" name="テキスト ボックス 4">
              <a:extLst>
                <a:ext uri="{FF2B5EF4-FFF2-40B4-BE49-F238E27FC236}">
                  <a16:creationId xmlns:a16="http://schemas.microsoft.com/office/drawing/2014/main" id="{552383AC-064C-4D25-861D-94DA7BFA71D2}"/>
                </a:ext>
              </a:extLst>
            </p:cNvPr>
            <p:cNvSpPr txBox="1"/>
            <p:nvPr/>
          </p:nvSpPr>
          <p:spPr>
            <a:xfrm>
              <a:off x="3216977" y="11992"/>
              <a:ext cx="108281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1300" dirty="0">
                  <a:solidFill>
                    <a:schemeClr val="bg1"/>
                  </a:solidFill>
                  <a:latin typeface="+mj-ea"/>
                </a:rPr>
                <a:t>ていぼうちか</a:t>
              </a:r>
            </a:p>
          </p:txBody>
        </p:sp>
        <p:sp>
          <p:nvSpPr>
            <p:cNvPr id="27" name="テキスト ボックス 4">
              <a:extLst>
                <a:ext uri="{FF2B5EF4-FFF2-40B4-BE49-F238E27FC236}">
                  <a16:creationId xmlns:a16="http://schemas.microsoft.com/office/drawing/2014/main" id="{EBDF8264-A139-42D5-9AD9-A81E83AFA495}"/>
                </a:ext>
              </a:extLst>
            </p:cNvPr>
            <p:cNvSpPr txBox="1"/>
            <p:nvPr/>
          </p:nvSpPr>
          <p:spPr>
            <a:xfrm>
              <a:off x="4645152" y="11992"/>
              <a:ext cx="136115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ja-JP" altLang="en-US" sz="1300" dirty="0">
                  <a:solidFill>
                    <a:schemeClr val="bg1"/>
                  </a:solidFill>
                  <a:latin typeface="+mj-ea"/>
                </a:rPr>
                <a:t>かおくとうかい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8052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81546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浸水した道路の危険性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9" t="65520" r="10467" b="18258"/>
          <a:stretch/>
        </p:blipFill>
        <p:spPr>
          <a:xfrm>
            <a:off x="216568" y="730251"/>
            <a:ext cx="8855243" cy="593524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7368988" y="115101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資料７</a:t>
            </a:r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7E8512D4-6748-4397-AA8A-6E503D16AD6D}"/>
              </a:ext>
            </a:extLst>
          </p:cNvPr>
          <p:cNvSpPr txBox="1"/>
          <p:nvPr/>
        </p:nvSpPr>
        <p:spPr>
          <a:xfrm>
            <a:off x="175841" y="730251"/>
            <a:ext cx="545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すい</a:t>
            </a:r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6E7EF26B-4958-42D0-9010-451B15AEBC75}"/>
              </a:ext>
            </a:extLst>
          </p:cNvPr>
          <p:cNvSpPr txBox="1"/>
          <p:nvPr/>
        </p:nvSpPr>
        <p:spPr>
          <a:xfrm>
            <a:off x="4336177" y="52936"/>
            <a:ext cx="9685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どうろ</a:t>
            </a:r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B7517EC8-34D7-4D64-B7D0-7FA61B84E8CC}"/>
              </a:ext>
            </a:extLst>
          </p:cNvPr>
          <p:cNvSpPr txBox="1"/>
          <p:nvPr/>
        </p:nvSpPr>
        <p:spPr>
          <a:xfrm>
            <a:off x="5333323" y="62605"/>
            <a:ext cx="9685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きけんせい</a:t>
            </a: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73800E4B-CF82-4B59-B3EC-F938F6816CD3}"/>
              </a:ext>
            </a:extLst>
          </p:cNvPr>
          <p:cNvSpPr txBox="1"/>
          <p:nvPr/>
        </p:nvSpPr>
        <p:spPr>
          <a:xfrm>
            <a:off x="899741" y="732120"/>
            <a:ext cx="545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にご</a:t>
            </a:r>
          </a:p>
        </p:txBody>
      </p:sp>
      <p:sp>
        <p:nvSpPr>
          <p:cNvPr id="13" name="テキスト ボックス 4">
            <a:extLst>
              <a:ext uri="{FF2B5EF4-FFF2-40B4-BE49-F238E27FC236}">
                <a16:creationId xmlns:a16="http://schemas.microsoft.com/office/drawing/2014/main" id="{B8562057-47BA-4771-BC86-ED9AEB1C97DE}"/>
              </a:ext>
            </a:extLst>
          </p:cNvPr>
          <p:cNvSpPr txBox="1"/>
          <p:nvPr/>
        </p:nvSpPr>
        <p:spPr>
          <a:xfrm>
            <a:off x="3002677" y="49846"/>
            <a:ext cx="9685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しんすい</a:t>
            </a:r>
          </a:p>
        </p:txBody>
      </p:sp>
    </p:spTree>
    <p:extLst>
      <p:ext uri="{BB962C8B-B14F-4D97-AF65-F5344CB8AC3E}">
        <p14:creationId xmlns:p14="http://schemas.microsoft.com/office/powerpoint/2010/main" val="688979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37586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浸水した道路を通る必要があるとき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84" t="14865" r="-323" b="60316"/>
          <a:stretch/>
        </p:blipFill>
        <p:spPr>
          <a:xfrm>
            <a:off x="377274" y="795264"/>
            <a:ext cx="8436078" cy="5961031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7368988" y="71141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資料８</a:t>
            </a:r>
          </a:p>
        </p:txBody>
      </p:sp>
      <p:sp>
        <p:nvSpPr>
          <p:cNvPr id="8" name="テキスト ボックス 4">
            <a:extLst>
              <a:ext uri="{FF2B5EF4-FFF2-40B4-BE49-F238E27FC236}">
                <a16:creationId xmlns:a16="http://schemas.microsoft.com/office/drawing/2014/main" id="{751FB781-5395-419E-939B-BC512970672D}"/>
              </a:ext>
            </a:extLst>
          </p:cNvPr>
          <p:cNvSpPr txBox="1"/>
          <p:nvPr/>
        </p:nvSpPr>
        <p:spPr>
          <a:xfrm>
            <a:off x="3465739" y="-17584"/>
            <a:ext cx="75456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どうろ</a:t>
            </a:r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23E0849C-75B5-41D6-B9AE-A03236F33326}"/>
              </a:ext>
            </a:extLst>
          </p:cNvPr>
          <p:cNvSpPr txBox="1"/>
          <p:nvPr/>
        </p:nvSpPr>
        <p:spPr>
          <a:xfrm>
            <a:off x="2097071" y="-18545"/>
            <a:ext cx="94506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しんすい</a:t>
            </a:r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328D1882-DF12-4288-93C0-922F6D8B5951}"/>
              </a:ext>
            </a:extLst>
          </p:cNvPr>
          <p:cNvSpPr txBox="1"/>
          <p:nvPr/>
        </p:nvSpPr>
        <p:spPr>
          <a:xfrm>
            <a:off x="4328169" y="-24406"/>
            <a:ext cx="5427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とお</a:t>
            </a:r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4F78FE7C-6F8C-4D6D-AE93-64E299EC275C}"/>
              </a:ext>
            </a:extLst>
          </p:cNvPr>
          <p:cNvSpPr txBox="1"/>
          <p:nvPr/>
        </p:nvSpPr>
        <p:spPr>
          <a:xfrm>
            <a:off x="4909500" y="-24406"/>
            <a:ext cx="10077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ふひつよう</a:t>
            </a: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1BF9B6E7-61DD-46E0-BD6B-A5FEBE36560D}"/>
              </a:ext>
            </a:extLst>
          </p:cNvPr>
          <p:cNvSpPr txBox="1"/>
          <p:nvPr/>
        </p:nvSpPr>
        <p:spPr>
          <a:xfrm>
            <a:off x="2569604" y="797010"/>
            <a:ext cx="590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rgbClr val="C00000"/>
                </a:solidFill>
                <a:latin typeface="+mj-ea"/>
              </a:rPr>
              <a:t>なか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A9F5FBB-F2D3-4201-A022-4E99FFCF331D}"/>
              </a:ext>
            </a:extLst>
          </p:cNvPr>
          <p:cNvGrpSpPr/>
          <p:nvPr/>
        </p:nvGrpSpPr>
        <p:grpSpPr>
          <a:xfrm>
            <a:off x="916940" y="1183569"/>
            <a:ext cx="2054860" cy="599511"/>
            <a:chOff x="916940" y="1183569"/>
            <a:chExt cx="2054860" cy="599511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F0CA0F22-8FB2-46F9-B85A-3EBFF9E1CBE4}"/>
                </a:ext>
              </a:extLst>
            </p:cNvPr>
            <p:cNvSpPr txBox="1"/>
            <p:nvPr/>
          </p:nvSpPr>
          <p:spPr>
            <a:xfrm>
              <a:off x="916940" y="1211001"/>
              <a:ext cx="2054860" cy="572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kumimoji="1" lang="ja-JP" altLang="en-US" sz="1100" dirty="0"/>
                <a:t>長ぐつや、はだしはきけんです。運動ぐつをはきましょう。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BFA68A3-BF93-4150-B264-E1310B143C47}"/>
                </a:ext>
              </a:extLst>
            </p:cNvPr>
            <p:cNvSpPr txBox="1"/>
            <p:nvPr/>
          </p:nvSpPr>
          <p:spPr>
            <a:xfrm>
              <a:off x="916940" y="1183569"/>
              <a:ext cx="42418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なが</a:t>
              </a:r>
              <a:endParaRPr kumimoji="1" lang="en-US" altLang="ja-JP" sz="6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B2E1C59-81BA-493B-A491-E787326EAAE6}"/>
                </a:ext>
              </a:extLst>
            </p:cNvPr>
            <p:cNvSpPr txBox="1"/>
            <p:nvPr/>
          </p:nvSpPr>
          <p:spPr>
            <a:xfrm>
              <a:off x="934720" y="1442592"/>
              <a:ext cx="50038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うんどう</a:t>
              </a:r>
              <a:endParaRPr lang="en-US" altLang="ja-JP" sz="600" dirty="0"/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76143F5-9D84-481B-978C-4352DDC9CB80}"/>
              </a:ext>
            </a:extLst>
          </p:cNvPr>
          <p:cNvGrpSpPr/>
          <p:nvPr/>
        </p:nvGrpSpPr>
        <p:grpSpPr>
          <a:xfrm>
            <a:off x="3357438" y="1183569"/>
            <a:ext cx="1581199" cy="1005408"/>
            <a:chOff x="3357438" y="1183569"/>
            <a:chExt cx="1581199" cy="1005408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C2E675E0-41B3-45C9-B20C-60F12D76FF43}"/>
                </a:ext>
              </a:extLst>
            </p:cNvPr>
            <p:cNvGrpSpPr/>
            <p:nvPr/>
          </p:nvGrpSpPr>
          <p:grpSpPr>
            <a:xfrm>
              <a:off x="3357438" y="1183569"/>
              <a:ext cx="1513499" cy="859583"/>
              <a:chOff x="973639" y="-538551"/>
              <a:chExt cx="1513499" cy="859583"/>
            </a:xfrm>
          </p:grpSpPr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D0F710F-A840-458A-A0D2-C267E3DE7527}"/>
                  </a:ext>
                </a:extLst>
              </p:cNvPr>
              <p:cNvSpPr txBox="1"/>
              <p:nvPr/>
            </p:nvSpPr>
            <p:spPr>
              <a:xfrm>
                <a:off x="973639" y="-511119"/>
                <a:ext cx="1513499" cy="8321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000"/>
                  </a:lnSpc>
                </a:pPr>
                <a:r>
                  <a:rPr kumimoji="1" lang="ja-JP" altLang="en-US" sz="1100" dirty="0"/>
                  <a:t>長い棒をつえ代わりにして、水の中の障害物に注意しましょう。</a:t>
                </a:r>
                <a:endParaRPr kumimoji="1" lang="en-US" altLang="ja-JP" sz="1100" dirty="0"/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51D82DC5-566B-499E-A337-84078018A490}"/>
                  </a:ext>
                </a:extLst>
              </p:cNvPr>
              <p:cNvSpPr txBox="1"/>
              <p:nvPr/>
            </p:nvSpPr>
            <p:spPr>
              <a:xfrm>
                <a:off x="984241" y="-538551"/>
                <a:ext cx="1244600" cy="19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900"/>
                  </a:lnSpc>
                </a:pPr>
                <a:r>
                  <a:rPr lang="ja-JP" altLang="en-US" sz="600" dirty="0"/>
                  <a:t>なが　　 ぼう　　　　　　　　が</a:t>
                </a:r>
                <a:endParaRPr kumimoji="1" lang="en-US" altLang="ja-JP" sz="600" dirty="0"/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20C27A9-EC5C-477D-9B3B-E9380C6CE30E}"/>
                </a:ext>
              </a:extLst>
            </p:cNvPr>
            <p:cNvSpPr txBox="1"/>
            <p:nvPr/>
          </p:nvSpPr>
          <p:spPr>
            <a:xfrm>
              <a:off x="3694037" y="1437512"/>
              <a:ext cx="124460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みず　　 なか　　しょうがいぶつ</a:t>
              </a:r>
              <a:endParaRPr kumimoji="1" lang="en-US" altLang="ja-JP" sz="6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5B0BDDA-CBF2-481A-94BF-0FF513EEAEDB}"/>
                </a:ext>
              </a:extLst>
            </p:cNvPr>
            <p:cNvSpPr txBox="1"/>
            <p:nvPr/>
          </p:nvSpPr>
          <p:spPr>
            <a:xfrm>
              <a:off x="3519539" y="1686273"/>
              <a:ext cx="450923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ちゅうい</a:t>
              </a:r>
              <a:endParaRPr kumimoji="1" lang="en-US" altLang="ja-JP" sz="600" dirty="0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E3F35BBC-4C40-43A9-80BB-BBE9F66B7DF4}"/>
                </a:ext>
              </a:extLst>
            </p:cNvPr>
            <p:cNvSpPr/>
            <p:nvPr/>
          </p:nvSpPr>
          <p:spPr>
            <a:xfrm>
              <a:off x="3429000" y="2001520"/>
              <a:ext cx="502920" cy="1874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A29618DC-585B-476A-A8F5-71F982736CD4}"/>
              </a:ext>
            </a:extLst>
          </p:cNvPr>
          <p:cNvGrpSpPr/>
          <p:nvPr/>
        </p:nvGrpSpPr>
        <p:grpSpPr>
          <a:xfrm>
            <a:off x="5960037" y="1182577"/>
            <a:ext cx="2401643" cy="768396"/>
            <a:chOff x="5975277" y="1147017"/>
            <a:chExt cx="2401643" cy="768396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5DFC3989-5ED3-46AA-9826-6A90365D556B}"/>
                </a:ext>
              </a:extLst>
            </p:cNvPr>
            <p:cNvGrpSpPr/>
            <p:nvPr/>
          </p:nvGrpSpPr>
          <p:grpSpPr>
            <a:xfrm>
              <a:off x="5975277" y="1147017"/>
              <a:ext cx="2401643" cy="603102"/>
              <a:chOff x="853830" y="1183569"/>
              <a:chExt cx="2117970" cy="603102"/>
            </a:xfrm>
          </p:grpSpPr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58F1E4E-DAD9-4ECD-95F2-6747D2A9FF65}"/>
                  </a:ext>
                </a:extLst>
              </p:cNvPr>
              <p:cNvSpPr txBox="1"/>
              <p:nvPr/>
            </p:nvSpPr>
            <p:spPr>
              <a:xfrm>
                <a:off x="853830" y="1211001"/>
                <a:ext cx="2117970" cy="5756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000"/>
                  </a:lnSpc>
                </a:pPr>
                <a:r>
                  <a:rPr lang="ja-JP" altLang="en-US" sz="1100" dirty="0"/>
                  <a:t>深い浸水だとマンホールに気づかず、吸い込まれてしまうことがあります。</a:t>
                </a:r>
                <a:endParaRPr kumimoji="1" lang="ja-JP" altLang="en-US" sz="1100" dirty="0"/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7025BD8-6CD2-4AFE-9D3B-E04583F7F365}"/>
                  </a:ext>
                </a:extLst>
              </p:cNvPr>
              <p:cNvSpPr txBox="1"/>
              <p:nvPr/>
            </p:nvSpPr>
            <p:spPr>
              <a:xfrm>
                <a:off x="867659" y="1183569"/>
                <a:ext cx="1927491" cy="19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900"/>
                  </a:lnSpc>
                </a:pPr>
                <a:r>
                  <a:rPr kumimoji="1" lang="ja-JP" altLang="en-US" sz="600" dirty="0"/>
                  <a:t>ふか　　 しんすい　　　　　　　　　　　　　　　　　　　　  き</a:t>
                </a:r>
                <a:endParaRPr kumimoji="1" lang="en-US" altLang="ja-JP" sz="600" dirty="0"/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61CED0B4-37DB-4AC5-AFDA-E11E680D222C}"/>
                  </a:ext>
                </a:extLst>
              </p:cNvPr>
              <p:cNvSpPr txBox="1"/>
              <p:nvPr/>
            </p:nvSpPr>
            <p:spPr>
              <a:xfrm>
                <a:off x="889452" y="1442592"/>
                <a:ext cx="549541" cy="19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900"/>
                  </a:lnSpc>
                </a:pPr>
                <a:r>
                  <a:rPr lang="ja-JP" altLang="en-US" sz="600" dirty="0"/>
                  <a:t>す　　　　こ</a:t>
                </a:r>
                <a:endParaRPr lang="en-US" altLang="ja-JP" sz="600" dirty="0"/>
              </a:p>
            </p:txBody>
          </p:sp>
        </p:grp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96BF76D9-088B-4BE6-A7AA-30C6924B1291}"/>
                </a:ext>
              </a:extLst>
            </p:cNvPr>
            <p:cNvSpPr/>
            <p:nvPr/>
          </p:nvSpPr>
          <p:spPr>
            <a:xfrm>
              <a:off x="6015670" y="1717667"/>
              <a:ext cx="563032" cy="1977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DA47DA5-CEB4-4187-AE4F-50EADE1CAE0D}"/>
              </a:ext>
            </a:extLst>
          </p:cNvPr>
          <p:cNvGrpSpPr/>
          <p:nvPr/>
        </p:nvGrpSpPr>
        <p:grpSpPr>
          <a:xfrm>
            <a:off x="846602" y="2741993"/>
            <a:ext cx="2262358" cy="854384"/>
            <a:chOff x="846602" y="2777553"/>
            <a:chExt cx="2262358" cy="85438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780E0F1-8584-4A5A-8DBE-91384529BC70}"/>
                </a:ext>
              </a:extLst>
            </p:cNvPr>
            <p:cNvSpPr txBox="1"/>
            <p:nvPr/>
          </p:nvSpPr>
          <p:spPr>
            <a:xfrm>
              <a:off x="846602" y="2799786"/>
              <a:ext cx="2262358" cy="83215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kumimoji="1" lang="ja-JP" altLang="en-US" sz="1100" dirty="0"/>
                <a:t>歩ける深さの目安は男性で</a:t>
              </a:r>
              <a:r>
                <a:rPr kumimoji="1" lang="en-US" altLang="ja-JP" sz="1100" dirty="0"/>
                <a:t>70cm</a:t>
              </a:r>
              <a:r>
                <a:rPr kumimoji="1" lang="ja-JP" altLang="en-US" sz="1100" dirty="0"/>
                <a:t>、女性で</a:t>
              </a:r>
              <a:r>
                <a:rPr kumimoji="1" lang="en-US" altLang="ja-JP" sz="1100" dirty="0"/>
                <a:t>50cm</a:t>
              </a:r>
              <a:r>
                <a:rPr kumimoji="1" lang="ja-JP" altLang="en-US" sz="1100" dirty="0"/>
                <a:t>までです。それ以上</a:t>
              </a:r>
              <a:endParaRPr kumimoji="1" lang="en-US" altLang="ja-JP" sz="1100" dirty="0"/>
            </a:p>
            <a:p>
              <a:pPr>
                <a:lnSpc>
                  <a:spcPts val="2000"/>
                </a:lnSpc>
              </a:pPr>
              <a:r>
                <a:rPr lang="ja-JP" altLang="en-US" sz="1100" dirty="0"/>
                <a:t>は救助を待ちましょう。</a:t>
              </a:r>
              <a:endParaRPr lang="en-US" altLang="ja-JP" sz="1100" dirty="0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1BA2D72-DA09-46D7-9E1F-506B01A7C1D4}"/>
                </a:ext>
              </a:extLst>
            </p:cNvPr>
            <p:cNvSpPr txBox="1"/>
            <p:nvPr/>
          </p:nvSpPr>
          <p:spPr>
            <a:xfrm>
              <a:off x="846602" y="2777746"/>
              <a:ext cx="42418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ある</a:t>
              </a:r>
              <a:endParaRPr kumimoji="1" lang="en-US" altLang="ja-JP" sz="600" dirty="0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E536131-AAA1-4E66-A149-0F58A9D8C84E}"/>
                </a:ext>
              </a:extLst>
            </p:cNvPr>
            <p:cNvSpPr txBox="1"/>
            <p:nvPr/>
          </p:nvSpPr>
          <p:spPr>
            <a:xfrm>
              <a:off x="1238023" y="2777939"/>
              <a:ext cx="42418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kumimoji="1" lang="ja-JP" altLang="en-US" sz="600" dirty="0"/>
                <a:t>ふか</a:t>
              </a:r>
              <a:endParaRPr kumimoji="1" lang="en-US" altLang="ja-JP" sz="600" dirty="0"/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3F4A4F3-5C7F-4811-9A49-2FA675B50E2F}"/>
                </a:ext>
              </a:extLst>
            </p:cNvPr>
            <p:cNvSpPr txBox="1"/>
            <p:nvPr/>
          </p:nvSpPr>
          <p:spPr>
            <a:xfrm>
              <a:off x="1662203" y="2777746"/>
              <a:ext cx="42418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kumimoji="1" lang="ja-JP" altLang="en-US" sz="600" dirty="0"/>
                <a:t>めやす</a:t>
              </a:r>
              <a:endParaRPr kumimoji="1" lang="en-US" altLang="ja-JP" sz="600" dirty="0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92F6D9B-8CB8-4FDC-AC0D-EF18C8D9E975}"/>
                </a:ext>
              </a:extLst>
            </p:cNvPr>
            <p:cNvSpPr txBox="1"/>
            <p:nvPr/>
          </p:nvSpPr>
          <p:spPr>
            <a:xfrm>
              <a:off x="2062676" y="2777553"/>
              <a:ext cx="506928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だんせい</a:t>
              </a:r>
              <a:endParaRPr kumimoji="1" lang="en-US" altLang="ja-JP" sz="600" dirty="0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5B1C97BD-89FC-43D7-A755-DD8C132D30D0}"/>
                </a:ext>
              </a:extLst>
            </p:cNvPr>
            <p:cNvSpPr txBox="1"/>
            <p:nvPr/>
          </p:nvSpPr>
          <p:spPr>
            <a:xfrm>
              <a:off x="864578" y="3036769"/>
              <a:ext cx="506928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じょせい</a:t>
              </a:r>
              <a:endParaRPr kumimoji="1" lang="en-US" altLang="ja-JP" sz="600" dirty="0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6FA6593A-4E18-498D-9A9E-38C8E3EE1162}"/>
                </a:ext>
              </a:extLst>
            </p:cNvPr>
            <p:cNvSpPr txBox="1"/>
            <p:nvPr/>
          </p:nvSpPr>
          <p:spPr>
            <a:xfrm>
              <a:off x="2434392" y="3036769"/>
              <a:ext cx="506928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kumimoji="1" lang="ja-JP" altLang="en-US" sz="600" dirty="0"/>
                <a:t>いじょう</a:t>
              </a:r>
              <a:endParaRPr kumimoji="1" lang="en-US" altLang="ja-JP" sz="600" dirty="0"/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55E568DD-7DE4-4F75-B986-862A7FB527A1}"/>
                </a:ext>
              </a:extLst>
            </p:cNvPr>
            <p:cNvSpPr txBox="1"/>
            <p:nvPr/>
          </p:nvSpPr>
          <p:spPr>
            <a:xfrm>
              <a:off x="1015084" y="3275789"/>
              <a:ext cx="506928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きゅうじょ</a:t>
              </a:r>
              <a:endParaRPr kumimoji="1" lang="en-US" altLang="ja-JP" sz="600" dirty="0"/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323DF19-EB53-4F91-AC47-7FD3C09BA80A}"/>
                </a:ext>
              </a:extLst>
            </p:cNvPr>
            <p:cNvSpPr txBox="1"/>
            <p:nvPr/>
          </p:nvSpPr>
          <p:spPr>
            <a:xfrm>
              <a:off x="1397845" y="3275596"/>
              <a:ext cx="42418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まち</a:t>
              </a:r>
              <a:endParaRPr kumimoji="1" lang="en-US" altLang="ja-JP" sz="600" dirty="0"/>
            </a:p>
          </p:txBody>
        </p: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1ED91B84-7885-49F1-9002-6E6BD8F6122D}"/>
              </a:ext>
            </a:extLst>
          </p:cNvPr>
          <p:cNvGrpSpPr/>
          <p:nvPr/>
        </p:nvGrpSpPr>
        <p:grpSpPr>
          <a:xfrm>
            <a:off x="830762" y="3460568"/>
            <a:ext cx="2259148" cy="498334"/>
            <a:chOff x="830762" y="3460568"/>
            <a:chExt cx="2259148" cy="498334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FF9134E-B6EB-4906-9BA1-2A2B902A07FD}"/>
                </a:ext>
              </a:extLst>
            </p:cNvPr>
            <p:cNvSpPr txBox="1"/>
            <p:nvPr/>
          </p:nvSpPr>
          <p:spPr>
            <a:xfrm>
              <a:off x="830762" y="3542896"/>
              <a:ext cx="2259148" cy="2328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kumimoji="1" lang="en-US" altLang="ja-JP" sz="800" b="1" dirty="0"/>
                <a:t>※</a:t>
              </a:r>
              <a:r>
                <a:rPr kumimoji="1" lang="ja-JP" altLang="en-US" sz="800" b="1" dirty="0"/>
                <a:t>水深が浅い場所でも流れが速い場合は、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723FD6B-1CE2-47AE-A195-DF733D3339C6}"/>
                </a:ext>
              </a:extLst>
            </p:cNvPr>
            <p:cNvSpPr txBox="1"/>
            <p:nvPr/>
          </p:nvSpPr>
          <p:spPr>
            <a:xfrm>
              <a:off x="942340" y="3464795"/>
              <a:ext cx="462280" cy="19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500" dirty="0"/>
                <a:t>すいしん</a:t>
              </a:r>
              <a:endParaRPr kumimoji="1" lang="en-US" altLang="ja-JP" sz="500" dirty="0"/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952671C5-652E-4365-B025-F8B6297AC65C}"/>
                </a:ext>
              </a:extLst>
            </p:cNvPr>
            <p:cNvSpPr txBox="1"/>
            <p:nvPr/>
          </p:nvSpPr>
          <p:spPr>
            <a:xfrm>
              <a:off x="1255803" y="3460568"/>
              <a:ext cx="381227" cy="19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kumimoji="1" lang="ja-JP" altLang="en-US" sz="500" dirty="0"/>
                <a:t>あさ</a:t>
              </a:r>
              <a:endParaRPr kumimoji="1" lang="en-US" altLang="ja-JP" sz="500" dirty="0"/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D132127-1E0A-4B2D-9E09-E06D9D2CA029}"/>
                </a:ext>
              </a:extLst>
            </p:cNvPr>
            <p:cNvSpPr txBox="1"/>
            <p:nvPr/>
          </p:nvSpPr>
          <p:spPr>
            <a:xfrm>
              <a:off x="1487204" y="3462681"/>
              <a:ext cx="381227" cy="19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kumimoji="1" lang="ja-JP" altLang="en-US" sz="500" dirty="0"/>
                <a:t>ばしょ</a:t>
              </a:r>
              <a:endParaRPr kumimoji="1" lang="en-US" altLang="ja-JP" sz="500" dirty="0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673F98D-BE4D-4A90-BCDF-40C73E4A5F54}"/>
                </a:ext>
              </a:extLst>
            </p:cNvPr>
            <p:cNvSpPr txBox="1"/>
            <p:nvPr/>
          </p:nvSpPr>
          <p:spPr>
            <a:xfrm>
              <a:off x="1812437" y="3463721"/>
              <a:ext cx="381227" cy="19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500" dirty="0"/>
                <a:t>なが</a:t>
              </a:r>
              <a:endParaRPr kumimoji="1" lang="en-US" altLang="ja-JP" sz="500" dirty="0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2C2B679-9492-491A-90D8-A5611517F4A5}"/>
                </a:ext>
              </a:extLst>
            </p:cNvPr>
            <p:cNvSpPr txBox="1"/>
            <p:nvPr/>
          </p:nvSpPr>
          <p:spPr>
            <a:xfrm>
              <a:off x="2114510" y="3464377"/>
              <a:ext cx="381227" cy="19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kumimoji="1" lang="ja-JP" altLang="en-US" sz="500" dirty="0"/>
                <a:t>はや</a:t>
              </a:r>
              <a:endParaRPr kumimoji="1" lang="en-US" altLang="ja-JP" sz="500" dirty="0"/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24BA600-DBF7-46BB-9261-8FA397862EC0}"/>
                </a:ext>
              </a:extLst>
            </p:cNvPr>
            <p:cNvSpPr txBox="1"/>
            <p:nvPr/>
          </p:nvSpPr>
          <p:spPr>
            <a:xfrm>
              <a:off x="2322972" y="3464365"/>
              <a:ext cx="381227" cy="19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500" dirty="0"/>
                <a:t>ばあい</a:t>
              </a:r>
              <a:endParaRPr kumimoji="1" lang="en-US" altLang="ja-JP" sz="500" dirty="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D6BE107-E0A5-41BC-B3BB-D905D91587B0}"/>
                </a:ext>
              </a:extLst>
            </p:cNvPr>
            <p:cNvSpPr txBox="1"/>
            <p:nvPr/>
          </p:nvSpPr>
          <p:spPr>
            <a:xfrm>
              <a:off x="930422" y="3726018"/>
              <a:ext cx="1484920" cy="2328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kumimoji="1" lang="ja-JP" altLang="en-US" sz="800" b="1" dirty="0"/>
                <a:t>非常に危険です。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384650B-152B-4A38-A909-5EE521C35FF4}"/>
                </a:ext>
              </a:extLst>
            </p:cNvPr>
            <p:cNvSpPr txBox="1"/>
            <p:nvPr/>
          </p:nvSpPr>
          <p:spPr>
            <a:xfrm>
              <a:off x="933257" y="3655413"/>
              <a:ext cx="396008" cy="19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500" dirty="0"/>
                <a:t>ひじょう</a:t>
              </a:r>
              <a:endParaRPr kumimoji="1" lang="en-US" altLang="ja-JP" sz="500" dirty="0"/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8B07A660-49CC-4523-A6A6-680CF3C1D2AE}"/>
                </a:ext>
              </a:extLst>
            </p:cNvPr>
            <p:cNvSpPr/>
            <p:nvPr/>
          </p:nvSpPr>
          <p:spPr>
            <a:xfrm>
              <a:off x="2369820" y="3733638"/>
              <a:ext cx="672318" cy="899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608ADB3D-8E63-437E-AF48-37C54E87E7ED}"/>
                </a:ext>
              </a:extLst>
            </p:cNvPr>
            <p:cNvSpPr txBox="1"/>
            <p:nvPr/>
          </p:nvSpPr>
          <p:spPr>
            <a:xfrm>
              <a:off x="1245742" y="3653508"/>
              <a:ext cx="396008" cy="19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kumimoji="1" lang="ja-JP" altLang="en-US" sz="500" dirty="0"/>
                <a:t>きけん</a:t>
              </a:r>
              <a:endParaRPr kumimoji="1" lang="en-US" altLang="ja-JP" sz="500" dirty="0"/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F532F805-F9F9-4658-9769-B15A42DA364B}"/>
              </a:ext>
            </a:extLst>
          </p:cNvPr>
          <p:cNvGrpSpPr/>
          <p:nvPr/>
        </p:nvGrpSpPr>
        <p:grpSpPr>
          <a:xfrm>
            <a:off x="3558800" y="2982555"/>
            <a:ext cx="2259148" cy="620171"/>
            <a:chOff x="3558800" y="2982555"/>
            <a:chExt cx="2259148" cy="62017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98C5641-B118-4CF2-A162-5851E9CA0F90}"/>
                </a:ext>
              </a:extLst>
            </p:cNvPr>
            <p:cNvSpPr txBox="1"/>
            <p:nvPr/>
          </p:nvSpPr>
          <p:spPr>
            <a:xfrm>
              <a:off x="3558800" y="3024298"/>
              <a:ext cx="2259148" cy="5784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kumimoji="1" lang="ja-JP" altLang="en-US" sz="1100" dirty="0"/>
                <a:t>はぐれないようにお互いの身体</a:t>
              </a:r>
              <a:endParaRPr kumimoji="1" lang="en-US" altLang="ja-JP" sz="1100" dirty="0"/>
            </a:p>
            <a:p>
              <a:pPr>
                <a:lnSpc>
                  <a:spcPts val="2000"/>
                </a:lnSpc>
              </a:pPr>
              <a:r>
                <a:rPr lang="ja-JP" altLang="en-US" sz="1100" dirty="0"/>
                <a:t>をロープで結んで避難しましょう。</a:t>
              </a:r>
              <a:endParaRPr kumimoji="1" lang="ja-JP" altLang="en-US" sz="1100" dirty="0"/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167ABF40-A3DC-4302-8698-546E72E0381B}"/>
                </a:ext>
              </a:extLst>
            </p:cNvPr>
            <p:cNvSpPr txBox="1"/>
            <p:nvPr/>
          </p:nvSpPr>
          <p:spPr>
            <a:xfrm>
              <a:off x="4689790" y="2982555"/>
              <a:ext cx="34957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たが</a:t>
              </a:r>
              <a:endParaRPr lang="en-US" altLang="ja-JP" sz="600" dirty="0"/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1DC9316-E4DE-48F4-82BC-5241D937AF0E}"/>
                </a:ext>
              </a:extLst>
            </p:cNvPr>
            <p:cNvSpPr txBox="1"/>
            <p:nvPr/>
          </p:nvSpPr>
          <p:spPr>
            <a:xfrm>
              <a:off x="5138360" y="2982555"/>
              <a:ext cx="45472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からだ</a:t>
              </a:r>
              <a:endParaRPr lang="en-US" altLang="ja-JP" sz="600" dirty="0"/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DBD6817-600F-40B6-9BF1-C3972294E6ED}"/>
                </a:ext>
              </a:extLst>
            </p:cNvPr>
            <p:cNvSpPr txBox="1"/>
            <p:nvPr/>
          </p:nvSpPr>
          <p:spPr>
            <a:xfrm>
              <a:off x="4180840" y="3250791"/>
              <a:ext cx="37084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むす</a:t>
              </a:r>
              <a:endParaRPr lang="en-US" altLang="ja-JP" sz="600" dirty="0"/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8E1A821-B0B4-4D90-BD5C-753C92C68D18}"/>
                </a:ext>
              </a:extLst>
            </p:cNvPr>
            <p:cNvSpPr txBox="1"/>
            <p:nvPr/>
          </p:nvSpPr>
          <p:spPr>
            <a:xfrm>
              <a:off x="4612640" y="3241005"/>
              <a:ext cx="45472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ひなん</a:t>
              </a:r>
              <a:endParaRPr lang="en-US" altLang="ja-JP" sz="600" dirty="0"/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720101A8-A354-49A9-993B-2E5215D88DBA}"/>
              </a:ext>
            </a:extLst>
          </p:cNvPr>
          <p:cNvGrpSpPr/>
          <p:nvPr/>
        </p:nvGrpSpPr>
        <p:grpSpPr>
          <a:xfrm>
            <a:off x="6011130" y="2918594"/>
            <a:ext cx="2259148" cy="610880"/>
            <a:chOff x="6011130" y="2918594"/>
            <a:chExt cx="2259148" cy="610880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D68B523-5347-4100-9A24-6B2E2000B095}"/>
                </a:ext>
              </a:extLst>
            </p:cNvPr>
            <p:cNvSpPr txBox="1"/>
            <p:nvPr/>
          </p:nvSpPr>
          <p:spPr>
            <a:xfrm>
              <a:off x="6011130" y="2951046"/>
              <a:ext cx="2259148" cy="5784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kumimoji="1" lang="ja-JP" altLang="en-US" sz="1100" dirty="0"/>
                <a:t>切れた電線など、危険な場所に</a:t>
              </a:r>
              <a:endParaRPr kumimoji="1" lang="en-US" altLang="ja-JP" sz="1100" dirty="0"/>
            </a:p>
            <a:p>
              <a:pPr>
                <a:lnSpc>
                  <a:spcPts val="2000"/>
                </a:lnSpc>
              </a:pPr>
              <a:r>
                <a:rPr lang="ja-JP" altLang="en-US" sz="1100" dirty="0"/>
                <a:t>は近寄らないようにしましょう。</a:t>
              </a:r>
              <a:endParaRPr kumimoji="1" lang="ja-JP" altLang="en-US" sz="1100" dirty="0"/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E10D17C2-F1B3-44A3-AC3D-9C40C4B3BA17}"/>
                </a:ext>
              </a:extLst>
            </p:cNvPr>
            <p:cNvSpPr txBox="1"/>
            <p:nvPr/>
          </p:nvSpPr>
          <p:spPr>
            <a:xfrm>
              <a:off x="6052777" y="2933852"/>
              <a:ext cx="286131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き</a:t>
              </a:r>
              <a:endParaRPr lang="en-US" altLang="ja-JP" sz="600" dirty="0"/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E946B66-81E7-4743-8565-FF9C07CD0A41}"/>
                </a:ext>
              </a:extLst>
            </p:cNvPr>
            <p:cNvSpPr txBox="1"/>
            <p:nvPr/>
          </p:nvSpPr>
          <p:spPr>
            <a:xfrm>
              <a:off x="6415083" y="2918594"/>
              <a:ext cx="493717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でんせん</a:t>
              </a:r>
              <a:endParaRPr lang="en-US" altLang="ja-JP" sz="600" dirty="0"/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1753FB03-2FC9-47C4-B131-C546AE20C5F5}"/>
                </a:ext>
              </a:extLst>
            </p:cNvPr>
            <p:cNvSpPr txBox="1"/>
            <p:nvPr/>
          </p:nvSpPr>
          <p:spPr>
            <a:xfrm>
              <a:off x="6188256" y="3180301"/>
              <a:ext cx="493717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ちかよ</a:t>
              </a:r>
              <a:endParaRPr lang="en-US" altLang="ja-JP" sz="600" dirty="0"/>
            </a:p>
          </p:txBody>
        </p:sp>
      </p:grp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D17D1A1-1860-42A8-89C8-A3B7176E9C80}"/>
              </a:ext>
            </a:extLst>
          </p:cNvPr>
          <p:cNvSpPr txBox="1"/>
          <p:nvPr/>
        </p:nvSpPr>
        <p:spPr>
          <a:xfrm>
            <a:off x="820676" y="5216656"/>
            <a:ext cx="1242000" cy="10886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1100" dirty="0"/>
              <a:t>高齢者や身体</a:t>
            </a:r>
            <a:endParaRPr kumimoji="1" lang="en-US" altLang="ja-JP" sz="1100" dirty="0"/>
          </a:p>
          <a:p>
            <a:pPr>
              <a:lnSpc>
                <a:spcPts val="2000"/>
              </a:lnSpc>
            </a:pPr>
            <a:r>
              <a:rPr lang="ja-JP" altLang="en-US" sz="1100" dirty="0"/>
              <a:t>の不自由な人な</a:t>
            </a:r>
            <a:endParaRPr lang="en-US" altLang="ja-JP" sz="1100" dirty="0"/>
          </a:p>
          <a:p>
            <a:pPr>
              <a:lnSpc>
                <a:spcPts val="2000"/>
              </a:lnSpc>
            </a:pPr>
            <a:r>
              <a:rPr kumimoji="1" lang="ja-JP" altLang="en-US" sz="1100" dirty="0"/>
              <a:t>どは背負って避</a:t>
            </a:r>
            <a:endParaRPr kumimoji="1" lang="en-US" altLang="ja-JP" sz="1100" dirty="0"/>
          </a:p>
          <a:p>
            <a:pPr>
              <a:lnSpc>
                <a:spcPts val="2000"/>
              </a:lnSpc>
            </a:pPr>
            <a:r>
              <a:rPr kumimoji="1" lang="ja-JP" altLang="en-US" sz="1100" dirty="0"/>
              <a:t>難しましょう。</a:t>
            </a:r>
            <a:endParaRPr kumimoji="1" lang="en-US" altLang="ja-JP" sz="1100" dirty="0"/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A789923D-AD17-47F6-9933-10182B3F3C85}"/>
              </a:ext>
            </a:extLst>
          </p:cNvPr>
          <p:cNvSpPr txBox="1"/>
          <p:nvPr/>
        </p:nvSpPr>
        <p:spPr>
          <a:xfrm>
            <a:off x="847489" y="5181758"/>
            <a:ext cx="731966" cy="19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ja-JP" altLang="en-US" sz="600" dirty="0"/>
              <a:t>こう れいしゃ</a:t>
            </a:r>
            <a:endParaRPr kumimoji="1" lang="en-US" altLang="ja-JP" sz="600" dirty="0"/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FA909EF6-2384-4482-925D-777C1232C50E}"/>
              </a:ext>
            </a:extLst>
          </p:cNvPr>
          <p:cNvSpPr txBox="1"/>
          <p:nvPr/>
        </p:nvSpPr>
        <p:spPr>
          <a:xfrm>
            <a:off x="1000508" y="5443295"/>
            <a:ext cx="553547" cy="19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 dirty="0"/>
              <a:t>ふ　じ　ゆう</a:t>
            </a:r>
            <a:endParaRPr kumimoji="1" lang="en-US" altLang="ja-JP" sz="600" dirty="0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8056C23-7777-4CA4-B025-5861827E5499}"/>
              </a:ext>
            </a:extLst>
          </p:cNvPr>
          <p:cNvSpPr txBox="1"/>
          <p:nvPr/>
        </p:nvSpPr>
        <p:spPr>
          <a:xfrm>
            <a:off x="1517684" y="5443295"/>
            <a:ext cx="325233" cy="19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ja-JP" altLang="en-US" sz="600" dirty="0"/>
              <a:t>ひと</a:t>
            </a:r>
            <a:endParaRPr kumimoji="1" lang="en-US" altLang="ja-JP" sz="600" dirty="0"/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C8A517EE-F0BE-4006-9336-F3DB6FB3D754}"/>
              </a:ext>
            </a:extLst>
          </p:cNvPr>
          <p:cNvSpPr txBox="1"/>
          <p:nvPr/>
        </p:nvSpPr>
        <p:spPr>
          <a:xfrm>
            <a:off x="1130187" y="5695978"/>
            <a:ext cx="459428" cy="19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 dirty="0"/>
              <a:t>せ　お</a:t>
            </a:r>
            <a:endParaRPr kumimoji="1" lang="en-US" altLang="ja-JP" sz="600" dirty="0"/>
          </a:p>
        </p:txBody>
      </p: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5253FE8F-E1EC-4645-99BE-29166170E977}"/>
              </a:ext>
            </a:extLst>
          </p:cNvPr>
          <p:cNvGrpSpPr/>
          <p:nvPr/>
        </p:nvGrpSpPr>
        <p:grpSpPr>
          <a:xfrm>
            <a:off x="3488599" y="4792064"/>
            <a:ext cx="2259148" cy="639384"/>
            <a:chOff x="3488599" y="4771744"/>
            <a:chExt cx="2259148" cy="639384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132229BC-150F-4F53-B2C1-DA37D78B8446}"/>
                </a:ext>
              </a:extLst>
            </p:cNvPr>
            <p:cNvSpPr txBox="1"/>
            <p:nvPr/>
          </p:nvSpPr>
          <p:spPr>
            <a:xfrm>
              <a:off x="3488599" y="4809895"/>
              <a:ext cx="2259148" cy="3191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ja-JP" altLang="en-US" sz="1100" dirty="0"/>
                <a:t>幼児は浮き輪やベビーバスなどが</a:t>
              </a:r>
              <a:endParaRPr lang="en-US" altLang="ja-JP" sz="1100" dirty="0"/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2A9307DF-C606-4233-BDD7-6BBCA0D6AAA9}"/>
                </a:ext>
              </a:extLst>
            </p:cNvPr>
            <p:cNvSpPr txBox="1"/>
            <p:nvPr/>
          </p:nvSpPr>
          <p:spPr>
            <a:xfrm>
              <a:off x="3501251" y="5091938"/>
              <a:ext cx="930541" cy="3191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ja-JP" altLang="en-US" sz="1100" dirty="0"/>
                <a:t>便利です</a:t>
              </a:r>
              <a:endParaRPr lang="en-US" altLang="ja-JP" sz="1100" dirty="0"/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87FBC899-49C4-4C2B-91A1-7CE42153A45E}"/>
                </a:ext>
              </a:extLst>
            </p:cNvPr>
            <p:cNvSpPr txBox="1"/>
            <p:nvPr/>
          </p:nvSpPr>
          <p:spPr>
            <a:xfrm>
              <a:off x="3536811" y="4772607"/>
              <a:ext cx="370840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ようじ</a:t>
              </a:r>
              <a:endParaRPr lang="en-US" altLang="ja-JP" sz="600" dirty="0"/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759EFBBA-1A3E-492D-8C5B-0D8CD1E6A2DE}"/>
                </a:ext>
              </a:extLst>
            </p:cNvPr>
            <p:cNvSpPr txBox="1"/>
            <p:nvPr/>
          </p:nvSpPr>
          <p:spPr>
            <a:xfrm>
              <a:off x="3963482" y="4771744"/>
              <a:ext cx="644077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う　　　 わ</a:t>
              </a:r>
              <a:endParaRPr lang="en-US" altLang="ja-JP" sz="600" dirty="0"/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3D9D676C-BB5B-4F62-A200-F41A1B5C2888}"/>
                </a:ext>
              </a:extLst>
            </p:cNvPr>
            <p:cNvSpPr txBox="1"/>
            <p:nvPr/>
          </p:nvSpPr>
          <p:spPr>
            <a:xfrm>
              <a:off x="3526602" y="5059091"/>
              <a:ext cx="521142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べんり</a:t>
              </a:r>
              <a:endParaRPr lang="en-US" altLang="ja-JP" sz="600" dirty="0"/>
            </a:p>
          </p:txBody>
        </p:sp>
      </p:grp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E18204CD-EC65-477F-A6E9-8E031FB40AD8}"/>
              </a:ext>
            </a:extLst>
          </p:cNvPr>
          <p:cNvSpPr txBox="1"/>
          <p:nvPr/>
        </p:nvSpPr>
        <p:spPr>
          <a:xfrm>
            <a:off x="6276808" y="4718313"/>
            <a:ext cx="389925" cy="19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 dirty="0"/>
              <a:t>らん</a:t>
            </a:r>
            <a:endParaRPr lang="en-US" altLang="ja-JP" sz="600" dirty="0"/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91BFAE4C-250D-45F4-8B44-1E83A5C5B8F5}"/>
              </a:ext>
            </a:extLst>
          </p:cNvPr>
          <p:cNvSpPr txBox="1"/>
          <p:nvPr/>
        </p:nvSpPr>
        <p:spPr>
          <a:xfrm>
            <a:off x="7097305" y="4718313"/>
            <a:ext cx="603975" cy="19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 dirty="0"/>
              <a:t>おすい</a:t>
            </a:r>
            <a:endParaRPr lang="en-US" altLang="ja-JP" sz="600" dirty="0"/>
          </a:p>
        </p:txBody>
      </p: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4E92AAE8-FB00-4595-8EB3-EA4C753483B8}"/>
              </a:ext>
            </a:extLst>
          </p:cNvPr>
          <p:cNvGrpSpPr/>
          <p:nvPr/>
        </p:nvGrpSpPr>
        <p:grpSpPr>
          <a:xfrm>
            <a:off x="5996723" y="4727648"/>
            <a:ext cx="2259148" cy="808339"/>
            <a:chOff x="5996723" y="4717488"/>
            <a:chExt cx="2259148" cy="808339"/>
          </a:xfrm>
        </p:grpSpPr>
        <p:grpSp>
          <p:nvGrpSpPr>
            <p:cNvPr id="106" name="グループ化 105">
              <a:extLst>
                <a:ext uri="{FF2B5EF4-FFF2-40B4-BE49-F238E27FC236}">
                  <a16:creationId xmlns:a16="http://schemas.microsoft.com/office/drawing/2014/main" id="{063A1717-84A1-42CB-9E31-07E4FBD72ED2}"/>
                </a:ext>
              </a:extLst>
            </p:cNvPr>
            <p:cNvGrpSpPr/>
            <p:nvPr/>
          </p:nvGrpSpPr>
          <p:grpSpPr>
            <a:xfrm>
              <a:off x="5996723" y="4786325"/>
              <a:ext cx="2259148" cy="739502"/>
              <a:chOff x="5996723" y="4786325"/>
              <a:chExt cx="2259148" cy="739502"/>
            </a:xfrm>
          </p:grpSpPr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2FFB610B-441C-4A00-97AB-1DDBBDC0069F}"/>
                  </a:ext>
                </a:extLst>
              </p:cNvPr>
              <p:cNvSpPr txBox="1"/>
              <p:nvPr/>
            </p:nvSpPr>
            <p:spPr>
              <a:xfrm>
                <a:off x="5996723" y="4786325"/>
                <a:ext cx="2259148" cy="5307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ja-JP" altLang="en-US" sz="1100" dirty="0"/>
                  <a:t>はん濫による水は汚水が混ざって</a:t>
                </a:r>
                <a:endParaRPr lang="en-US" altLang="ja-JP" sz="1100" dirty="0"/>
              </a:p>
              <a:p>
                <a:pPr>
                  <a:lnSpc>
                    <a:spcPts val="1800"/>
                  </a:lnSpc>
                </a:pPr>
                <a:r>
                  <a:rPr kumimoji="1" lang="ja-JP" altLang="en-US" sz="1100" dirty="0"/>
                  <a:t>いるので、むやみにさわらないよ</a:t>
                </a:r>
                <a:endParaRPr kumimoji="1" lang="en-US" altLang="ja-JP" sz="1100" dirty="0"/>
              </a:p>
            </p:txBody>
          </p:sp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5A5DAB3A-F2D7-42B2-BA4B-717662851989}"/>
                  </a:ext>
                </a:extLst>
              </p:cNvPr>
              <p:cNvSpPr txBox="1"/>
              <p:nvPr/>
            </p:nvSpPr>
            <p:spPr>
              <a:xfrm>
                <a:off x="6006883" y="5254727"/>
                <a:ext cx="1090748" cy="2711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ja-JP" altLang="en-US" sz="1100" dirty="0"/>
                  <a:t>うにしましょう。</a:t>
                </a:r>
                <a:endParaRPr kumimoji="1" lang="ja-JP" altLang="en-US" sz="1100" dirty="0"/>
              </a:p>
            </p:txBody>
          </p:sp>
        </p:grp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A85F9E27-A16E-46E4-B18D-A6C67CD054A7}"/>
                </a:ext>
              </a:extLst>
            </p:cNvPr>
            <p:cNvSpPr txBox="1"/>
            <p:nvPr/>
          </p:nvSpPr>
          <p:spPr>
            <a:xfrm>
              <a:off x="6782546" y="4718313"/>
              <a:ext cx="389925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みず</a:t>
              </a:r>
              <a:endParaRPr lang="en-US" altLang="ja-JP" sz="600" dirty="0"/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54997621-3D90-482D-86DC-E98E0BE429D5}"/>
                </a:ext>
              </a:extLst>
            </p:cNvPr>
            <p:cNvSpPr txBox="1"/>
            <p:nvPr/>
          </p:nvSpPr>
          <p:spPr>
            <a:xfrm>
              <a:off x="6283373" y="4717488"/>
              <a:ext cx="389925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らん</a:t>
              </a:r>
              <a:endParaRPr lang="en-US" altLang="ja-JP" sz="600" dirty="0"/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3DA9D791-E31C-479C-BB30-6510B356D899}"/>
                </a:ext>
              </a:extLst>
            </p:cNvPr>
            <p:cNvSpPr txBox="1"/>
            <p:nvPr/>
          </p:nvSpPr>
          <p:spPr>
            <a:xfrm>
              <a:off x="7086828" y="4724218"/>
              <a:ext cx="507772" cy="19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ja-JP" altLang="en-US" sz="600" dirty="0"/>
                <a:t>おすい</a:t>
              </a:r>
              <a:endParaRPr lang="en-US" altLang="ja-JP" sz="600" dirty="0"/>
            </a:p>
          </p:txBody>
        </p:sp>
      </p:grp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36000F2-9A1D-4888-9482-3C9587A74CFB}"/>
              </a:ext>
            </a:extLst>
          </p:cNvPr>
          <p:cNvSpPr txBox="1"/>
          <p:nvPr/>
        </p:nvSpPr>
        <p:spPr>
          <a:xfrm>
            <a:off x="1434843" y="5178284"/>
            <a:ext cx="454720" cy="19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 dirty="0"/>
              <a:t>からだ</a:t>
            </a:r>
            <a:endParaRPr lang="en-US" altLang="ja-JP" sz="600" dirty="0"/>
          </a:p>
        </p:txBody>
      </p:sp>
    </p:spTree>
    <p:extLst>
      <p:ext uri="{BB962C8B-B14F-4D97-AF65-F5344CB8AC3E}">
        <p14:creationId xmlns:p14="http://schemas.microsoft.com/office/powerpoint/2010/main" val="4127621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68988" y="71141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資料９</a:t>
            </a:r>
          </a:p>
        </p:txBody>
      </p:sp>
      <p:sp>
        <p:nvSpPr>
          <p:cNvPr id="8" name="テキスト ボックス 4"/>
          <p:cNvSpPr txBox="1"/>
          <p:nvPr/>
        </p:nvSpPr>
        <p:spPr>
          <a:xfrm>
            <a:off x="296682" y="185887"/>
            <a:ext cx="685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/>
              <a:t>　</a:t>
            </a:r>
            <a:r>
              <a:rPr lang="ja-JP" altLang="en-US" sz="2400" dirty="0">
                <a:solidFill>
                  <a:schemeClr val="bg1"/>
                </a:solidFill>
              </a:rPr>
              <a:t>令和元年台風</a:t>
            </a:r>
            <a:r>
              <a:rPr lang="en-US" altLang="ja-JP" sz="2400" dirty="0">
                <a:solidFill>
                  <a:schemeClr val="bg1"/>
                </a:solidFill>
              </a:rPr>
              <a:t>15</a:t>
            </a:r>
            <a:r>
              <a:rPr lang="ja-JP" altLang="en-US" sz="2400" dirty="0">
                <a:solidFill>
                  <a:schemeClr val="bg1"/>
                </a:solidFill>
              </a:rPr>
              <a:t>号（風台風）で落下した屋根瓦</a:t>
            </a:r>
            <a:endParaRPr lang="ja-JP" altLang="en-US" sz="24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9" name="Picture 2" descr="http://www.saigaichousa-db-isad.jp/drsdb_photo/fileget.do/attach_file/PH/00/38/PH00124576/attach_1571389487457_o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145" y="736974"/>
            <a:ext cx="4577355" cy="610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4">
            <a:extLst>
              <a:ext uri="{FF2B5EF4-FFF2-40B4-BE49-F238E27FC236}">
                <a16:creationId xmlns:a16="http://schemas.microsoft.com/office/drawing/2014/main" id="{5829F318-7447-4BD5-9103-8E6FC16E12ED}"/>
              </a:ext>
            </a:extLst>
          </p:cNvPr>
          <p:cNvSpPr txBox="1"/>
          <p:nvPr/>
        </p:nvSpPr>
        <p:spPr>
          <a:xfrm>
            <a:off x="534971" y="-7530"/>
            <a:ext cx="198724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れいわがんねんたいふう</a:t>
            </a:r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BEE8F99E-0E20-44CB-B67A-B15DF1707671}"/>
              </a:ext>
            </a:extLst>
          </p:cNvPr>
          <p:cNvSpPr txBox="1"/>
          <p:nvPr/>
        </p:nvSpPr>
        <p:spPr>
          <a:xfrm>
            <a:off x="2646497" y="-7530"/>
            <a:ext cx="4853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ごう</a:t>
            </a:r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981E4B7B-4448-41FC-92D1-EA27CD8972D7}"/>
              </a:ext>
            </a:extLst>
          </p:cNvPr>
          <p:cNvSpPr txBox="1"/>
          <p:nvPr/>
        </p:nvSpPr>
        <p:spPr>
          <a:xfrm>
            <a:off x="3086100" y="-7530"/>
            <a:ext cx="13487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かぜたいふう</a:t>
            </a: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0FDE6E66-66E4-46F2-8CF1-7BC0C1ACD09D}"/>
              </a:ext>
            </a:extLst>
          </p:cNvPr>
          <p:cNvSpPr txBox="1"/>
          <p:nvPr/>
        </p:nvSpPr>
        <p:spPr>
          <a:xfrm>
            <a:off x="4423607" y="-11481"/>
            <a:ext cx="85108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らっ　か</a:t>
            </a:r>
          </a:p>
        </p:txBody>
      </p:sp>
      <p:sp>
        <p:nvSpPr>
          <p:cNvPr id="13" name="テキスト ボックス 4">
            <a:extLst>
              <a:ext uri="{FF2B5EF4-FFF2-40B4-BE49-F238E27FC236}">
                <a16:creationId xmlns:a16="http://schemas.microsoft.com/office/drawing/2014/main" id="{A2336744-6262-4FBA-BEFD-2CFBAAA71A61}"/>
              </a:ext>
            </a:extLst>
          </p:cNvPr>
          <p:cNvSpPr txBox="1"/>
          <p:nvPr/>
        </p:nvSpPr>
        <p:spPr>
          <a:xfrm>
            <a:off x="5556160" y="-11481"/>
            <a:ext cx="10808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やねがわら</a:t>
            </a:r>
          </a:p>
        </p:txBody>
      </p:sp>
    </p:spTree>
    <p:extLst>
      <p:ext uri="{BB962C8B-B14F-4D97-AF65-F5344CB8AC3E}">
        <p14:creationId xmlns:p14="http://schemas.microsoft.com/office/powerpoint/2010/main" val="761616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11210"/>
            <a:ext cx="75185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　それでは</a:t>
            </a:r>
            <a:r>
              <a:rPr lang="en-US" altLang="ja-JP" sz="2700" dirty="0">
                <a:solidFill>
                  <a:schemeClr val="bg1"/>
                </a:solidFill>
                <a:latin typeface="+mj-ea"/>
                <a:ea typeface="+mj-ea"/>
              </a:rPr>
              <a:t>DIG</a:t>
            </a:r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をはじめましょう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68988" y="71141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資料１０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2388" y="1068214"/>
            <a:ext cx="102981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800" dirty="0">
                <a:ea typeface="メイリオ" panose="020B0604030504040204" pitchFamily="50" charset="-128"/>
              </a:rPr>
              <a:t>○</a:t>
            </a:r>
            <a:r>
              <a:rPr lang="ja-JP" altLang="en-US" sz="2800" dirty="0">
                <a:ea typeface="メイリオ" panose="020B0604030504040204" pitchFamily="50" charset="-128"/>
              </a:rPr>
              <a:t>こんな状況のとき、どこに避難しますか？</a:t>
            </a:r>
          </a:p>
        </p:txBody>
      </p:sp>
      <p:pic>
        <p:nvPicPr>
          <p:cNvPr id="14" name="図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328" y="647700"/>
            <a:ext cx="1721745" cy="1540280"/>
          </a:xfrm>
          <a:prstGeom prst="rect">
            <a:avLst/>
          </a:prstGeom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5422" y="1956678"/>
            <a:ext cx="9223828" cy="3667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ts val="3500"/>
              </a:lnSpc>
              <a:spcBef>
                <a:spcPct val="50000"/>
              </a:spcBef>
            </a:pPr>
            <a:r>
              <a:rPr lang="ja-JP" altLang="en-US" sz="2800" dirty="0">
                <a:ea typeface="メイリオ" panose="020B0604030504040204" pitchFamily="50" charset="-128"/>
              </a:rPr>
              <a:t>●</a:t>
            </a:r>
            <a:r>
              <a:rPr lang="ja-JP" altLang="en-US" sz="2500" b="1" dirty="0">
                <a:solidFill>
                  <a:srgbClr val="FF0000"/>
                </a:solidFill>
                <a:ea typeface="メイリオ" panose="020B0604030504040204" pitchFamily="50" charset="-128"/>
              </a:rPr>
              <a:t>明日</a:t>
            </a:r>
            <a:r>
              <a:rPr lang="ja-JP" altLang="en-US" sz="2500" dirty="0">
                <a:ea typeface="メイリオ" panose="020B0604030504040204" pitchFamily="50" charset="-128"/>
              </a:rPr>
              <a:t>、岐阜市が台風の</a:t>
            </a:r>
            <a:r>
              <a:rPr lang="ja-JP" altLang="en-US" sz="2500" b="1" dirty="0">
                <a:solidFill>
                  <a:srgbClr val="FF0000"/>
                </a:solidFill>
                <a:ea typeface="メイリオ" panose="020B0604030504040204" pitchFamily="50" charset="-128"/>
              </a:rPr>
              <a:t>暴風域</a:t>
            </a:r>
            <a:r>
              <a:rPr lang="ja-JP" altLang="en-US" sz="2500" dirty="0">
                <a:ea typeface="メイリオ" panose="020B0604030504040204" pitchFamily="50" charset="-128"/>
              </a:rPr>
              <a:t>に入る（今は</a:t>
            </a:r>
            <a:r>
              <a:rPr lang="ja-JP" altLang="en-US" sz="2500" dirty="0">
                <a:solidFill>
                  <a:schemeClr val="accent2"/>
                </a:solidFill>
                <a:ea typeface="メイリオ" panose="020B0604030504040204" pitchFamily="50" charset="-128"/>
              </a:rPr>
              <a:t>強風域</a:t>
            </a:r>
            <a:r>
              <a:rPr lang="ja-JP" altLang="en-US" sz="2500" dirty="0">
                <a:ea typeface="メイリオ" panose="020B0604030504040204" pitchFamily="50" charset="-128"/>
              </a:rPr>
              <a:t>）</a:t>
            </a:r>
            <a:endParaRPr lang="en-US" altLang="ja-JP" sz="2500" dirty="0">
              <a:ea typeface="メイリオ" panose="020B0604030504040204" pitchFamily="50" charset="-128"/>
            </a:endParaRPr>
          </a:p>
          <a:p>
            <a:pPr>
              <a:lnSpc>
                <a:spcPts val="3500"/>
              </a:lnSpc>
              <a:spcBef>
                <a:spcPct val="50000"/>
              </a:spcBef>
            </a:pPr>
            <a:r>
              <a:rPr lang="ja-JP" altLang="en-US" sz="2500" dirty="0">
                <a:ea typeface="メイリオ" panose="020B0604030504040204" pitchFamily="50" charset="-128"/>
              </a:rPr>
              <a:t>●大雨が降り続いていて、</a:t>
            </a:r>
            <a:r>
              <a:rPr lang="ja-JP" altLang="en-US" sz="2500" b="1" dirty="0">
                <a:solidFill>
                  <a:srgbClr val="0070C0"/>
                </a:solidFill>
                <a:ea typeface="メイリオ" panose="020B0604030504040204" pitchFamily="50" charset="-128"/>
              </a:rPr>
              <a:t>低い土地では</a:t>
            </a:r>
            <a:r>
              <a:rPr lang="en-US" altLang="ja-JP" sz="2500" b="1" dirty="0">
                <a:solidFill>
                  <a:srgbClr val="0070C0"/>
                </a:solidFill>
                <a:ea typeface="メイリオ" panose="020B0604030504040204" pitchFamily="50" charset="-128"/>
              </a:rPr>
              <a:t>10</a:t>
            </a:r>
            <a:r>
              <a:rPr lang="ja-JP" altLang="en-US" sz="2500" b="1" dirty="0">
                <a:solidFill>
                  <a:srgbClr val="0070C0"/>
                </a:solidFill>
                <a:ea typeface="メイリオ" panose="020B0604030504040204" pitchFamily="50" charset="-128"/>
              </a:rPr>
              <a:t>㎝くらい浸水</a:t>
            </a:r>
            <a:endParaRPr lang="en-US" altLang="ja-JP" sz="2500" b="1" dirty="0">
              <a:solidFill>
                <a:srgbClr val="0070C0"/>
              </a:solidFill>
              <a:ea typeface="メイリオ" panose="020B0604030504040204" pitchFamily="50" charset="-128"/>
            </a:endParaRPr>
          </a:p>
          <a:p>
            <a:pPr>
              <a:lnSpc>
                <a:spcPts val="3500"/>
              </a:lnSpc>
              <a:spcBef>
                <a:spcPct val="50000"/>
              </a:spcBef>
            </a:pPr>
            <a:r>
              <a:rPr lang="ja-JP" altLang="en-US" sz="2500" b="1" dirty="0">
                <a:solidFill>
                  <a:srgbClr val="0070C0"/>
                </a:solidFill>
                <a:ea typeface="メイリオ" panose="020B0604030504040204" pitchFamily="50" charset="-128"/>
              </a:rPr>
              <a:t>　</a:t>
            </a:r>
            <a:r>
              <a:rPr lang="ja-JP" altLang="en-US" sz="2500" dirty="0">
                <a:ea typeface="メイリオ" panose="020B0604030504040204" pitchFamily="50" charset="-128"/>
              </a:rPr>
              <a:t>している。</a:t>
            </a:r>
            <a:endParaRPr lang="en-US" altLang="ja-JP" sz="2500" dirty="0"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  <a:spcBef>
                <a:spcPct val="50000"/>
              </a:spcBef>
            </a:pPr>
            <a:r>
              <a:rPr lang="ja-JP" altLang="en-US" sz="2500" dirty="0">
                <a:ea typeface="メイリオ" panose="020B0604030504040204" pitchFamily="50" charset="-128"/>
              </a:rPr>
              <a:t>●</a:t>
            </a:r>
            <a:r>
              <a:rPr lang="ja-JP" altLang="en-US" sz="2500" b="1" dirty="0">
                <a:solidFill>
                  <a:srgbClr val="7030A0"/>
                </a:solidFill>
                <a:ea typeface="メイリオ" panose="020B0604030504040204" pitchFamily="50" charset="-128"/>
              </a:rPr>
              <a:t>長良川の水位が上がって</a:t>
            </a:r>
            <a:r>
              <a:rPr lang="ja-JP" altLang="en-US" sz="2500" dirty="0">
                <a:ea typeface="メイリオ" panose="020B0604030504040204" pitchFamily="50" charset="-128"/>
              </a:rPr>
              <a:t>きている。</a:t>
            </a:r>
            <a:endParaRPr lang="en-US" altLang="ja-JP" sz="2500" dirty="0">
              <a:ea typeface="メイリオ" panose="020B0604030504040204" pitchFamily="50" charset="-128"/>
            </a:endParaRPr>
          </a:p>
          <a:p>
            <a:pPr>
              <a:lnSpc>
                <a:spcPts val="3500"/>
              </a:lnSpc>
              <a:spcBef>
                <a:spcPct val="50000"/>
              </a:spcBef>
            </a:pPr>
            <a:r>
              <a:rPr lang="ja-JP" altLang="en-US" sz="2500" dirty="0">
                <a:ea typeface="メイリオ" panose="020B0604030504040204" pitchFamily="50" charset="-128"/>
              </a:rPr>
              <a:t>●「避難準備・高齢者等避難開始情報</a:t>
            </a:r>
            <a:endParaRPr lang="en-US" altLang="ja-JP" sz="2500" dirty="0">
              <a:ea typeface="メイリオ" panose="020B0604030504040204" pitchFamily="50" charset="-128"/>
            </a:endParaRPr>
          </a:p>
          <a:p>
            <a:pPr>
              <a:lnSpc>
                <a:spcPts val="3500"/>
              </a:lnSpc>
              <a:spcBef>
                <a:spcPct val="50000"/>
              </a:spcBef>
            </a:pPr>
            <a:r>
              <a:rPr lang="ja-JP" altLang="en-US" sz="2500" dirty="0">
                <a:ea typeface="メイリオ" panose="020B0604030504040204" pitchFamily="50" charset="-128"/>
              </a:rPr>
              <a:t>　（</a:t>
            </a:r>
            <a:r>
              <a:rPr lang="ja-JP" altLang="en-US" sz="2500" b="1" dirty="0">
                <a:solidFill>
                  <a:schemeClr val="accent2"/>
                </a:solidFill>
                <a:ea typeface="メイリオ" panose="020B0604030504040204" pitchFamily="50" charset="-128"/>
              </a:rPr>
              <a:t>警戒レベル３</a:t>
            </a:r>
            <a:r>
              <a:rPr lang="ja-JP" altLang="en-US" sz="2500" dirty="0">
                <a:ea typeface="メイリオ" panose="020B0604030504040204" pitchFamily="50" charset="-128"/>
              </a:rPr>
              <a:t>）」がでた。</a:t>
            </a:r>
            <a:endParaRPr lang="en-US" altLang="ja-JP" sz="2500" dirty="0">
              <a:ea typeface="メイリオ" panose="020B0604030504040204" pitchFamily="50" charset="-128"/>
            </a:endParaRP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76201" y="5562600"/>
            <a:ext cx="8972550" cy="876300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sz="2800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109539" y="5758780"/>
            <a:ext cx="89582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2800" dirty="0">
                <a:ea typeface="メイリオ" panose="020B0604030504040204" pitchFamily="50" charset="-128"/>
              </a:rPr>
              <a:t>グループごとに、歩いて行ける避難先を決めましょう。</a:t>
            </a:r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5B413B5D-C04B-4E1F-9FB2-A6303A887964}"/>
              </a:ext>
            </a:extLst>
          </p:cNvPr>
          <p:cNvSpPr txBox="1"/>
          <p:nvPr/>
        </p:nvSpPr>
        <p:spPr>
          <a:xfrm>
            <a:off x="1473017" y="862179"/>
            <a:ext cx="934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じょうきょう</a:t>
            </a:r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E2AEDDA5-5EBE-468F-9C1F-1FA9B3A8C1DA}"/>
              </a:ext>
            </a:extLst>
          </p:cNvPr>
          <p:cNvSpPr txBox="1"/>
          <p:nvPr/>
        </p:nvSpPr>
        <p:spPr>
          <a:xfrm>
            <a:off x="2644587" y="1817230"/>
            <a:ext cx="836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たいふう</a:t>
            </a: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0B5811D-02BD-4442-B337-E37F76D28D43}"/>
              </a:ext>
            </a:extLst>
          </p:cNvPr>
          <p:cNvSpPr txBox="1"/>
          <p:nvPr/>
        </p:nvSpPr>
        <p:spPr>
          <a:xfrm>
            <a:off x="467177" y="1817231"/>
            <a:ext cx="652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solidFill>
                  <a:srgbClr val="FF0000"/>
                </a:solidFill>
                <a:latin typeface="+mj-ea"/>
              </a:rPr>
              <a:t>あ　 す</a:t>
            </a:r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813D3C21-CF59-4A8D-B2EF-CCADEB1B402D}"/>
              </a:ext>
            </a:extLst>
          </p:cNvPr>
          <p:cNvSpPr txBox="1"/>
          <p:nvPr/>
        </p:nvSpPr>
        <p:spPr>
          <a:xfrm>
            <a:off x="1450020" y="1798392"/>
            <a:ext cx="1034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ぎ　 ふ　　し</a:t>
            </a: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00635B93-976B-4209-AA20-0A03C8AD4E54}"/>
              </a:ext>
            </a:extLst>
          </p:cNvPr>
          <p:cNvSpPr txBox="1"/>
          <p:nvPr/>
        </p:nvSpPr>
        <p:spPr>
          <a:xfrm>
            <a:off x="4765779" y="865739"/>
            <a:ext cx="836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ひ　なん</a:t>
            </a:r>
          </a:p>
        </p:txBody>
      </p:sp>
      <p:sp>
        <p:nvSpPr>
          <p:cNvPr id="21" name="テキスト ボックス 4">
            <a:extLst>
              <a:ext uri="{FF2B5EF4-FFF2-40B4-BE49-F238E27FC236}">
                <a16:creationId xmlns:a16="http://schemas.microsoft.com/office/drawing/2014/main" id="{11FFF577-B8E8-4F92-AF93-DDAC4DB3F800}"/>
              </a:ext>
            </a:extLst>
          </p:cNvPr>
          <p:cNvSpPr txBox="1"/>
          <p:nvPr/>
        </p:nvSpPr>
        <p:spPr>
          <a:xfrm>
            <a:off x="3606309" y="1794858"/>
            <a:ext cx="1159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solidFill>
                  <a:srgbClr val="FF0000"/>
                </a:solidFill>
                <a:latin typeface="+mj-ea"/>
              </a:rPr>
              <a:t>ぼうふういき</a:t>
            </a:r>
          </a:p>
        </p:txBody>
      </p:sp>
      <p:sp>
        <p:nvSpPr>
          <p:cNvPr id="22" name="テキスト ボックス 4">
            <a:extLst>
              <a:ext uri="{FF2B5EF4-FFF2-40B4-BE49-F238E27FC236}">
                <a16:creationId xmlns:a16="http://schemas.microsoft.com/office/drawing/2014/main" id="{DC825BE3-66BB-49ED-99F2-9159A32A8C2F}"/>
              </a:ext>
            </a:extLst>
          </p:cNvPr>
          <p:cNvSpPr txBox="1"/>
          <p:nvPr/>
        </p:nvSpPr>
        <p:spPr>
          <a:xfrm>
            <a:off x="5798821" y="1798528"/>
            <a:ext cx="836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いま</a:t>
            </a:r>
          </a:p>
        </p:txBody>
      </p:sp>
      <p:sp>
        <p:nvSpPr>
          <p:cNvPr id="23" name="テキスト ボックス 4">
            <a:extLst>
              <a:ext uri="{FF2B5EF4-FFF2-40B4-BE49-F238E27FC236}">
                <a16:creationId xmlns:a16="http://schemas.microsoft.com/office/drawing/2014/main" id="{97F866D2-7CD8-465D-B7B9-4BABD24F50C0}"/>
              </a:ext>
            </a:extLst>
          </p:cNvPr>
          <p:cNvSpPr txBox="1"/>
          <p:nvPr/>
        </p:nvSpPr>
        <p:spPr>
          <a:xfrm>
            <a:off x="6334193" y="1819242"/>
            <a:ext cx="1444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solidFill>
                  <a:schemeClr val="accent2"/>
                </a:solidFill>
                <a:latin typeface="Calibri" panose="020F0502020204030204" pitchFamily="34" charset="0"/>
                <a:ea typeface="メイリオ" panose="020B0604030504040204" pitchFamily="50" charset="-128"/>
              </a:rPr>
              <a:t>きょうふういき</a:t>
            </a:r>
          </a:p>
        </p:txBody>
      </p:sp>
      <p:sp>
        <p:nvSpPr>
          <p:cNvPr id="24" name="テキスト ボックス 4">
            <a:extLst>
              <a:ext uri="{FF2B5EF4-FFF2-40B4-BE49-F238E27FC236}">
                <a16:creationId xmlns:a16="http://schemas.microsoft.com/office/drawing/2014/main" id="{89172C75-C661-4C31-879F-4F23B2D56D1C}"/>
              </a:ext>
            </a:extLst>
          </p:cNvPr>
          <p:cNvSpPr txBox="1"/>
          <p:nvPr/>
        </p:nvSpPr>
        <p:spPr>
          <a:xfrm>
            <a:off x="4812603" y="1817229"/>
            <a:ext cx="5747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はい</a:t>
            </a:r>
          </a:p>
        </p:txBody>
      </p:sp>
      <p:sp>
        <p:nvSpPr>
          <p:cNvPr id="25" name="テキスト ボックス 4">
            <a:extLst>
              <a:ext uri="{FF2B5EF4-FFF2-40B4-BE49-F238E27FC236}">
                <a16:creationId xmlns:a16="http://schemas.microsoft.com/office/drawing/2014/main" id="{6F587F1D-E0CC-4186-88B7-954FA4BDAD03}"/>
              </a:ext>
            </a:extLst>
          </p:cNvPr>
          <p:cNvSpPr txBox="1"/>
          <p:nvPr/>
        </p:nvSpPr>
        <p:spPr>
          <a:xfrm>
            <a:off x="332043" y="2457812"/>
            <a:ext cx="932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おお あめ</a:t>
            </a:r>
          </a:p>
        </p:txBody>
      </p:sp>
      <p:sp>
        <p:nvSpPr>
          <p:cNvPr id="26" name="テキスト ボックス 4">
            <a:extLst>
              <a:ext uri="{FF2B5EF4-FFF2-40B4-BE49-F238E27FC236}">
                <a16:creationId xmlns:a16="http://schemas.microsoft.com/office/drawing/2014/main" id="{05DC1457-1BAF-4F5F-BA3D-0D0E32FD8D59}"/>
              </a:ext>
            </a:extLst>
          </p:cNvPr>
          <p:cNvSpPr txBox="1"/>
          <p:nvPr/>
        </p:nvSpPr>
        <p:spPr>
          <a:xfrm>
            <a:off x="1353123" y="2457812"/>
            <a:ext cx="361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ふ</a:t>
            </a:r>
          </a:p>
        </p:txBody>
      </p:sp>
      <p:sp>
        <p:nvSpPr>
          <p:cNvPr id="27" name="テキスト ボックス 4">
            <a:extLst>
              <a:ext uri="{FF2B5EF4-FFF2-40B4-BE49-F238E27FC236}">
                <a16:creationId xmlns:a16="http://schemas.microsoft.com/office/drawing/2014/main" id="{CDB3C762-9651-4707-A8BD-7EA58F21B8F9}"/>
              </a:ext>
            </a:extLst>
          </p:cNvPr>
          <p:cNvSpPr txBox="1"/>
          <p:nvPr/>
        </p:nvSpPr>
        <p:spPr>
          <a:xfrm>
            <a:off x="1944210" y="2457812"/>
            <a:ext cx="517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つづ</a:t>
            </a:r>
          </a:p>
        </p:txBody>
      </p:sp>
      <p:sp>
        <p:nvSpPr>
          <p:cNvPr id="28" name="テキスト ボックス 4">
            <a:extLst>
              <a:ext uri="{FF2B5EF4-FFF2-40B4-BE49-F238E27FC236}">
                <a16:creationId xmlns:a16="http://schemas.microsoft.com/office/drawing/2014/main" id="{71254529-9E12-4B3C-91D0-70A740E7A195}"/>
              </a:ext>
            </a:extLst>
          </p:cNvPr>
          <p:cNvSpPr txBox="1"/>
          <p:nvPr/>
        </p:nvSpPr>
        <p:spPr>
          <a:xfrm>
            <a:off x="3852432" y="2457811"/>
            <a:ext cx="517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solidFill>
                  <a:srgbClr val="0070C0"/>
                </a:solidFill>
                <a:latin typeface="Calibri" panose="020F0502020204030204" pitchFamily="34" charset="0"/>
                <a:ea typeface="メイリオ" panose="020B0604030504040204" pitchFamily="50" charset="-128"/>
              </a:rPr>
              <a:t>ひく</a:t>
            </a:r>
          </a:p>
        </p:txBody>
      </p:sp>
      <p:sp>
        <p:nvSpPr>
          <p:cNvPr id="29" name="テキスト ボックス 4">
            <a:extLst>
              <a:ext uri="{FF2B5EF4-FFF2-40B4-BE49-F238E27FC236}">
                <a16:creationId xmlns:a16="http://schemas.microsoft.com/office/drawing/2014/main" id="{5DB100CE-0B73-4729-AD88-FC1F4ACB90A5}"/>
              </a:ext>
            </a:extLst>
          </p:cNvPr>
          <p:cNvSpPr txBox="1"/>
          <p:nvPr/>
        </p:nvSpPr>
        <p:spPr>
          <a:xfrm>
            <a:off x="4529122" y="2457810"/>
            <a:ext cx="670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solidFill>
                  <a:srgbClr val="0070C0"/>
                </a:solidFill>
                <a:latin typeface="Calibri" panose="020F0502020204030204" pitchFamily="34" charset="0"/>
                <a:ea typeface="メイリオ" panose="020B0604030504040204" pitchFamily="50" charset="-128"/>
              </a:rPr>
              <a:t>と　ち</a:t>
            </a:r>
          </a:p>
        </p:txBody>
      </p:sp>
      <p:sp>
        <p:nvSpPr>
          <p:cNvPr id="30" name="テキスト ボックス 4">
            <a:extLst>
              <a:ext uri="{FF2B5EF4-FFF2-40B4-BE49-F238E27FC236}">
                <a16:creationId xmlns:a16="http://schemas.microsoft.com/office/drawing/2014/main" id="{D105185A-DE59-472C-90C1-4447CBD82A34}"/>
              </a:ext>
            </a:extLst>
          </p:cNvPr>
          <p:cNvSpPr txBox="1"/>
          <p:nvPr/>
        </p:nvSpPr>
        <p:spPr>
          <a:xfrm>
            <a:off x="7277548" y="2457076"/>
            <a:ext cx="837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solidFill>
                  <a:srgbClr val="0070C0"/>
                </a:solidFill>
                <a:latin typeface="Calibri" panose="020F0502020204030204" pitchFamily="34" charset="0"/>
                <a:ea typeface="メイリオ" panose="020B0604030504040204" pitchFamily="50" charset="-128"/>
              </a:rPr>
              <a:t>しんすい</a:t>
            </a:r>
          </a:p>
        </p:txBody>
      </p:sp>
      <p:sp>
        <p:nvSpPr>
          <p:cNvPr id="31" name="テキスト ボックス 4">
            <a:extLst>
              <a:ext uri="{FF2B5EF4-FFF2-40B4-BE49-F238E27FC236}">
                <a16:creationId xmlns:a16="http://schemas.microsoft.com/office/drawing/2014/main" id="{A0A8CD98-C3D8-45C0-A8C8-54AB633A14F7}"/>
              </a:ext>
            </a:extLst>
          </p:cNvPr>
          <p:cNvSpPr txBox="1"/>
          <p:nvPr/>
        </p:nvSpPr>
        <p:spPr>
          <a:xfrm>
            <a:off x="406193" y="3678729"/>
            <a:ext cx="1024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200" dirty="0">
                <a:solidFill>
                  <a:srgbClr val="7030A0"/>
                </a:solidFill>
                <a:latin typeface="Calibri" panose="020F0502020204030204" pitchFamily="34" charset="0"/>
                <a:ea typeface="メイリオ" panose="020B0604030504040204" pitchFamily="50" charset="-128"/>
              </a:rPr>
              <a:t>ながらがわ</a:t>
            </a:r>
          </a:p>
        </p:txBody>
      </p:sp>
      <p:sp>
        <p:nvSpPr>
          <p:cNvPr id="33" name="テキスト ボックス 4">
            <a:extLst>
              <a:ext uri="{FF2B5EF4-FFF2-40B4-BE49-F238E27FC236}">
                <a16:creationId xmlns:a16="http://schemas.microsoft.com/office/drawing/2014/main" id="{CE96303D-8E76-4366-BCD9-D013298FCC9C}"/>
              </a:ext>
            </a:extLst>
          </p:cNvPr>
          <p:cNvSpPr txBox="1"/>
          <p:nvPr/>
        </p:nvSpPr>
        <p:spPr>
          <a:xfrm>
            <a:off x="1640058" y="3678697"/>
            <a:ext cx="1004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solidFill>
                  <a:srgbClr val="7030A0"/>
                </a:solidFill>
                <a:latin typeface="Calibri" panose="020F0502020204030204" pitchFamily="34" charset="0"/>
                <a:ea typeface="メイリオ" panose="020B0604030504040204" pitchFamily="50" charset="-128"/>
              </a:rPr>
              <a:t> すい  い</a:t>
            </a:r>
          </a:p>
        </p:txBody>
      </p:sp>
      <p:sp>
        <p:nvSpPr>
          <p:cNvPr id="34" name="テキスト ボックス 4">
            <a:extLst>
              <a:ext uri="{FF2B5EF4-FFF2-40B4-BE49-F238E27FC236}">
                <a16:creationId xmlns:a16="http://schemas.microsoft.com/office/drawing/2014/main" id="{44A9C579-08C2-45EF-A6F5-71EC6D0B80A8}"/>
              </a:ext>
            </a:extLst>
          </p:cNvPr>
          <p:cNvSpPr txBox="1"/>
          <p:nvPr/>
        </p:nvSpPr>
        <p:spPr>
          <a:xfrm>
            <a:off x="2644587" y="3678697"/>
            <a:ext cx="521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solidFill>
                  <a:srgbClr val="7030A0"/>
                </a:solidFill>
                <a:latin typeface="Calibri" panose="020F0502020204030204" pitchFamily="34" charset="0"/>
                <a:ea typeface="メイリオ" panose="020B0604030504040204" pitchFamily="50" charset="-128"/>
              </a:rPr>
              <a:t>あ</a:t>
            </a:r>
            <a:endParaRPr lang="en-US" altLang="ja-JP" sz="1200" dirty="0">
              <a:solidFill>
                <a:srgbClr val="7030A0"/>
              </a:solidFill>
              <a:latin typeface="Calibri" panose="020F0502020204030204" pitchFamily="34" charset="0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4">
            <a:extLst>
              <a:ext uri="{FF2B5EF4-FFF2-40B4-BE49-F238E27FC236}">
                <a16:creationId xmlns:a16="http://schemas.microsoft.com/office/drawing/2014/main" id="{84C49734-E3E9-4100-A21D-F3D6023A705F}"/>
              </a:ext>
            </a:extLst>
          </p:cNvPr>
          <p:cNvSpPr txBox="1"/>
          <p:nvPr/>
        </p:nvSpPr>
        <p:spPr>
          <a:xfrm>
            <a:off x="1359881" y="4291722"/>
            <a:ext cx="836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じゅんび</a:t>
            </a:r>
          </a:p>
        </p:txBody>
      </p:sp>
      <p:sp>
        <p:nvSpPr>
          <p:cNvPr id="37" name="テキスト ボックス 4">
            <a:extLst>
              <a:ext uri="{FF2B5EF4-FFF2-40B4-BE49-F238E27FC236}">
                <a16:creationId xmlns:a16="http://schemas.microsoft.com/office/drawing/2014/main" id="{8AA2FA83-4DE0-4135-B3E8-5F4BD8DA5ACC}"/>
              </a:ext>
            </a:extLst>
          </p:cNvPr>
          <p:cNvSpPr txBox="1"/>
          <p:nvPr/>
        </p:nvSpPr>
        <p:spPr>
          <a:xfrm>
            <a:off x="2270172" y="4316512"/>
            <a:ext cx="1378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こう  れい しゃ とう</a:t>
            </a:r>
          </a:p>
        </p:txBody>
      </p:sp>
      <p:sp>
        <p:nvSpPr>
          <p:cNvPr id="38" name="テキスト ボックス 4">
            <a:extLst>
              <a:ext uri="{FF2B5EF4-FFF2-40B4-BE49-F238E27FC236}">
                <a16:creationId xmlns:a16="http://schemas.microsoft.com/office/drawing/2014/main" id="{B89C7B50-E3D2-4049-B86C-79C34FC68BA9}"/>
              </a:ext>
            </a:extLst>
          </p:cNvPr>
          <p:cNvSpPr txBox="1"/>
          <p:nvPr/>
        </p:nvSpPr>
        <p:spPr>
          <a:xfrm>
            <a:off x="4170804" y="4316511"/>
            <a:ext cx="1628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かい  し   じょうほう</a:t>
            </a:r>
          </a:p>
        </p:txBody>
      </p:sp>
      <p:sp>
        <p:nvSpPr>
          <p:cNvPr id="39" name="テキスト ボックス 4">
            <a:extLst>
              <a:ext uri="{FF2B5EF4-FFF2-40B4-BE49-F238E27FC236}">
                <a16:creationId xmlns:a16="http://schemas.microsoft.com/office/drawing/2014/main" id="{67040250-B43A-49C6-8313-3586D57F0A85}"/>
              </a:ext>
            </a:extLst>
          </p:cNvPr>
          <p:cNvSpPr txBox="1"/>
          <p:nvPr/>
        </p:nvSpPr>
        <p:spPr>
          <a:xfrm>
            <a:off x="652100" y="4941585"/>
            <a:ext cx="830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solidFill>
                  <a:schemeClr val="accent2"/>
                </a:solidFill>
                <a:latin typeface="Calibri" panose="020F0502020204030204" pitchFamily="34" charset="0"/>
                <a:ea typeface="メイリオ" panose="020B0604030504040204" pitchFamily="50" charset="-128"/>
              </a:rPr>
              <a:t>けいかい</a:t>
            </a:r>
          </a:p>
        </p:txBody>
      </p:sp>
      <p:sp>
        <p:nvSpPr>
          <p:cNvPr id="40" name="テキスト ボックス 4">
            <a:extLst>
              <a:ext uri="{FF2B5EF4-FFF2-40B4-BE49-F238E27FC236}">
                <a16:creationId xmlns:a16="http://schemas.microsoft.com/office/drawing/2014/main" id="{7DDEE384-B51A-4685-BCA0-D171314484DB}"/>
              </a:ext>
            </a:extLst>
          </p:cNvPr>
          <p:cNvSpPr txBox="1"/>
          <p:nvPr/>
        </p:nvSpPr>
        <p:spPr>
          <a:xfrm>
            <a:off x="2998564" y="5561651"/>
            <a:ext cx="566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ある</a:t>
            </a:r>
          </a:p>
        </p:txBody>
      </p:sp>
      <p:sp>
        <p:nvSpPr>
          <p:cNvPr id="41" name="テキスト ボックス 4">
            <a:extLst>
              <a:ext uri="{FF2B5EF4-FFF2-40B4-BE49-F238E27FC236}">
                <a16:creationId xmlns:a16="http://schemas.microsoft.com/office/drawing/2014/main" id="{4D3389EA-E36E-4A72-975C-F379CE42AF6D}"/>
              </a:ext>
            </a:extLst>
          </p:cNvPr>
          <p:cNvSpPr txBox="1"/>
          <p:nvPr/>
        </p:nvSpPr>
        <p:spPr>
          <a:xfrm>
            <a:off x="4145085" y="5561651"/>
            <a:ext cx="467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い</a:t>
            </a:r>
          </a:p>
        </p:txBody>
      </p:sp>
      <p:sp>
        <p:nvSpPr>
          <p:cNvPr id="43" name="テキスト ボックス 4">
            <a:extLst>
              <a:ext uri="{FF2B5EF4-FFF2-40B4-BE49-F238E27FC236}">
                <a16:creationId xmlns:a16="http://schemas.microsoft.com/office/drawing/2014/main" id="{486BD990-B21B-40BF-8959-D0AB81336226}"/>
              </a:ext>
            </a:extLst>
          </p:cNvPr>
          <p:cNvSpPr txBox="1"/>
          <p:nvPr/>
        </p:nvSpPr>
        <p:spPr>
          <a:xfrm>
            <a:off x="5249574" y="5576756"/>
            <a:ext cx="1219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ひ　なん  さき</a:t>
            </a:r>
          </a:p>
        </p:txBody>
      </p:sp>
      <p:sp>
        <p:nvSpPr>
          <p:cNvPr id="44" name="テキスト ボックス 4">
            <a:extLst>
              <a:ext uri="{FF2B5EF4-FFF2-40B4-BE49-F238E27FC236}">
                <a16:creationId xmlns:a16="http://schemas.microsoft.com/office/drawing/2014/main" id="{48AB6CB4-E362-474B-9939-81B6E889750B}"/>
              </a:ext>
            </a:extLst>
          </p:cNvPr>
          <p:cNvSpPr txBox="1"/>
          <p:nvPr/>
        </p:nvSpPr>
        <p:spPr>
          <a:xfrm>
            <a:off x="6635049" y="5576756"/>
            <a:ext cx="3008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2687028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10345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14288" y="42801"/>
            <a:ext cx="7518575" cy="1048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　避難所までのルート、</a:t>
            </a:r>
            <a:endParaRPr lang="en-US" altLang="ja-JP" sz="27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4000"/>
              </a:lnSpc>
            </a:pPr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家の周りの役に立つ施設を整理しましょう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68988" y="223541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資料１１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42888" y="1392570"/>
            <a:ext cx="1029811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000" dirty="0">
                <a:ea typeface="メイリオ" panose="020B0604030504040204" pitchFamily="50" charset="-128"/>
              </a:rPr>
              <a:t>○</a:t>
            </a:r>
            <a:r>
              <a:rPr lang="ja-JP" altLang="en-US" sz="3000" dirty="0">
                <a:ea typeface="メイリオ" panose="020B0604030504040204" pitchFamily="50" charset="-128"/>
              </a:rPr>
              <a:t>手分けして、シールを貼りましょう。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57189" y="2347175"/>
            <a:ext cx="11160125" cy="135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ts val="4000"/>
              </a:lnSpc>
              <a:spcBef>
                <a:spcPct val="50000"/>
              </a:spcBef>
            </a:pPr>
            <a:r>
              <a:rPr lang="en-US" altLang="ja-JP" sz="2800" dirty="0">
                <a:ea typeface="メイリオ" panose="020B0604030504040204" pitchFamily="50" charset="-128"/>
              </a:rPr>
              <a:t>●</a:t>
            </a:r>
            <a:r>
              <a:rPr lang="ja-JP" altLang="en-US" sz="2800" dirty="0">
                <a:ea typeface="メイリオ" panose="020B0604030504040204" pitchFamily="50" charset="-128"/>
              </a:rPr>
              <a:t>助けてくれる大人がいる</a:t>
            </a:r>
            <a:endParaRPr lang="en-US" altLang="ja-JP" sz="2800" dirty="0">
              <a:ea typeface="メイリオ" panose="020B0604030504040204" pitchFamily="50" charset="-128"/>
            </a:endParaRPr>
          </a:p>
          <a:p>
            <a:pPr>
              <a:lnSpc>
                <a:spcPts val="4000"/>
              </a:lnSpc>
              <a:spcBef>
                <a:spcPct val="50000"/>
              </a:spcBef>
            </a:pPr>
            <a:r>
              <a:rPr lang="ja-JP" altLang="en-US" sz="2800" dirty="0">
                <a:ea typeface="メイリオ" panose="020B0604030504040204" pitchFamily="50" charset="-128"/>
              </a:rPr>
              <a:t>　　・浸水しない階のある施設に　緑色のシール</a:t>
            </a:r>
            <a:r>
              <a:rPr lang="en-US" altLang="ja-JP" sz="2800" dirty="0">
                <a:solidFill>
                  <a:srgbClr val="008000"/>
                </a:solidFill>
                <a:ea typeface="メイリオ" panose="020B0604030504040204" pitchFamily="50" charset="-128"/>
              </a:rPr>
              <a:t>●</a:t>
            </a:r>
            <a:endParaRPr lang="ja-JP" altLang="en-US" sz="2800" dirty="0">
              <a:ea typeface="メイリオ" panose="020B0604030504040204" pitchFamily="50" charset="-128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4288" y="3683064"/>
            <a:ext cx="10512425" cy="236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ts val="4500"/>
              </a:lnSpc>
              <a:spcBef>
                <a:spcPct val="50000"/>
              </a:spcBef>
            </a:pPr>
            <a:r>
              <a:rPr lang="ja-JP" altLang="en-US" sz="2800" dirty="0">
                <a:ea typeface="メイリオ" panose="020B0604030504040204" pitchFamily="50" charset="-128"/>
              </a:rPr>
              <a:t>＜例えば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800" dirty="0">
                <a:ea typeface="メイリオ" panose="020B0604030504040204" pitchFamily="50" charset="-128"/>
              </a:rPr>
              <a:t>＞</a:t>
            </a:r>
          </a:p>
          <a:p>
            <a:pPr>
              <a:lnSpc>
                <a:spcPts val="4500"/>
              </a:lnSpc>
            </a:pPr>
            <a:r>
              <a:rPr lang="ja-JP" altLang="en-US" sz="2800" dirty="0">
                <a:ea typeface="メイリオ" panose="020B0604030504040204" pitchFamily="50" charset="-128"/>
              </a:rPr>
              <a:t>	市役所、消防署、警察署・交番、病院・医院、</a:t>
            </a:r>
            <a:endParaRPr lang="en-US" altLang="ja-JP" sz="2800" dirty="0">
              <a:ea typeface="メイリオ" panose="020B0604030504040204" pitchFamily="50" charset="-128"/>
            </a:endParaRPr>
          </a:p>
          <a:p>
            <a:pPr>
              <a:lnSpc>
                <a:spcPts val="4500"/>
              </a:lnSpc>
            </a:pPr>
            <a:r>
              <a:rPr lang="ja-JP" altLang="en-US" sz="2800" dirty="0">
                <a:ea typeface="メイリオ" panose="020B0604030504040204" pitchFamily="50" charset="-128"/>
              </a:rPr>
              <a:t>　公民館、社会福祉施設、子ども１１０番の家、</a:t>
            </a:r>
            <a:endParaRPr lang="en-US" altLang="ja-JP" sz="2800" dirty="0">
              <a:ea typeface="メイリオ" panose="020B0604030504040204" pitchFamily="50" charset="-128"/>
            </a:endParaRPr>
          </a:p>
          <a:p>
            <a:pPr>
              <a:lnSpc>
                <a:spcPts val="4500"/>
              </a:lnSpc>
            </a:pPr>
            <a:r>
              <a:rPr lang="ja-JP" altLang="en-US" sz="2800" dirty="0">
                <a:ea typeface="メイリオ" panose="020B0604030504040204" pitchFamily="50" charset="-128"/>
              </a:rPr>
              <a:t>　高いビル、浸水しない場所にある建物　	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800" dirty="0">
                <a:ea typeface="メイリオ" panose="020B0604030504040204" pitchFamily="50" charset="-128"/>
              </a:rPr>
              <a:t>など</a:t>
            </a:r>
          </a:p>
        </p:txBody>
      </p:sp>
      <p:sp>
        <p:nvSpPr>
          <p:cNvPr id="11" name="AutoShape 18"/>
          <p:cNvSpPr>
            <a:spLocks noChangeArrowheads="1"/>
          </p:cNvSpPr>
          <p:nvPr/>
        </p:nvSpPr>
        <p:spPr bwMode="auto">
          <a:xfrm>
            <a:off x="68661" y="2133600"/>
            <a:ext cx="8980089" cy="4500859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37181E87-C7D6-4BD0-90C7-7862975F695A}"/>
              </a:ext>
            </a:extLst>
          </p:cNvPr>
          <p:cNvSpPr txBox="1"/>
          <p:nvPr/>
        </p:nvSpPr>
        <p:spPr>
          <a:xfrm>
            <a:off x="2387417" y="-36838"/>
            <a:ext cx="11939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ひ なん じょ</a:t>
            </a:r>
          </a:p>
        </p:txBody>
      </p:sp>
      <p:sp>
        <p:nvSpPr>
          <p:cNvPr id="14" name="テキスト ボックス 4">
            <a:extLst>
              <a:ext uri="{FF2B5EF4-FFF2-40B4-BE49-F238E27FC236}">
                <a16:creationId xmlns:a16="http://schemas.microsoft.com/office/drawing/2014/main" id="{A07828FE-49ED-43B1-879B-5673F049CD3C}"/>
              </a:ext>
            </a:extLst>
          </p:cNvPr>
          <p:cNvSpPr txBox="1"/>
          <p:nvPr/>
        </p:nvSpPr>
        <p:spPr>
          <a:xfrm>
            <a:off x="733877" y="461844"/>
            <a:ext cx="5234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いえ</a:t>
            </a:r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389FE55C-2BF8-48E2-B48F-E2AD468EC5DA}"/>
              </a:ext>
            </a:extLst>
          </p:cNvPr>
          <p:cNvSpPr txBox="1"/>
          <p:nvPr/>
        </p:nvSpPr>
        <p:spPr>
          <a:xfrm>
            <a:off x="1415366" y="466541"/>
            <a:ext cx="5234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まわ</a:t>
            </a:r>
          </a:p>
        </p:txBody>
      </p:sp>
      <p:sp>
        <p:nvSpPr>
          <p:cNvPr id="16" name="テキスト ボックス 4">
            <a:extLst>
              <a:ext uri="{FF2B5EF4-FFF2-40B4-BE49-F238E27FC236}">
                <a16:creationId xmlns:a16="http://schemas.microsoft.com/office/drawing/2014/main" id="{19E9588D-F156-4810-AFD0-39E0E57A154A}"/>
              </a:ext>
            </a:extLst>
          </p:cNvPr>
          <p:cNvSpPr txBox="1"/>
          <p:nvPr/>
        </p:nvSpPr>
        <p:spPr>
          <a:xfrm>
            <a:off x="2360246" y="475522"/>
            <a:ext cx="5234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やく</a:t>
            </a:r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C46983A9-38E2-49E0-A791-62255ACF0BED}"/>
              </a:ext>
            </a:extLst>
          </p:cNvPr>
          <p:cNvSpPr txBox="1"/>
          <p:nvPr/>
        </p:nvSpPr>
        <p:spPr>
          <a:xfrm>
            <a:off x="3083469" y="475522"/>
            <a:ext cx="4217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た</a:t>
            </a:r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B507C6F4-E578-4484-8237-6BF0E4AFBC5D}"/>
              </a:ext>
            </a:extLst>
          </p:cNvPr>
          <p:cNvSpPr txBox="1"/>
          <p:nvPr/>
        </p:nvSpPr>
        <p:spPr>
          <a:xfrm>
            <a:off x="3787474" y="461844"/>
            <a:ext cx="81500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し  せつ</a:t>
            </a: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D04C607B-4D45-450F-9051-777E3BBC0311}"/>
              </a:ext>
            </a:extLst>
          </p:cNvPr>
          <p:cNvSpPr txBox="1"/>
          <p:nvPr/>
        </p:nvSpPr>
        <p:spPr>
          <a:xfrm>
            <a:off x="4695778" y="466541"/>
            <a:ext cx="81500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せいり</a:t>
            </a:r>
          </a:p>
        </p:txBody>
      </p:sp>
      <p:sp>
        <p:nvSpPr>
          <p:cNvPr id="20" name="テキスト ボックス 4">
            <a:extLst>
              <a:ext uri="{FF2B5EF4-FFF2-40B4-BE49-F238E27FC236}">
                <a16:creationId xmlns:a16="http://schemas.microsoft.com/office/drawing/2014/main" id="{6344D845-289A-454C-95D6-11C096332FCC}"/>
              </a:ext>
            </a:extLst>
          </p:cNvPr>
          <p:cNvSpPr txBox="1"/>
          <p:nvPr/>
        </p:nvSpPr>
        <p:spPr>
          <a:xfrm>
            <a:off x="716005" y="1198712"/>
            <a:ext cx="5234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て</a:t>
            </a:r>
          </a:p>
        </p:txBody>
      </p:sp>
      <p:sp>
        <p:nvSpPr>
          <p:cNvPr id="21" name="テキスト ボックス 4">
            <a:extLst>
              <a:ext uri="{FF2B5EF4-FFF2-40B4-BE49-F238E27FC236}">
                <a16:creationId xmlns:a16="http://schemas.microsoft.com/office/drawing/2014/main" id="{E8C00386-D582-4A15-B080-28B9F62FCD58}"/>
              </a:ext>
            </a:extLst>
          </p:cNvPr>
          <p:cNvSpPr txBox="1"/>
          <p:nvPr/>
        </p:nvSpPr>
        <p:spPr>
          <a:xfrm>
            <a:off x="1127485" y="1191092"/>
            <a:ext cx="5234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わ</a:t>
            </a:r>
          </a:p>
        </p:txBody>
      </p:sp>
      <p:sp>
        <p:nvSpPr>
          <p:cNvPr id="22" name="テキスト ボックス 4">
            <a:extLst>
              <a:ext uri="{FF2B5EF4-FFF2-40B4-BE49-F238E27FC236}">
                <a16:creationId xmlns:a16="http://schemas.microsoft.com/office/drawing/2014/main" id="{DB675E00-BD91-4678-996A-2C5178D7B914}"/>
              </a:ext>
            </a:extLst>
          </p:cNvPr>
          <p:cNvSpPr txBox="1"/>
          <p:nvPr/>
        </p:nvSpPr>
        <p:spPr>
          <a:xfrm>
            <a:off x="4512985" y="1196128"/>
            <a:ext cx="5234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は</a:t>
            </a:r>
          </a:p>
        </p:txBody>
      </p:sp>
      <p:sp>
        <p:nvSpPr>
          <p:cNvPr id="23" name="テキスト ボックス 4">
            <a:extLst>
              <a:ext uri="{FF2B5EF4-FFF2-40B4-BE49-F238E27FC236}">
                <a16:creationId xmlns:a16="http://schemas.microsoft.com/office/drawing/2014/main" id="{10676225-91C9-48E2-A731-3789CA825784}"/>
              </a:ext>
            </a:extLst>
          </p:cNvPr>
          <p:cNvSpPr txBox="1"/>
          <p:nvPr/>
        </p:nvSpPr>
        <p:spPr>
          <a:xfrm>
            <a:off x="748705" y="2212608"/>
            <a:ext cx="5234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たす</a:t>
            </a:r>
          </a:p>
        </p:txBody>
      </p:sp>
      <p:sp>
        <p:nvSpPr>
          <p:cNvPr id="24" name="テキスト ボックス 4">
            <a:extLst>
              <a:ext uri="{FF2B5EF4-FFF2-40B4-BE49-F238E27FC236}">
                <a16:creationId xmlns:a16="http://schemas.microsoft.com/office/drawing/2014/main" id="{22C09BCF-C80D-466E-AB16-F877D5DAC90A}"/>
              </a:ext>
            </a:extLst>
          </p:cNvPr>
          <p:cNvSpPr txBox="1"/>
          <p:nvPr/>
        </p:nvSpPr>
        <p:spPr>
          <a:xfrm>
            <a:off x="390739" y="3571388"/>
            <a:ext cx="5234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たと</a:t>
            </a:r>
          </a:p>
        </p:txBody>
      </p:sp>
      <p:sp>
        <p:nvSpPr>
          <p:cNvPr id="25" name="テキスト ボックス 4">
            <a:extLst>
              <a:ext uri="{FF2B5EF4-FFF2-40B4-BE49-F238E27FC236}">
                <a16:creationId xmlns:a16="http://schemas.microsoft.com/office/drawing/2014/main" id="{6E50CEC4-93E0-445A-B35E-BD01B5891106}"/>
              </a:ext>
            </a:extLst>
          </p:cNvPr>
          <p:cNvSpPr txBox="1"/>
          <p:nvPr/>
        </p:nvSpPr>
        <p:spPr>
          <a:xfrm>
            <a:off x="2973822" y="2196495"/>
            <a:ext cx="7671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おとな</a:t>
            </a:r>
          </a:p>
        </p:txBody>
      </p:sp>
      <p:sp>
        <p:nvSpPr>
          <p:cNvPr id="26" name="テキスト ボックス 4">
            <a:extLst>
              <a:ext uri="{FF2B5EF4-FFF2-40B4-BE49-F238E27FC236}">
                <a16:creationId xmlns:a16="http://schemas.microsoft.com/office/drawing/2014/main" id="{5084611B-1CA9-477B-AEA0-E23B596611A2}"/>
              </a:ext>
            </a:extLst>
          </p:cNvPr>
          <p:cNvSpPr txBox="1"/>
          <p:nvPr/>
        </p:nvSpPr>
        <p:spPr>
          <a:xfrm>
            <a:off x="1437215" y="2909610"/>
            <a:ext cx="9783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しんすい</a:t>
            </a:r>
          </a:p>
        </p:txBody>
      </p:sp>
      <p:sp>
        <p:nvSpPr>
          <p:cNvPr id="27" name="テキスト ボックス 4">
            <a:extLst>
              <a:ext uri="{FF2B5EF4-FFF2-40B4-BE49-F238E27FC236}">
                <a16:creationId xmlns:a16="http://schemas.microsoft.com/office/drawing/2014/main" id="{DBD337C7-96EF-4CA5-A2A1-C9020E5DBC7B}"/>
              </a:ext>
            </a:extLst>
          </p:cNvPr>
          <p:cNvSpPr txBox="1"/>
          <p:nvPr/>
        </p:nvSpPr>
        <p:spPr>
          <a:xfrm>
            <a:off x="3203469" y="2922978"/>
            <a:ext cx="603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かい</a:t>
            </a:r>
          </a:p>
        </p:txBody>
      </p:sp>
      <p:sp>
        <p:nvSpPr>
          <p:cNvPr id="28" name="テキスト ボックス 4">
            <a:extLst>
              <a:ext uri="{FF2B5EF4-FFF2-40B4-BE49-F238E27FC236}">
                <a16:creationId xmlns:a16="http://schemas.microsoft.com/office/drawing/2014/main" id="{C2B38856-DE7B-4EED-A480-7A51EEDCE181}"/>
              </a:ext>
            </a:extLst>
          </p:cNvPr>
          <p:cNvSpPr txBox="1"/>
          <p:nvPr/>
        </p:nvSpPr>
        <p:spPr>
          <a:xfrm>
            <a:off x="6403222" y="4726164"/>
            <a:ext cx="53271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ばん</a:t>
            </a:r>
          </a:p>
        </p:txBody>
      </p:sp>
      <p:sp>
        <p:nvSpPr>
          <p:cNvPr id="29" name="テキスト ボックス 4">
            <a:extLst>
              <a:ext uri="{FF2B5EF4-FFF2-40B4-BE49-F238E27FC236}">
                <a16:creationId xmlns:a16="http://schemas.microsoft.com/office/drawing/2014/main" id="{E63BDACC-B1EB-49FD-8DA1-5F72F16D1282}"/>
              </a:ext>
            </a:extLst>
          </p:cNvPr>
          <p:cNvSpPr txBox="1"/>
          <p:nvPr/>
        </p:nvSpPr>
        <p:spPr>
          <a:xfrm>
            <a:off x="6020643" y="2922978"/>
            <a:ext cx="96689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みどりいろ</a:t>
            </a:r>
          </a:p>
        </p:txBody>
      </p:sp>
      <p:sp>
        <p:nvSpPr>
          <p:cNvPr id="30" name="テキスト ボックス 4">
            <a:extLst>
              <a:ext uri="{FF2B5EF4-FFF2-40B4-BE49-F238E27FC236}">
                <a16:creationId xmlns:a16="http://schemas.microsoft.com/office/drawing/2014/main" id="{BADF3997-95D4-4DB3-8C8D-F93E67D0DB17}"/>
              </a:ext>
            </a:extLst>
          </p:cNvPr>
          <p:cNvSpPr txBox="1"/>
          <p:nvPr/>
        </p:nvSpPr>
        <p:spPr>
          <a:xfrm>
            <a:off x="502524" y="4172937"/>
            <a:ext cx="114838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し　 やく しょ</a:t>
            </a:r>
          </a:p>
        </p:txBody>
      </p:sp>
      <p:sp>
        <p:nvSpPr>
          <p:cNvPr id="31" name="テキスト ボックス 4">
            <a:extLst>
              <a:ext uri="{FF2B5EF4-FFF2-40B4-BE49-F238E27FC236}">
                <a16:creationId xmlns:a16="http://schemas.microsoft.com/office/drawing/2014/main" id="{08B81970-7AD2-4367-AE84-348DADD8D3A9}"/>
              </a:ext>
            </a:extLst>
          </p:cNvPr>
          <p:cNvSpPr txBox="1"/>
          <p:nvPr/>
        </p:nvSpPr>
        <p:spPr>
          <a:xfrm>
            <a:off x="1795628" y="4172937"/>
            <a:ext cx="128784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しょう ぼう しょ</a:t>
            </a:r>
          </a:p>
        </p:txBody>
      </p:sp>
      <p:sp>
        <p:nvSpPr>
          <p:cNvPr id="32" name="テキスト ボックス 4">
            <a:extLst>
              <a:ext uri="{FF2B5EF4-FFF2-40B4-BE49-F238E27FC236}">
                <a16:creationId xmlns:a16="http://schemas.microsoft.com/office/drawing/2014/main" id="{13D40032-4477-4C20-AF05-ACEFFB50C55F}"/>
              </a:ext>
            </a:extLst>
          </p:cNvPr>
          <p:cNvSpPr txBox="1"/>
          <p:nvPr/>
        </p:nvSpPr>
        <p:spPr>
          <a:xfrm>
            <a:off x="3228189" y="4172937"/>
            <a:ext cx="128784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けい さつ  しょ</a:t>
            </a:r>
          </a:p>
        </p:txBody>
      </p:sp>
      <p:sp>
        <p:nvSpPr>
          <p:cNvPr id="33" name="テキスト ボックス 4">
            <a:extLst>
              <a:ext uri="{FF2B5EF4-FFF2-40B4-BE49-F238E27FC236}">
                <a16:creationId xmlns:a16="http://schemas.microsoft.com/office/drawing/2014/main" id="{22270800-391F-467A-8F5F-FD537B1C6E9B}"/>
              </a:ext>
            </a:extLst>
          </p:cNvPr>
          <p:cNvSpPr txBox="1"/>
          <p:nvPr/>
        </p:nvSpPr>
        <p:spPr>
          <a:xfrm>
            <a:off x="4660591" y="4172937"/>
            <a:ext cx="9477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こう  ばん</a:t>
            </a:r>
          </a:p>
        </p:txBody>
      </p:sp>
      <p:sp>
        <p:nvSpPr>
          <p:cNvPr id="34" name="テキスト ボックス 4">
            <a:extLst>
              <a:ext uri="{FF2B5EF4-FFF2-40B4-BE49-F238E27FC236}">
                <a16:creationId xmlns:a16="http://schemas.microsoft.com/office/drawing/2014/main" id="{9973DE40-3249-4587-99C0-32A152D7AFE2}"/>
              </a:ext>
            </a:extLst>
          </p:cNvPr>
          <p:cNvSpPr txBox="1"/>
          <p:nvPr/>
        </p:nvSpPr>
        <p:spPr>
          <a:xfrm>
            <a:off x="5714782" y="4170114"/>
            <a:ext cx="108987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びょういん</a:t>
            </a:r>
          </a:p>
        </p:txBody>
      </p:sp>
      <p:sp>
        <p:nvSpPr>
          <p:cNvPr id="35" name="テキスト ボックス 4">
            <a:extLst>
              <a:ext uri="{FF2B5EF4-FFF2-40B4-BE49-F238E27FC236}">
                <a16:creationId xmlns:a16="http://schemas.microsoft.com/office/drawing/2014/main" id="{C1373A74-B75C-476C-A012-0FC2241792A9}"/>
              </a:ext>
            </a:extLst>
          </p:cNvPr>
          <p:cNvSpPr txBox="1"/>
          <p:nvPr/>
        </p:nvSpPr>
        <p:spPr>
          <a:xfrm>
            <a:off x="6869322" y="4159909"/>
            <a:ext cx="108987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い　 いん</a:t>
            </a:r>
          </a:p>
        </p:txBody>
      </p:sp>
      <p:sp>
        <p:nvSpPr>
          <p:cNvPr id="36" name="テキスト ボックス 4">
            <a:extLst>
              <a:ext uri="{FF2B5EF4-FFF2-40B4-BE49-F238E27FC236}">
                <a16:creationId xmlns:a16="http://schemas.microsoft.com/office/drawing/2014/main" id="{6089FA0E-78B8-4DFE-8B70-015C0D05011B}"/>
              </a:ext>
            </a:extLst>
          </p:cNvPr>
          <p:cNvSpPr txBox="1"/>
          <p:nvPr/>
        </p:nvSpPr>
        <p:spPr>
          <a:xfrm>
            <a:off x="396856" y="4726164"/>
            <a:ext cx="14063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こう  みん かん</a:t>
            </a:r>
          </a:p>
        </p:txBody>
      </p:sp>
      <p:sp>
        <p:nvSpPr>
          <p:cNvPr id="37" name="テキスト ボックス 4">
            <a:extLst>
              <a:ext uri="{FF2B5EF4-FFF2-40B4-BE49-F238E27FC236}">
                <a16:creationId xmlns:a16="http://schemas.microsoft.com/office/drawing/2014/main" id="{5C9497E3-880B-47C2-8560-C288E12ABC44}"/>
              </a:ext>
            </a:extLst>
          </p:cNvPr>
          <p:cNvSpPr txBox="1"/>
          <p:nvPr/>
        </p:nvSpPr>
        <p:spPr>
          <a:xfrm>
            <a:off x="1803248" y="4726164"/>
            <a:ext cx="23725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しゃ  かい　ふく　　し　しせ　つ</a:t>
            </a:r>
          </a:p>
        </p:txBody>
      </p:sp>
      <p:sp>
        <p:nvSpPr>
          <p:cNvPr id="38" name="テキスト ボックス 4">
            <a:extLst>
              <a:ext uri="{FF2B5EF4-FFF2-40B4-BE49-F238E27FC236}">
                <a16:creationId xmlns:a16="http://schemas.microsoft.com/office/drawing/2014/main" id="{B2F63B38-8197-4368-AF3B-5052BA0E47EE}"/>
              </a:ext>
            </a:extLst>
          </p:cNvPr>
          <p:cNvSpPr txBox="1"/>
          <p:nvPr/>
        </p:nvSpPr>
        <p:spPr>
          <a:xfrm>
            <a:off x="4390539" y="4726164"/>
            <a:ext cx="3363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こ</a:t>
            </a:r>
          </a:p>
        </p:txBody>
      </p:sp>
      <p:sp>
        <p:nvSpPr>
          <p:cNvPr id="39" name="テキスト ボックス 4">
            <a:extLst>
              <a:ext uri="{FF2B5EF4-FFF2-40B4-BE49-F238E27FC236}">
                <a16:creationId xmlns:a16="http://schemas.microsoft.com/office/drawing/2014/main" id="{4ACF3922-AB2D-49E9-BCD2-7210E41FF604}"/>
              </a:ext>
            </a:extLst>
          </p:cNvPr>
          <p:cNvSpPr txBox="1"/>
          <p:nvPr/>
        </p:nvSpPr>
        <p:spPr>
          <a:xfrm>
            <a:off x="7133110" y="4726164"/>
            <a:ext cx="53271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いえ</a:t>
            </a:r>
          </a:p>
        </p:txBody>
      </p:sp>
      <p:sp>
        <p:nvSpPr>
          <p:cNvPr id="40" name="テキスト ボックス 4">
            <a:extLst>
              <a:ext uri="{FF2B5EF4-FFF2-40B4-BE49-F238E27FC236}">
                <a16:creationId xmlns:a16="http://schemas.microsoft.com/office/drawing/2014/main" id="{930923AE-32FB-48BF-94C3-327B3381A70F}"/>
              </a:ext>
            </a:extLst>
          </p:cNvPr>
          <p:cNvSpPr txBox="1"/>
          <p:nvPr/>
        </p:nvSpPr>
        <p:spPr>
          <a:xfrm>
            <a:off x="390739" y="5310092"/>
            <a:ext cx="53271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たか</a:t>
            </a:r>
          </a:p>
        </p:txBody>
      </p:sp>
      <p:sp>
        <p:nvSpPr>
          <p:cNvPr id="41" name="テキスト ボックス 4">
            <a:extLst>
              <a:ext uri="{FF2B5EF4-FFF2-40B4-BE49-F238E27FC236}">
                <a16:creationId xmlns:a16="http://schemas.microsoft.com/office/drawing/2014/main" id="{9A6176C2-17A4-48C2-8056-F05C41257805}"/>
              </a:ext>
            </a:extLst>
          </p:cNvPr>
          <p:cNvSpPr txBox="1"/>
          <p:nvPr/>
        </p:nvSpPr>
        <p:spPr>
          <a:xfrm>
            <a:off x="4045087" y="5310092"/>
            <a:ext cx="8006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ば　しょ</a:t>
            </a:r>
          </a:p>
        </p:txBody>
      </p:sp>
      <p:sp>
        <p:nvSpPr>
          <p:cNvPr id="42" name="テキスト ボックス 4">
            <a:extLst>
              <a:ext uri="{FF2B5EF4-FFF2-40B4-BE49-F238E27FC236}">
                <a16:creationId xmlns:a16="http://schemas.microsoft.com/office/drawing/2014/main" id="{66AA7635-EFBE-4529-BDF7-6CBD2E729FDA}"/>
              </a:ext>
            </a:extLst>
          </p:cNvPr>
          <p:cNvSpPr txBox="1"/>
          <p:nvPr/>
        </p:nvSpPr>
        <p:spPr>
          <a:xfrm>
            <a:off x="5764163" y="5310092"/>
            <a:ext cx="8006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たてもの</a:t>
            </a:r>
          </a:p>
        </p:txBody>
      </p:sp>
    </p:spTree>
    <p:extLst>
      <p:ext uri="{BB962C8B-B14F-4D97-AF65-F5344CB8AC3E}">
        <p14:creationId xmlns:p14="http://schemas.microsoft.com/office/powerpoint/2010/main" val="2626408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10345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38820"/>
            <a:ext cx="7518575" cy="1048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　</a:t>
            </a:r>
            <a:r>
              <a:rPr lang="ja-JP" altLang="en-US" sz="2500" dirty="0">
                <a:solidFill>
                  <a:schemeClr val="bg1"/>
                </a:solidFill>
                <a:latin typeface="+mj-ea"/>
                <a:ea typeface="+mj-ea"/>
              </a:rPr>
              <a:t>避難所までのルート、</a:t>
            </a:r>
            <a:endParaRPr lang="en-US" altLang="ja-JP" sz="25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4000"/>
              </a:lnSpc>
            </a:pPr>
            <a:r>
              <a:rPr lang="ja-JP" altLang="en-US" sz="2500" dirty="0">
                <a:solidFill>
                  <a:schemeClr val="bg1"/>
                </a:solidFill>
                <a:latin typeface="+mj-ea"/>
                <a:ea typeface="+mj-ea"/>
              </a:rPr>
              <a:t>家の周りの危険な箇所を整理しましょう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68988" y="223541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資料１２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19089" y="1198122"/>
            <a:ext cx="1029811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000" dirty="0">
                <a:ea typeface="メイリオ" panose="020B0604030504040204" pitchFamily="50" charset="-128"/>
              </a:rPr>
              <a:t>○</a:t>
            </a:r>
            <a:r>
              <a:rPr lang="ja-JP" altLang="en-US" sz="3000" dirty="0">
                <a:ea typeface="メイリオ" panose="020B0604030504040204" pitchFamily="50" charset="-128"/>
              </a:rPr>
              <a:t>手分けして、シールを貼りましょう。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66465" y="1877511"/>
            <a:ext cx="1116012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200" dirty="0">
                <a:ea typeface="メイリオ" panose="020B0604030504040204" pitchFamily="50" charset="-128"/>
              </a:rPr>
              <a:t>●</a:t>
            </a:r>
            <a:r>
              <a:rPr lang="ja-JP" altLang="en-US" sz="2200" dirty="0">
                <a:ea typeface="メイリオ" panose="020B0604030504040204" pitchFamily="50" charset="-128"/>
              </a:rPr>
              <a:t>危険箇所や施設、危険な物がある所　赤色のシール</a:t>
            </a:r>
            <a:r>
              <a:rPr lang="en-US" altLang="ja-JP" sz="2200" dirty="0">
                <a:solidFill>
                  <a:srgbClr val="FF0000"/>
                </a:solidFill>
                <a:ea typeface="メイリオ" panose="020B0604030504040204" pitchFamily="50" charset="-128"/>
              </a:rPr>
              <a:t>●</a:t>
            </a:r>
            <a:endParaRPr lang="ja-JP" altLang="en-US" sz="2200" dirty="0">
              <a:solidFill>
                <a:srgbClr val="FF0000"/>
              </a:solidFill>
              <a:ea typeface="メイリオ" panose="020B0604030504040204" pitchFamily="50" charset="-128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26505" y="2184828"/>
            <a:ext cx="11407824" cy="2004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ts val="3800"/>
              </a:lnSpc>
              <a:spcBef>
                <a:spcPct val="50000"/>
              </a:spcBef>
            </a:pPr>
            <a:r>
              <a:rPr lang="ja-JP" altLang="en-US" sz="2200" dirty="0">
                <a:ea typeface="メイリオ" panose="020B0604030504040204" pitchFamily="50" charset="-128"/>
              </a:rPr>
              <a:t>＜例えば</a:t>
            </a:r>
            <a:r>
              <a:rPr lang="en-US" altLang="ja-JP" sz="2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200" dirty="0">
                <a:ea typeface="メイリオ" panose="020B0604030504040204" pitchFamily="50" charset="-128"/>
              </a:rPr>
              <a:t>＞</a:t>
            </a:r>
          </a:p>
          <a:p>
            <a:pPr>
              <a:lnSpc>
                <a:spcPts val="3800"/>
              </a:lnSpc>
            </a:pPr>
            <a:r>
              <a:rPr lang="ja-JP" altLang="en-US" sz="2200" dirty="0">
                <a:ea typeface="メイリオ" panose="020B0604030504040204" pitchFamily="50" charset="-128"/>
              </a:rPr>
              <a:t>	大雨でよく浸水するところ、土地の低いところ、水路・溝、</a:t>
            </a:r>
            <a:endParaRPr lang="en-US" altLang="ja-JP" sz="2200" dirty="0">
              <a:ea typeface="メイリオ" panose="020B0604030504040204" pitchFamily="50" charset="-128"/>
            </a:endParaRPr>
          </a:p>
          <a:p>
            <a:pPr>
              <a:lnSpc>
                <a:spcPts val="3800"/>
              </a:lnSpc>
            </a:pPr>
            <a:r>
              <a:rPr lang="ja-JP" altLang="en-US" sz="2200" dirty="0">
                <a:ea typeface="メイリオ" panose="020B0604030504040204" pitchFamily="50" charset="-128"/>
              </a:rPr>
              <a:t>　古い瓦の家、橋、ブロック塀や石垣、自動販売機、古い看板、</a:t>
            </a:r>
            <a:endParaRPr lang="en-US" altLang="ja-JP" sz="2200" dirty="0">
              <a:ea typeface="メイリオ" panose="020B0604030504040204" pitchFamily="50" charset="-128"/>
            </a:endParaRPr>
          </a:p>
          <a:p>
            <a:pPr>
              <a:lnSpc>
                <a:spcPts val="3800"/>
              </a:lnSpc>
            </a:pPr>
            <a:r>
              <a:rPr lang="ja-JP" altLang="en-US" sz="2200" dirty="0">
                <a:ea typeface="メイリオ" panose="020B0604030504040204" pitchFamily="50" charset="-128"/>
              </a:rPr>
              <a:t>　危険物や毒薬物があるところ	　　　　　　　　　</a:t>
            </a:r>
            <a:r>
              <a:rPr lang="ja-JP" altLang="en-US" sz="2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200" dirty="0">
                <a:ea typeface="メイリオ" panose="020B0604030504040204" pitchFamily="50" charset="-128"/>
              </a:rPr>
              <a:t>など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419218" y="4640112"/>
            <a:ext cx="11160125" cy="32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</a:pPr>
            <a:r>
              <a:rPr lang="en-US" altLang="ja-JP" sz="2200" dirty="0">
                <a:ea typeface="メイリオ" panose="020B0604030504040204" pitchFamily="50" charset="-128"/>
              </a:rPr>
              <a:t>●</a:t>
            </a:r>
            <a:r>
              <a:rPr lang="ja-JP" altLang="en-US" sz="2200" dirty="0">
                <a:ea typeface="メイリオ" panose="020B0604030504040204" pitchFamily="50" charset="-128"/>
              </a:rPr>
              <a:t>人や車が多く通るところ、通りにくいところ</a:t>
            </a:r>
            <a:r>
              <a:rPr lang="ja-JP" altLang="en-US" sz="2600" dirty="0">
                <a:ea typeface="メイリオ" panose="020B0604030504040204" pitchFamily="50" charset="-128"/>
              </a:rPr>
              <a:t>　</a:t>
            </a:r>
            <a:r>
              <a:rPr lang="ja-JP" altLang="en-US" sz="2200" dirty="0">
                <a:ea typeface="メイリオ" panose="020B0604030504040204" pitchFamily="50" charset="-128"/>
              </a:rPr>
              <a:t>赤色のシール</a:t>
            </a:r>
            <a:r>
              <a:rPr lang="en-US" altLang="ja-JP" sz="2200" dirty="0">
                <a:solidFill>
                  <a:srgbClr val="FF0000"/>
                </a:solidFill>
                <a:ea typeface="メイリオ" panose="020B0604030504040204" pitchFamily="50" charset="-128"/>
              </a:rPr>
              <a:t>●</a:t>
            </a:r>
            <a:endParaRPr lang="ja-JP" altLang="en-US" sz="2200" dirty="0">
              <a:solidFill>
                <a:srgbClr val="FF0000"/>
              </a:solidFill>
              <a:ea typeface="メイリオ" panose="020B0604030504040204" pitchFamily="50" charset="-128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76926" y="4792095"/>
            <a:ext cx="11448652" cy="2004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ts val="3800"/>
              </a:lnSpc>
              <a:spcBef>
                <a:spcPct val="50000"/>
              </a:spcBef>
            </a:pPr>
            <a:r>
              <a:rPr lang="ja-JP" altLang="en-US" sz="2200" dirty="0">
                <a:ea typeface="メイリオ" panose="020B0604030504040204" pitchFamily="50" charset="-128"/>
              </a:rPr>
              <a:t>＜例えば</a:t>
            </a:r>
            <a:r>
              <a:rPr lang="en-US" altLang="ja-JP" sz="2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200" dirty="0">
                <a:ea typeface="メイリオ" panose="020B0604030504040204" pitchFamily="50" charset="-128"/>
              </a:rPr>
              <a:t>＞</a:t>
            </a:r>
          </a:p>
          <a:p>
            <a:pPr>
              <a:lnSpc>
                <a:spcPts val="3800"/>
              </a:lnSpc>
            </a:pPr>
            <a:r>
              <a:rPr lang="ja-JP" altLang="en-US" sz="2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ショッピングセンターや人の集まる施設などの近く、</a:t>
            </a:r>
            <a:endParaRPr lang="en-US" altLang="ja-JP" sz="2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800"/>
              </a:lnSpc>
            </a:pPr>
            <a:r>
              <a:rPr lang="ja-JP" altLang="en-US" sz="2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狭い道路、手すりのない階段や急な坂、車がよく通る大通り		　　　　　　　　　　　　　　</a:t>
            </a:r>
            <a:endParaRPr lang="en-US" altLang="ja-JP" sz="2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800"/>
              </a:lnSpc>
            </a:pPr>
            <a:r>
              <a:rPr lang="ja-JP" altLang="en-US" sz="2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　 </a:t>
            </a:r>
            <a:r>
              <a:rPr lang="en-US" altLang="ja-JP" sz="2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など</a:t>
            </a:r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124173" y="1706244"/>
            <a:ext cx="8895653" cy="250289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124173" y="4334530"/>
            <a:ext cx="8895653" cy="2424409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7AA14092-471E-4E79-8DF4-1B30C270D479}"/>
              </a:ext>
            </a:extLst>
          </p:cNvPr>
          <p:cNvSpPr txBox="1"/>
          <p:nvPr/>
        </p:nvSpPr>
        <p:spPr>
          <a:xfrm>
            <a:off x="2523403" y="-7319"/>
            <a:ext cx="896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ひ なん じょ</a:t>
            </a: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FACC17FF-86C6-4AB0-974A-C86C66D710DE}"/>
              </a:ext>
            </a:extLst>
          </p:cNvPr>
          <p:cNvSpPr txBox="1"/>
          <p:nvPr/>
        </p:nvSpPr>
        <p:spPr>
          <a:xfrm>
            <a:off x="1142543" y="495688"/>
            <a:ext cx="601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いえ</a:t>
            </a:r>
          </a:p>
        </p:txBody>
      </p:sp>
      <p:sp>
        <p:nvSpPr>
          <p:cNvPr id="20" name="テキスト ボックス 4">
            <a:extLst>
              <a:ext uri="{FF2B5EF4-FFF2-40B4-BE49-F238E27FC236}">
                <a16:creationId xmlns:a16="http://schemas.microsoft.com/office/drawing/2014/main" id="{4CC0082F-E961-4EF9-8187-F3B3BF623D19}"/>
              </a:ext>
            </a:extLst>
          </p:cNvPr>
          <p:cNvSpPr txBox="1"/>
          <p:nvPr/>
        </p:nvSpPr>
        <p:spPr>
          <a:xfrm>
            <a:off x="1761529" y="469458"/>
            <a:ext cx="601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まわ</a:t>
            </a:r>
          </a:p>
        </p:txBody>
      </p:sp>
      <p:sp>
        <p:nvSpPr>
          <p:cNvPr id="21" name="テキスト ボックス 4">
            <a:extLst>
              <a:ext uri="{FF2B5EF4-FFF2-40B4-BE49-F238E27FC236}">
                <a16:creationId xmlns:a16="http://schemas.microsoft.com/office/drawing/2014/main" id="{0F84A627-A79A-446E-A08E-F2D593423835}"/>
              </a:ext>
            </a:extLst>
          </p:cNvPr>
          <p:cNvSpPr txBox="1"/>
          <p:nvPr/>
        </p:nvSpPr>
        <p:spPr>
          <a:xfrm>
            <a:off x="2772448" y="475056"/>
            <a:ext cx="778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きけん</a:t>
            </a:r>
          </a:p>
        </p:txBody>
      </p:sp>
      <p:sp>
        <p:nvSpPr>
          <p:cNvPr id="22" name="テキスト ボックス 4">
            <a:extLst>
              <a:ext uri="{FF2B5EF4-FFF2-40B4-BE49-F238E27FC236}">
                <a16:creationId xmlns:a16="http://schemas.microsoft.com/office/drawing/2014/main" id="{56229837-8955-4107-ACF0-2197C6338E04}"/>
              </a:ext>
            </a:extLst>
          </p:cNvPr>
          <p:cNvSpPr txBox="1"/>
          <p:nvPr/>
        </p:nvSpPr>
        <p:spPr>
          <a:xfrm>
            <a:off x="3653720" y="489734"/>
            <a:ext cx="778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か　しょ</a:t>
            </a:r>
          </a:p>
        </p:txBody>
      </p:sp>
      <p:sp>
        <p:nvSpPr>
          <p:cNvPr id="23" name="テキスト ボックス 4">
            <a:extLst>
              <a:ext uri="{FF2B5EF4-FFF2-40B4-BE49-F238E27FC236}">
                <a16:creationId xmlns:a16="http://schemas.microsoft.com/office/drawing/2014/main" id="{FC25552B-0D76-475A-B7B5-590096518E6E}"/>
              </a:ext>
            </a:extLst>
          </p:cNvPr>
          <p:cNvSpPr txBox="1"/>
          <p:nvPr/>
        </p:nvSpPr>
        <p:spPr>
          <a:xfrm>
            <a:off x="4500989" y="495688"/>
            <a:ext cx="967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せい　り</a:t>
            </a:r>
            <a:endParaRPr lang="en-US" altLang="ja-JP" sz="10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4" name="テキスト ボックス 4">
            <a:extLst>
              <a:ext uri="{FF2B5EF4-FFF2-40B4-BE49-F238E27FC236}">
                <a16:creationId xmlns:a16="http://schemas.microsoft.com/office/drawing/2014/main" id="{461CF5C0-7043-4F0C-A103-E6521D350075}"/>
              </a:ext>
            </a:extLst>
          </p:cNvPr>
          <p:cNvSpPr txBox="1"/>
          <p:nvPr/>
        </p:nvSpPr>
        <p:spPr>
          <a:xfrm>
            <a:off x="807733" y="997077"/>
            <a:ext cx="3880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て</a:t>
            </a:r>
          </a:p>
        </p:txBody>
      </p:sp>
      <p:sp>
        <p:nvSpPr>
          <p:cNvPr id="25" name="テキスト ボックス 4">
            <a:extLst>
              <a:ext uri="{FF2B5EF4-FFF2-40B4-BE49-F238E27FC236}">
                <a16:creationId xmlns:a16="http://schemas.microsoft.com/office/drawing/2014/main" id="{815CE250-B0BF-4D5F-B8AF-6F73BA0B985C}"/>
              </a:ext>
            </a:extLst>
          </p:cNvPr>
          <p:cNvSpPr txBox="1"/>
          <p:nvPr/>
        </p:nvSpPr>
        <p:spPr>
          <a:xfrm>
            <a:off x="1187267" y="982810"/>
            <a:ext cx="42319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わ</a:t>
            </a:r>
          </a:p>
        </p:txBody>
      </p:sp>
      <p:sp>
        <p:nvSpPr>
          <p:cNvPr id="26" name="テキスト ボックス 4">
            <a:extLst>
              <a:ext uri="{FF2B5EF4-FFF2-40B4-BE49-F238E27FC236}">
                <a16:creationId xmlns:a16="http://schemas.microsoft.com/office/drawing/2014/main" id="{40BFC003-E8BC-41F9-BEE6-E23D9601AFEE}"/>
              </a:ext>
            </a:extLst>
          </p:cNvPr>
          <p:cNvSpPr txBox="1"/>
          <p:nvPr/>
        </p:nvSpPr>
        <p:spPr>
          <a:xfrm>
            <a:off x="4607167" y="986545"/>
            <a:ext cx="42319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は</a:t>
            </a:r>
          </a:p>
        </p:txBody>
      </p:sp>
      <p:sp>
        <p:nvSpPr>
          <p:cNvPr id="27" name="テキスト ボックス 4">
            <a:extLst>
              <a:ext uri="{FF2B5EF4-FFF2-40B4-BE49-F238E27FC236}">
                <a16:creationId xmlns:a16="http://schemas.microsoft.com/office/drawing/2014/main" id="{4F4A7C32-2732-4A09-A090-881295050C65}"/>
              </a:ext>
            </a:extLst>
          </p:cNvPr>
          <p:cNvSpPr txBox="1"/>
          <p:nvPr/>
        </p:nvSpPr>
        <p:spPr>
          <a:xfrm>
            <a:off x="2100198" y="1733145"/>
            <a:ext cx="7133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しせ つ</a:t>
            </a:r>
          </a:p>
        </p:txBody>
      </p:sp>
      <p:sp>
        <p:nvSpPr>
          <p:cNvPr id="28" name="テキスト ボックス 4">
            <a:extLst>
              <a:ext uri="{FF2B5EF4-FFF2-40B4-BE49-F238E27FC236}">
                <a16:creationId xmlns:a16="http://schemas.microsoft.com/office/drawing/2014/main" id="{623CD225-5D10-4C08-BFD0-846836A461FE}"/>
              </a:ext>
            </a:extLst>
          </p:cNvPr>
          <p:cNvSpPr txBox="1"/>
          <p:nvPr/>
        </p:nvSpPr>
        <p:spPr>
          <a:xfrm>
            <a:off x="3736626" y="1733938"/>
            <a:ext cx="4836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もの</a:t>
            </a:r>
            <a:endParaRPr lang="en-US" altLang="ja-JP" sz="1100" dirty="0">
              <a:latin typeface="+mj-ea"/>
            </a:endParaRPr>
          </a:p>
        </p:txBody>
      </p:sp>
      <p:sp>
        <p:nvSpPr>
          <p:cNvPr id="29" name="テキスト ボックス 4">
            <a:extLst>
              <a:ext uri="{FF2B5EF4-FFF2-40B4-BE49-F238E27FC236}">
                <a16:creationId xmlns:a16="http://schemas.microsoft.com/office/drawing/2014/main" id="{0E3C448E-1AE6-4175-AE43-CF2BA184E114}"/>
              </a:ext>
            </a:extLst>
          </p:cNvPr>
          <p:cNvSpPr txBox="1"/>
          <p:nvPr/>
        </p:nvSpPr>
        <p:spPr>
          <a:xfrm>
            <a:off x="4792384" y="1729102"/>
            <a:ext cx="6510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ところ</a:t>
            </a:r>
            <a:endParaRPr lang="en-US" altLang="ja-JP" sz="1100" dirty="0">
              <a:latin typeface="+mj-ea"/>
            </a:endParaRPr>
          </a:p>
        </p:txBody>
      </p:sp>
      <p:sp>
        <p:nvSpPr>
          <p:cNvPr id="30" name="テキスト ボックス 4">
            <a:extLst>
              <a:ext uri="{FF2B5EF4-FFF2-40B4-BE49-F238E27FC236}">
                <a16:creationId xmlns:a16="http://schemas.microsoft.com/office/drawing/2014/main" id="{07F9E70F-2C4A-4209-9F88-A3A1EF7C6AAE}"/>
              </a:ext>
            </a:extLst>
          </p:cNvPr>
          <p:cNvSpPr txBox="1"/>
          <p:nvPr/>
        </p:nvSpPr>
        <p:spPr>
          <a:xfrm>
            <a:off x="5403125" y="1729102"/>
            <a:ext cx="7256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あかいろ</a:t>
            </a:r>
            <a:endParaRPr lang="en-US" altLang="ja-JP" sz="1100" dirty="0">
              <a:latin typeface="+mj-ea"/>
            </a:endParaRPr>
          </a:p>
        </p:txBody>
      </p:sp>
      <p:sp>
        <p:nvSpPr>
          <p:cNvPr id="31" name="テキスト ボックス 4">
            <a:extLst>
              <a:ext uri="{FF2B5EF4-FFF2-40B4-BE49-F238E27FC236}">
                <a16:creationId xmlns:a16="http://schemas.microsoft.com/office/drawing/2014/main" id="{C38318EA-63B3-4CF0-9F48-7D1A1E695ED0}"/>
              </a:ext>
            </a:extLst>
          </p:cNvPr>
          <p:cNvSpPr txBox="1"/>
          <p:nvPr/>
        </p:nvSpPr>
        <p:spPr>
          <a:xfrm>
            <a:off x="447465" y="2147277"/>
            <a:ext cx="4804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たと</a:t>
            </a:r>
          </a:p>
        </p:txBody>
      </p:sp>
      <p:sp>
        <p:nvSpPr>
          <p:cNvPr id="32" name="テキスト ボックス 4">
            <a:extLst>
              <a:ext uri="{FF2B5EF4-FFF2-40B4-BE49-F238E27FC236}">
                <a16:creationId xmlns:a16="http://schemas.microsoft.com/office/drawing/2014/main" id="{55C09921-931F-4D31-A79C-0FDF8ADB4C0D}"/>
              </a:ext>
            </a:extLst>
          </p:cNvPr>
          <p:cNvSpPr txBox="1"/>
          <p:nvPr/>
        </p:nvSpPr>
        <p:spPr>
          <a:xfrm>
            <a:off x="525317" y="2606923"/>
            <a:ext cx="9194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おおあめ</a:t>
            </a:r>
          </a:p>
        </p:txBody>
      </p:sp>
      <p:sp>
        <p:nvSpPr>
          <p:cNvPr id="33" name="テキスト ボックス 4">
            <a:extLst>
              <a:ext uri="{FF2B5EF4-FFF2-40B4-BE49-F238E27FC236}">
                <a16:creationId xmlns:a16="http://schemas.microsoft.com/office/drawing/2014/main" id="{1BA9D156-A667-481D-B0FD-98C69272A6C0}"/>
              </a:ext>
            </a:extLst>
          </p:cNvPr>
          <p:cNvSpPr txBox="1"/>
          <p:nvPr/>
        </p:nvSpPr>
        <p:spPr>
          <a:xfrm>
            <a:off x="1885063" y="2606923"/>
            <a:ext cx="9194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しん すい</a:t>
            </a:r>
          </a:p>
        </p:txBody>
      </p:sp>
      <p:sp>
        <p:nvSpPr>
          <p:cNvPr id="34" name="テキスト ボックス 4">
            <a:extLst>
              <a:ext uri="{FF2B5EF4-FFF2-40B4-BE49-F238E27FC236}">
                <a16:creationId xmlns:a16="http://schemas.microsoft.com/office/drawing/2014/main" id="{9FDC0F38-9808-4C4B-B87B-66AE3351EEC2}"/>
              </a:ext>
            </a:extLst>
          </p:cNvPr>
          <p:cNvSpPr txBox="1"/>
          <p:nvPr/>
        </p:nvSpPr>
        <p:spPr>
          <a:xfrm>
            <a:off x="4185083" y="2606923"/>
            <a:ext cx="6073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と　　ち</a:t>
            </a:r>
            <a:endParaRPr lang="en-US" altLang="ja-JP" sz="1100" dirty="0">
              <a:latin typeface="+mj-ea"/>
            </a:endParaRPr>
          </a:p>
        </p:txBody>
      </p:sp>
      <p:sp>
        <p:nvSpPr>
          <p:cNvPr id="35" name="テキスト ボックス 4">
            <a:extLst>
              <a:ext uri="{FF2B5EF4-FFF2-40B4-BE49-F238E27FC236}">
                <a16:creationId xmlns:a16="http://schemas.microsoft.com/office/drawing/2014/main" id="{F5351323-D7BF-4A68-819B-0AA305CC6581}"/>
              </a:ext>
            </a:extLst>
          </p:cNvPr>
          <p:cNvSpPr txBox="1"/>
          <p:nvPr/>
        </p:nvSpPr>
        <p:spPr>
          <a:xfrm>
            <a:off x="4969262" y="2604904"/>
            <a:ext cx="6073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ひく</a:t>
            </a:r>
            <a:endParaRPr lang="en-US" altLang="ja-JP" sz="1100" dirty="0">
              <a:latin typeface="+mj-ea"/>
            </a:endParaRPr>
          </a:p>
        </p:txBody>
      </p:sp>
      <p:sp>
        <p:nvSpPr>
          <p:cNvPr id="36" name="テキスト ボックス 4">
            <a:extLst>
              <a:ext uri="{FF2B5EF4-FFF2-40B4-BE49-F238E27FC236}">
                <a16:creationId xmlns:a16="http://schemas.microsoft.com/office/drawing/2014/main" id="{970DB128-EB5A-41B5-A86B-2E5AC4112EB6}"/>
              </a:ext>
            </a:extLst>
          </p:cNvPr>
          <p:cNvSpPr txBox="1"/>
          <p:nvPr/>
        </p:nvSpPr>
        <p:spPr>
          <a:xfrm>
            <a:off x="6632048" y="2609868"/>
            <a:ext cx="7798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すい　ろ</a:t>
            </a:r>
            <a:endParaRPr lang="en-US" altLang="ja-JP" sz="1100" dirty="0">
              <a:latin typeface="+mj-ea"/>
            </a:endParaRPr>
          </a:p>
        </p:txBody>
      </p:sp>
      <p:sp>
        <p:nvSpPr>
          <p:cNvPr id="37" name="テキスト ボックス 4">
            <a:extLst>
              <a:ext uri="{FF2B5EF4-FFF2-40B4-BE49-F238E27FC236}">
                <a16:creationId xmlns:a16="http://schemas.microsoft.com/office/drawing/2014/main" id="{EB93C0D2-DDD7-40D4-96C8-B35D471C58B8}"/>
              </a:ext>
            </a:extLst>
          </p:cNvPr>
          <p:cNvSpPr txBox="1"/>
          <p:nvPr/>
        </p:nvSpPr>
        <p:spPr>
          <a:xfrm>
            <a:off x="5254580" y="3081526"/>
            <a:ext cx="1412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じ  どう はん ばい き</a:t>
            </a:r>
            <a:endParaRPr lang="en-US" altLang="ja-JP" sz="1100" dirty="0">
              <a:latin typeface="+mj-ea"/>
            </a:endParaRPr>
          </a:p>
        </p:txBody>
      </p:sp>
      <p:sp>
        <p:nvSpPr>
          <p:cNvPr id="38" name="テキスト ボックス 4">
            <a:extLst>
              <a:ext uri="{FF2B5EF4-FFF2-40B4-BE49-F238E27FC236}">
                <a16:creationId xmlns:a16="http://schemas.microsoft.com/office/drawing/2014/main" id="{8BF9FA40-0659-4D61-963A-D32FEA9424C1}"/>
              </a:ext>
            </a:extLst>
          </p:cNvPr>
          <p:cNvSpPr txBox="1"/>
          <p:nvPr/>
        </p:nvSpPr>
        <p:spPr>
          <a:xfrm>
            <a:off x="413840" y="3085507"/>
            <a:ext cx="514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ふる</a:t>
            </a:r>
            <a:endParaRPr lang="en-US" altLang="ja-JP" sz="1100" dirty="0">
              <a:latin typeface="+mj-ea"/>
            </a:endParaRPr>
          </a:p>
        </p:txBody>
      </p:sp>
      <p:sp>
        <p:nvSpPr>
          <p:cNvPr id="39" name="テキスト ボックス 4">
            <a:extLst>
              <a:ext uri="{FF2B5EF4-FFF2-40B4-BE49-F238E27FC236}">
                <a16:creationId xmlns:a16="http://schemas.microsoft.com/office/drawing/2014/main" id="{9E9017C5-6C17-4A4A-B9EB-1AEB95CA341A}"/>
              </a:ext>
            </a:extLst>
          </p:cNvPr>
          <p:cNvSpPr txBox="1"/>
          <p:nvPr/>
        </p:nvSpPr>
        <p:spPr>
          <a:xfrm>
            <a:off x="919095" y="3078821"/>
            <a:ext cx="7514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かわら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0" name="テキスト ボックス 4">
            <a:extLst>
              <a:ext uri="{FF2B5EF4-FFF2-40B4-BE49-F238E27FC236}">
                <a16:creationId xmlns:a16="http://schemas.microsoft.com/office/drawing/2014/main" id="{645F251D-9514-4E58-BF50-1A06B21028B9}"/>
              </a:ext>
            </a:extLst>
          </p:cNvPr>
          <p:cNvSpPr txBox="1"/>
          <p:nvPr/>
        </p:nvSpPr>
        <p:spPr>
          <a:xfrm>
            <a:off x="2097012" y="3102959"/>
            <a:ext cx="505510" cy="264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はし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1" name="テキスト ボックス 4">
            <a:extLst>
              <a:ext uri="{FF2B5EF4-FFF2-40B4-BE49-F238E27FC236}">
                <a16:creationId xmlns:a16="http://schemas.microsoft.com/office/drawing/2014/main" id="{D090D671-0015-406C-B416-B453714D8C54}"/>
              </a:ext>
            </a:extLst>
          </p:cNvPr>
          <p:cNvSpPr txBox="1"/>
          <p:nvPr/>
        </p:nvSpPr>
        <p:spPr>
          <a:xfrm>
            <a:off x="3778648" y="3081485"/>
            <a:ext cx="505510" cy="264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へい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2" name="テキスト ボックス 4">
            <a:extLst>
              <a:ext uri="{FF2B5EF4-FFF2-40B4-BE49-F238E27FC236}">
                <a16:creationId xmlns:a16="http://schemas.microsoft.com/office/drawing/2014/main" id="{DFA99836-FF33-4825-813C-7461B176CAAB}"/>
              </a:ext>
            </a:extLst>
          </p:cNvPr>
          <p:cNvSpPr txBox="1"/>
          <p:nvPr/>
        </p:nvSpPr>
        <p:spPr>
          <a:xfrm>
            <a:off x="4356637" y="3093464"/>
            <a:ext cx="86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いしがき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3" name="テキスト ボックス 4">
            <a:extLst>
              <a:ext uri="{FF2B5EF4-FFF2-40B4-BE49-F238E27FC236}">
                <a16:creationId xmlns:a16="http://schemas.microsoft.com/office/drawing/2014/main" id="{9B1F37E5-1D04-4325-9AB6-91CC6E387E44}"/>
              </a:ext>
            </a:extLst>
          </p:cNvPr>
          <p:cNvSpPr txBox="1"/>
          <p:nvPr/>
        </p:nvSpPr>
        <p:spPr>
          <a:xfrm>
            <a:off x="7456909" y="2623103"/>
            <a:ext cx="7798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みぞ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4" name="テキスト ボックス 4">
            <a:extLst>
              <a:ext uri="{FF2B5EF4-FFF2-40B4-BE49-F238E27FC236}">
                <a16:creationId xmlns:a16="http://schemas.microsoft.com/office/drawing/2014/main" id="{780E660C-D75C-4CEE-8536-0A2A775CE0CB}"/>
              </a:ext>
            </a:extLst>
          </p:cNvPr>
          <p:cNvSpPr txBox="1"/>
          <p:nvPr/>
        </p:nvSpPr>
        <p:spPr>
          <a:xfrm>
            <a:off x="7391778" y="3101067"/>
            <a:ext cx="86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かんばん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5" name="テキスト ボックス 4">
            <a:extLst>
              <a:ext uri="{FF2B5EF4-FFF2-40B4-BE49-F238E27FC236}">
                <a16:creationId xmlns:a16="http://schemas.microsoft.com/office/drawing/2014/main" id="{68D06756-42DE-4147-B45F-974C0157EB67}"/>
              </a:ext>
            </a:extLst>
          </p:cNvPr>
          <p:cNvSpPr txBox="1"/>
          <p:nvPr/>
        </p:nvSpPr>
        <p:spPr>
          <a:xfrm>
            <a:off x="1537804" y="3573064"/>
            <a:ext cx="10494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100" dirty="0">
                <a:latin typeface="+mj-ea"/>
              </a:rPr>
              <a:t>どくやくぶつ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6" name="テキスト ボックス 4">
            <a:extLst>
              <a:ext uri="{FF2B5EF4-FFF2-40B4-BE49-F238E27FC236}">
                <a16:creationId xmlns:a16="http://schemas.microsoft.com/office/drawing/2014/main" id="{27E25C53-9DAF-4DC4-B79B-29508B4EEED8}"/>
              </a:ext>
            </a:extLst>
          </p:cNvPr>
          <p:cNvSpPr txBox="1"/>
          <p:nvPr/>
        </p:nvSpPr>
        <p:spPr>
          <a:xfrm>
            <a:off x="748989" y="4340837"/>
            <a:ext cx="505510" cy="264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ひと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7" name="テキスト ボックス 4">
            <a:extLst>
              <a:ext uri="{FF2B5EF4-FFF2-40B4-BE49-F238E27FC236}">
                <a16:creationId xmlns:a16="http://schemas.microsoft.com/office/drawing/2014/main" id="{9036F00E-DC50-4410-94ED-DB6E1875C06B}"/>
              </a:ext>
            </a:extLst>
          </p:cNvPr>
          <p:cNvSpPr txBox="1"/>
          <p:nvPr/>
        </p:nvSpPr>
        <p:spPr>
          <a:xfrm>
            <a:off x="1250858" y="4344826"/>
            <a:ext cx="7186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くるま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8" name="テキスト ボックス 4">
            <a:extLst>
              <a:ext uri="{FF2B5EF4-FFF2-40B4-BE49-F238E27FC236}">
                <a16:creationId xmlns:a16="http://schemas.microsoft.com/office/drawing/2014/main" id="{FC948714-BEF6-47A2-A8F2-B87ED7D198A9}"/>
              </a:ext>
            </a:extLst>
          </p:cNvPr>
          <p:cNvSpPr txBox="1"/>
          <p:nvPr/>
        </p:nvSpPr>
        <p:spPr>
          <a:xfrm>
            <a:off x="1834415" y="4340837"/>
            <a:ext cx="5055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おお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9" name="テキスト ボックス 4">
            <a:extLst>
              <a:ext uri="{FF2B5EF4-FFF2-40B4-BE49-F238E27FC236}">
                <a16:creationId xmlns:a16="http://schemas.microsoft.com/office/drawing/2014/main" id="{C6CE918A-F113-4ED7-AC4F-5DF0C1B0CF48}"/>
              </a:ext>
            </a:extLst>
          </p:cNvPr>
          <p:cNvSpPr txBox="1"/>
          <p:nvPr/>
        </p:nvSpPr>
        <p:spPr>
          <a:xfrm>
            <a:off x="2414331" y="4344130"/>
            <a:ext cx="5055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とお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0" name="テキスト ボックス 4">
            <a:extLst>
              <a:ext uri="{FF2B5EF4-FFF2-40B4-BE49-F238E27FC236}">
                <a16:creationId xmlns:a16="http://schemas.microsoft.com/office/drawing/2014/main" id="{E7EECD58-D4E7-47E9-97E9-F19AD03B78BB}"/>
              </a:ext>
            </a:extLst>
          </p:cNvPr>
          <p:cNvSpPr txBox="1"/>
          <p:nvPr/>
        </p:nvSpPr>
        <p:spPr>
          <a:xfrm>
            <a:off x="4185083" y="5182600"/>
            <a:ext cx="5055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あつ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1" name="テキスト ボックス 4">
            <a:extLst>
              <a:ext uri="{FF2B5EF4-FFF2-40B4-BE49-F238E27FC236}">
                <a16:creationId xmlns:a16="http://schemas.microsoft.com/office/drawing/2014/main" id="{859689B7-88B2-4180-BD88-04AFD9299E66}"/>
              </a:ext>
            </a:extLst>
          </p:cNvPr>
          <p:cNvSpPr txBox="1"/>
          <p:nvPr/>
        </p:nvSpPr>
        <p:spPr>
          <a:xfrm>
            <a:off x="467058" y="5663487"/>
            <a:ext cx="5841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せま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2" name="テキスト ボックス 4">
            <a:extLst>
              <a:ext uri="{FF2B5EF4-FFF2-40B4-BE49-F238E27FC236}">
                <a16:creationId xmlns:a16="http://schemas.microsoft.com/office/drawing/2014/main" id="{A1098FBB-76F8-4D33-967D-E12720F0480C}"/>
              </a:ext>
            </a:extLst>
          </p:cNvPr>
          <p:cNvSpPr txBox="1"/>
          <p:nvPr/>
        </p:nvSpPr>
        <p:spPr>
          <a:xfrm>
            <a:off x="1077588" y="5689863"/>
            <a:ext cx="7568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どう  ろ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3" name="テキスト ボックス 4">
            <a:extLst>
              <a:ext uri="{FF2B5EF4-FFF2-40B4-BE49-F238E27FC236}">
                <a16:creationId xmlns:a16="http://schemas.microsoft.com/office/drawing/2014/main" id="{E6FF39C8-8F5F-406C-B4E1-C9BD2F522ED8}"/>
              </a:ext>
            </a:extLst>
          </p:cNvPr>
          <p:cNvSpPr txBox="1"/>
          <p:nvPr/>
        </p:nvSpPr>
        <p:spPr>
          <a:xfrm>
            <a:off x="1922335" y="5687932"/>
            <a:ext cx="40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て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4" name="テキスト ボックス 4">
            <a:extLst>
              <a:ext uri="{FF2B5EF4-FFF2-40B4-BE49-F238E27FC236}">
                <a16:creationId xmlns:a16="http://schemas.microsoft.com/office/drawing/2014/main" id="{B1CD3012-0650-49F7-B5E9-611EE925AA56}"/>
              </a:ext>
            </a:extLst>
          </p:cNvPr>
          <p:cNvSpPr txBox="1"/>
          <p:nvPr/>
        </p:nvSpPr>
        <p:spPr>
          <a:xfrm>
            <a:off x="3543300" y="5687932"/>
            <a:ext cx="756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かいだん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5" name="テキスト ボックス 4">
            <a:extLst>
              <a:ext uri="{FF2B5EF4-FFF2-40B4-BE49-F238E27FC236}">
                <a16:creationId xmlns:a16="http://schemas.microsoft.com/office/drawing/2014/main" id="{7D4C3A2D-055A-40B9-A5D8-B31D32836A65}"/>
              </a:ext>
            </a:extLst>
          </p:cNvPr>
          <p:cNvSpPr txBox="1"/>
          <p:nvPr/>
        </p:nvSpPr>
        <p:spPr>
          <a:xfrm>
            <a:off x="4334258" y="5692104"/>
            <a:ext cx="615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きゅう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6" name="テキスト ボックス 4">
            <a:extLst>
              <a:ext uri="{FF2B5EF4-FFF2-40B4-BE49-F238E27FC236}">
                <a16:creationId xmlns:a16="http://schemas.microsoft.com/office/drawing/2014/main" id="{24DA0FFE-CD34-4DA2-8F67-80CC5153D2D9}"/>
              </a:ext>
            </a:extLst>
          </p:cNvPr>
          <p:cNvSpPr txBox="1"/>
          <p:nvPr/>
        </p:nvSpPr>
        <p:spPr>
          <a:xfrm>
            <a:off x="4915240" y="5687932"/>
            <a:ext cx="615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さか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7" name="テキスト ボックス 4">
            <a:extLst>
              <a:ext uri="{FF2B5EF4-FFF2-40B4-BE49-F238E27FC236}">
                <a16:creationId xmlns:a16="http://schemas.microsoft.com/office/drawing/2014/main" id="{FCEA296A-6DFC-4EFB-A30F-EB1861DFE7BF}"/>
              </a:ext>
            </a:extLst>
          </p:cNvPr>
          <p:cNvSpPr txBox="1"/>
          <p:nvPr/>
        </p:nvSpPr>
        <p:spPr>
          <a:xfrm>
            <a:off x="7174381" y="5687932"/>
            <a:ext cx="7568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おおどお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8" name="テキスト ボックス 4">
            <a:extLst>
              <a:ext uri="{FF2B5EF4-FFF2-40B4-BE49-F238E27FC236}">
                <a16:creationId xmlns:a16="http://schemas.microsoft.com/office/drawing/2014/main" id="{E5C875F5-6794-4FCE-8D12-59FCC0FBEF03}"/>
              </a:ext>
            </a:extLst>
          </p:cNvPr>
          <p:cNvSpPr txBox="1"/>
          <p:nvPr/>
        </p:nvSpPr>
        <p:spPr>
          <a:xfrm>
            <a:off x="445274" y="3570995"/>
            <a:ext cx="9994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100" dirty="0">
                <a:latin typeface="+mj-ea"/>
              </a:rPr>
              <a:t>きけんぶつ</a:t>
            </a:r>
            <a:endParaRPr lang="en-US" altLang="ja-JP" sz="11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745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357188" y="5218765"/>
            <a:ext cx="10512425" cy="152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ts val="3800"/>
              </a:lnSpc>
              <a:spcBef>
                <a:spcPct val="50000"/>
              </a:spcBef>
            </a:pPr>
            <a:r>
              <a:rPr lang="ja-JP" altLang="en-US" sz="2400" dirty="0">
                <a:ea typeface="メイリオ" panose="020B0604030504040204" pitchFamily="50" charset="-128"/>
              </a:rPr>
              <a:t>＜例えば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400" dirty="0">
                <a:ea typeface="メイリオ" panose="020B0604030504040204" pitchFamily="50" charset="-128"/>
              </a:rPr>
              <a:t>＞</a:t>
            </a:r>
          </a:p>
          <a:p>
            <a:pPr>
              <a:lnSpc>
                <a:spcPts val="3800"/>
              </a:lnSpc>
            </a:pPr>
            <a:r>
              <a:rPr lang="ja-JP" altLang="en-US" sz="2400" dirty="0">
                <a:ea typeface="メイリオ" panose="020B0604030504040204" pitchFamily="50" charset="-128"/>
              </a:rPr>
              <a:t>	通学路、習い事への通い道、遊びや散歩、ランニング</a:t>
            </a:r>
          </a:p>
          <a:p>
            <a:pPr>
              <a:lnSpc>
                <a:spcPts val="3800"/>
              </a:lnSpc>
            </a:pPr>
            <a:r>
              <a:rPr lang="ja-JP" altLang="en-US" sz="2400" dirty="0">
                <a:ea typeface="メイリオ" panose="020B0604030504040204" pitchFamily="50" charset="-128"/>
              </a:rPr>
              <a:t>									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400" dirty="0">
                <a:ea typeface="メイリオ" panose="020B0604030504040204" pitchFamily="50" charset="-128"/>
              </a:rPr>
              <a:t>など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144000" cy="10345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158163" y="17918"/>
            <a:ext cx="7518575" cy="1048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ja-JP" altLang="en-US" sz="2500" dirty="0">
                <a:solidFill>
                  <a:schemeClr val="bg1"/>
                </a:solidFill>
                <a:latin typeface="+mj-ea"/>
                <a:ea typeface="+mj-ea"/>
              </a:rPr>
              <a:t>　避難所までのルート、</a:t>
            </a:r>
            <a:endParaRPr lang="en-US" altLang="ja-JP" sz="25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4000"/>
              </a:lnSpc>
            </a:pPr>
            <a:r>
              <a:rPr lang="ja-JP" altLang="en-US" sz="2500" dirty="0">
                <a:solidFill>
                  <a:schemeClr val="bg1"/>
                </a:solidFill>
                <a:latin typeface="+mj-ea"/>
                <a:ea typeface="+mj-ea"/>
              </a:rPr>
              <a:t>家の周りのよく知っていることを整理しましょう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68988" y="223541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資料１３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8660" y="1292290"/>
            <a:ext cx="1194911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000" dirty="0">
                <a:ea typeface="メイリオ" panose="020B0604030504040204" pitchFamily="50" charset="-128"/>
              </a:rPr>
              <a:t>○</a:t>
            </a:r>
            <a:r>
              <a:rPr lang="ja-JP" altLang="en-US" sz="3000" dirty="0">
                <a:ea typeface="メイリオ" panose="020B0604030504040204" pitchFamily="50" charset="-128"/>
              </a:rPr>
              <a:t>手分けして、シールを貼り、線を引きましょう。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57189" y="2154261"/>
            <a:ext cx="111601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400" dirty="0">
                <a:ea typeface="メイリオ" panose="020B0604030504040204" pitchFamily="50" charset="-128"/>
              </a:rPr>
              <a:t>●</a:t>
            </a:r>
            <a:r>
              <a:rPr lang="ja-JP" altLang="en-US" sz="2400" dirty="0">
                <a:ea typeface="メイリオ" panose="020B0604030504040204" pitchFamily="50" charset="-128"/>
              </a:rPr>
              <a:t>助けを必要としている人がいる場所　ピンクのシール</a:t>
            </a:r>
            <a:r>
              <a:rPr lang="en-US" altLang="ja-JP" sz="2400" dirty="0">
                <a:solidFill>
                  <a:srgbClr val="FF66FF"/>
                </a:solidFill>
                <a:ea typeface="メイリオ" panose="020B0604030504040204" pitchFamily="50" charset="-128"/>
              </a:rPr>
              <a:t>●</a:t>
            </a:r>
            <a:endParaRPr lang="ja-JP" altLang="en-US" sz="2400" dirty="0">
              <a:solidFill>
                <a:srgbClr val="FF66FF"/>
              </a:solidFill>
              <a:ea typeface="メイリオ" panose="020B0604030504040204" pitchFamily="50" charset="-128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57188" y="2626121"/>
            <a:ext cx="10512425" cy="1595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ts val="4000"/>
              </a:lnSpc>
              <a:spcBef>
                <a:spcPct val="50000"/>
              </a:spcBef>
            </a:pPr>
            <a:r>
              <a:rPr lang="ja-JP" altLang="en-US" sz="2400" dirty="0">
                <a:ea typeface="メイリオ" panose="020B0604030504040204" pitchFamily="50" charset="-128"/>
              </a:rPr>
              <a:t>＜例えば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400" dirty="0">
                <a:ea typeface="メイリオ" panose="020B0604030504040204" pitchFamily="50" charset="-128"/>
              </a:rPr>
              <a:t>＞</a:t>
            </a:r>
          </a:p>
          <a:p>
            <a:pPr>
              <a:lnSpc>
                <a:spcPts val="4000"/>
              </a:lnSpc>
            </a:pPr>
            <a:r>
              <a:rPr lang="ja-JP" altLang="en-US" sz="2400" dirty="0">
                <a:ea typeface="メイリオ" panose="020B0604030504040204" pitchFamily="50" charset="-128"/>
              </a:rPr>
              <a:t>	一人くらしのお年寄り、介助が必要な方、小さな子ども</a:t>
            </a:r>
          </a:p>
          <a:p>
            <a:pPr>
              <a:lnSpc>
                <a:spcPts val="4000"/>
              </a:lnSpc>
            </a:pPr>
            <a:r>
              <a:rPr lang="ja-JP" altLang="en-US" sz="2400" dirty="0">
                <a:ea typeface="メイリオ" panose="020B0604030504040204" pitchFamily="50" charset="-128"/>
              </a:rPr>
              <a:t>	妊婦さん、障がいのある方、外国人			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2400" dirty="0">
                <a:ea typeface="メイリオ" panose="020B0604030504040204" pitchFamily="50" charset="-128"/>
              </a:rPr>
              <a:t>など</a:t>
            </a: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68661" y="1916723"/>
            <a:ext cx="9018190" cy="234754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12725" y="4786198"/>
            <a:ext cx="11160125" cy="61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400" dirty="0">
                <a:ea typeface="メイリオ" panose="020B0604030504040204" pitchFamily="50" charset="-128"/>
              </a:rPr>
              <a:t>●</a:t>
            </a:r>
            <a:r>
              <a:rPr lang="ja-JP" altLang="en-US" sz="2400" dirty="0">
                <a:ea typeface="メイリオ" panose="020B0604030504040204" pitchFamily="50" charset="-128"/>
              </a:rPr>
              <a:t>毎日の生活でよく通る道	</a:t>
            </a:r>
            <a:r>
              <a:rPr lang="en-US" altLang="ja-JP" sz="2400" dirty="0">
                <a:ea typeface="メイリオ" panose="020B0604030504040204" pitchFamily="50" charset="-128"/>
              </a:rPr>
              <a:t>	</a:t>
            </a:r>
            <a:r>
              <a:rPr lang="ja-JP" altLang="en-US" sz="2400" dirty="0">
                <a:ea typeface="メイリオ" panose="020B0604030504040204" pitchFamily="50" charset="-128"/>
              </a:rPr>
              <a:t>水色	　：マジック</a:t>
            </a: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5521469" y="5209973"/>
            <a:ext cx="3238500" cy="0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" name="AutoShape 16"/>
          <p:cNvSpPr>
            <a:spLocks noChangeArrowheads="1"/>
          </p:cNvSpPr>
          <p:nvPr/>
        </p:nvSpPr>
        <p:spPr bwMode="auto">
          <a:xfrm>
            <a:off x="68660" y="4571986"/>
            <a:ext cx="9018191" cy="2105974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00B0F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0" name="テキスト ボックス 4">
            <a:extLst>
              <a:ext uri="{FF2B5EF4-FFF2-40B4-BE49-F238E27FC236}">
                <a16:creationId xmlns:a16="http://schemas.microsoft.com/office/drawing/2014/main" id="{2BC03A0D-50EF-4BD6-B1EC-F0F229C37192}"/>
              </a:ext>
            </a:extLst>
          </p:cNvPr>
          <p:cNvSpPr txBox="1"/>
          <p:nvPr/>
        </p:nvSpPr>
        <p:spPr>
          <a:xfrm>
            <a:off x="2568827" y="-5587"/>
            <a:ext cx="1120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ひ なん じょ</a:t>
            </a:r>
          </a:p>
        </p:txBody>
      </p:sp>
      <p:sp>
        <p:nvSpPr>
          <p:cNvPr id="21" name="テキスト ボックス 4">
            <a:extLst>
              <a:ext uri="{FF2B5EF4-FFF2-40B4-BE49-F238E27FC236}">
                <a16:creationId xmlns:a16="http://schemas.microsoft.com/office/drawing/2014/main" id="{25627F57-D3DA-49E9-B0A2-4E308A1DCFE8}"/>
              </a:ext>
            </a:extLst>
          </p:cNvPr>
          <p:cNvSpPr txBox="1"/>
          <p:nvPr/>
        </p:nvSpPr>
        <p:spPr>
          <a:xfrm>
            <a:off x="871176" y="473003"/>
            <a:ext cx="537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いえ</a:t>
            </a:r>
          </a:p>
        </p:txBody>
      </p:sp>
      <p:sp>
        <p:nvSpPr>
          <p:cNvPr id="22" name="テキスト ボックス 4">
            <a:extLst>
              <a:ext uri="{FF2B5EF4-FFF2-40B4-BE49-F238E27FC236}">
                <a16:creationId xmlns:a16="http://schemas.microsoft.com/office/drawing/2014/main" id="{52FECEBC-F796-444F-BDD4-793DB2979797}"/>
              </a:ext>
            </a:extLst>
          </p:cNvPr>
          <p:cNvSpPr txBox="1"/>
          <p:nvPr/>
        </p:nvSpPr>
        <p:spPr>
          <a:xfrm>
            <a:off x="1492749" y="468692"/>
            <a:ext cx="537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まわ</a:t>
            </a:r>
          </a:p>
        </p:txBody>
      </p:sp>
      <p:sp>
        <p:nvSpPr>
          <p:cNvPr id="23" name="テキスト ボックス 4">
            <a:extLst>
              <a:ext uri="{FF2B5EF4-FFF2-40B4-BE49-F238E27FC236}">
                <a16:creationId xmlns:a16="http://schemas.microsoft.com/office/drawing/2014/main" id="{DFF3FC8F-8959-4ECE-86BF-2ACDF5EE1BA3}"/>
              </a:ext>
            </a:extLst>
          </p:cNvPr>
          <p:cNvSpPr txBox="1"/>
          <p:nvPr/>
        </p:nvSpPr>
        <p:spPr>
          <a:xfrm>
            <a:off x="2919530" y="477697"/>
            <a:ext cx="537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し</a:t>
            </a:r>
          </a:p>
        </p:txBody>
      </p:sp>
      <p:sp>
        <p:nvSpPr>
          <p:cNvPr id="24" name="テキスト ボックス 4">
            <a:extLst>
              <a:ext uri="{FF2B5EF4-FFF2-40B4-BE49-F238E27FC236}">
                <a16:creationId xmlns:a16="http://schemas.microsoft.com/office/drawing/2014/main" id="{CE05C039-7EC0-4F6D-991B-EC14E42F2E7C}"/>
              </a:ext>
            </a:extLst>
          </p:cNvPr>
          <p:cNvSpPr txBox="1"/>
          <p:nvPr/>
        </p:nvSpPr>
        <p:spPr>
          <a:xfrm>
            <a:off x="5113815" y="455971"/>
            <a:ext cx="728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solidFill>
                  <a:schemeClr val="bg1"/>
                </a:solidFill>
                <a:latin typeface="+mj-ea"/>
              </a:rPr>
              <a:t>せいり</a:t>
            </a:r>
          </a:p>
        </p:txBody>
      </p:sp>
      <p:sp>
        <p:nvSpPr>
          <p:cNvPr id="25" name="テキスト ボックス 4">
            <a:extLst>
              <a:ext uri="{FF2B5EF4-FFF2-40B4-BE49-F238E27FC236}">
                <a16:creationId xmlns:a16="http://schemas.microsoft.com/office/drawing/2014/main" id="{8702C3CC-64D5-4837-92C7-963213D0DE6A}"/>
              </a:ext>
            </a:extLst>
          </p:cNvPr>
          <p:cNvSpPr txBox="1"/>
          <p:nvPr/>
        </p:nvSpPr>
        <p:spPr>
          <a:xfrm>
            <a:off x="672028" y="1981533"/>
            <a:ext cx="511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たす</a:t>
            </a:r>
          </a:p>
        </p:txBody>
      </p:sp>
      <p:sp>
        <p:nvSpPr>
          <p:cNvPr id="26" name="テキスト ボックス 4">
            <a:extLst>
              <a:ext uri="{FF2B5EF4-FFF2-40B4-BE49-F238E27FC236}">
                <a16:creationId xmlns:a16="http://schemas.microsoft.com/office/drawing/2014/main" id="{BEA8F555-7811-456E-9522-45211D7D0914}"/>
              </a:ext>
            </a:extLst>
          </p:cNvPr>
          <p:cNvSpPr txBox="1"/>
          <p:nvPr/>
        </p:nvSpPr>
        <p:spPr>
          <a:xfrm>
            <a:off x="1563408" y="1973233"/>
            <a:ext cx="8152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ひつ　よう</a:t>
            </a:r>
          </a:p>
        </p:txBody>
      </p:sp>
      <p:sp>
        <p:nvSpPr>
          <p:cNvPr id="27" name="テキスト ボックス 4">
            <a:extLst>
              <a:ext uri="{FF2B5EF4-FFF2-40B4-BE49-F238E27FC236}">
                <a16:creationId xmlns:a16="http://schemas.microsoft.com/office/drawing/2014/main" id="{BAD658B4-DE37-450E-B89E-5247BBB4BFC5}"/>
              </a:ext>
            </a:extLst>
          </p:cNvPr>
          <p:cNvSpPr txBox="1"/>
          <p:nvPr/>
        </p:nvSpPr>
        <p:spPr>
          <a:xfrm>
            <a:off x="5027144" y="1959566"/>
            <a:ext cx="8152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ば　しょ</a:t>
            </a:r>
          </a:p>
        </p:txBody>
      </p:sp>
      <p:sp>
        <p:nvSpPr>
          <p:cNvPr id="28" name="テキスト ボックス 4">
            <a:extLst>
              <a:ext uri="{FF2B5EF4-FFF2-40B4-BE49-F238E27FC236}">
                <a16:creationId xmlns:a16="http://schemas.microsoft.com/office/drawing/2014/main" id="{804DEE3E-5FC2-4312-88CB-F98F4A057388}"/>
              </a:ext>
            </a:extLst>
          </p:cNvPr>
          <p:cNvSpPr txBox="1"/>
          <p:nvPr/>
        </p:nvSpPr>
        <p:spPr>
          <a:xfrm>
            <a:off x="715991" y="2568527"/>
            <a:ext cx="423485" cy="261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たと</a:t>
            </a:r>
          </a:p>
        </p:txBody>
      </p:sp>
      <p:sp>
        <p:nvSpPr>
          <p:cNvPr id="29" name="テキスト ボックス 4">
            <a:extLst>
              <a:ext uri="{FF2B5EF4-FFF2-40B4-BE49-F238E27FC236}">
                <a16:creationId xmlns:a16="http://schemas.microsoft.com/office/drawing/2014/main" id="{8BB62316-38B8-4CF5-A17E-CC36F5F65D9D}"/>
              </a:ext>
            </a:extLst>
          </p:cNvPr>
          <p:cNvSpPr txBox="1"/>
          <p:nvPr/>
        </p:nvSpPr>
        <p:spPr>
          <a:xfrm>
            <a:off x="868386" y="3091572"/>
            <a:ext cx="64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ひとり</a:t>
            </a:r>
          </a:p>
        </p:txBody>
      </p:sp>
      <p:sp>
        <p:nvSpPr>
          <p:cNvPr id="30" name="テキスト ボックス 4">
            <a:extLst>
              <a:ext uri="{FF2B5EF4-FFF2-40B4-BE49-F238E27FC236}">
                <a16:creationId xmlns:a16="http://schemas.microsoft.com/office/drawing/2014/main" id="{28D86D3A-E0E1-4225-82E9-9F462FF3F9CC}"/>
              </a:ext>
            </a:extLst>
          </p:cNvPr>
          <p:cNvSpPr txBox="1"/>
          <p:nvPr/>
        </p:nvSpPr>
        <p:spPr>
          <a:xfrm>
            <a:off x="2881825" y="3078332"/>
            <a:ext cx="740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とし　より</a:t>
            </a:r>
          </a:p>
        </p:txBody>
      </p:sp>
      <p:sp>
        <p:nvSpPr>
          <p:cNvPr id="31" name="テキスト ボックス 4">
            <a:extLst>
              <a:ext uri="{FF2B5EF4-FFF2-40B4-BE49-F238E27FC236}">
                <a16:creationId xmlns:a16="http://schemas.microsoft.com/office/drawing/2014/main" id="{CD355CED-440E-4738-AA12-9F9822E2234D}"/>
              </a:ext>
            </a:extLst>
          </p:cNvPr>
          <p:cNvSpPr txBox="1"/>
          <p:nvPr/>
        </p:nvSpPr>
        <p:spPr>
          <a:xfrm>
            <a:off x="4089665" y="3081298"/>
            <a:ext cx="499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かい</a:t>
            </a:r>
          </a:p>
        </p:txBody>
      </p:sp>
      <p:sp>
        <p:nvSpPr>
          <p:cNvPr id="32" name="テキスト ボックス 4">
            <a:extLst>
              <a:ext uri="{FF2B5EF4-FFF2-40B4-BE49-F238E27FC236}">
                <a16:creationId xmlns:a16="http://schemas.microsoft.com/office/drawing/2014/main" id="{E3BBC7BE-60C3-4D1E-A055-4F806E301A23}"/>
              </a:ext>
            </a:extLst>
          </p:cNvPr>
          <p:cNvSpPr txBox="1"/>
          <p:nvPr/>
        </p:nvSpPr>
        <p:spPr>
          <a:xfrm>
            <a:off x="4386032" y="3083641"/>
            <a:ext cx="499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じょ</a:t>
            </a:r>
          </a:p>
        </p:txBody>
      </p:sp>
      <p:sp>
        <p:nvSpPr>
          <p:cNvPr id="33" name="テキスト ボックス 4">
            <a:extLst>
              <a:ext uri="{FF2B5EF4-FFF2-40B4-BE49-F238E27FC236}">
                <a16:creationId xmlns:a16="http://schemas.microsoft.com/office/drawing/2014/main" id="{9D3AC2E7-863E-4257-96C6-51D14025C691}"/>
              </a:ext>
            </a:extLst>
          </p:cNvPr>
          <p:cNvSpPr txBox="1"/>
          <p:nvPr/>
        </p:nvSpPr>
        <p:spPr>
          <a:xfrm>
            <a:off x="4985051" y="3092104"/>
            <a:ext cx="8397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ひつようい</a:t>
            </a:r>
          </a:p>
        </p:txBody>
      </p:sp>
      <p:sp>
        <p:nvSpPr>
          <p:cNvPr id="34" name="テキスト ボックス 4">
            <a:extLst>
              <a:ext uri="{FF2B5EF4-FFF2-40B4-BE49-F238E27FC236}">
                <a16:creationId xmlns:a16="http://schemas.microsoft.com/office/drawing/2014/main" id="{CB868B75-ABF2-4C2A-A549-7FF24360A12E}"/>
              </a:ext>
            </a:extLst>
          </p:cNvPr>
          <p:cNvSpPr txBox="1"/>
          <p:nvPr/>
        </p:nvSpPr>
        <p:spPr>
          <a:xfrm>
            <a:off x="5902808" y="3078332"/>
            <a:ext cx="499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かた</a:t>
            </a:r>
          </a:p>
        </p:txBody>
      </p:sp>
      <p:sp>
        <p:nvSpPr>
          <p:cNvPr id="35" name="テキスト ボックス 4">
            <a:extLst>
              <a:ext uri="{FF2B5EF4-FFF2-40B4-BE49-F238E27FC236}">
                <a16:creationId xmlns:a16="http://schemas.microsoft.com/office/drawing/2014/main" id="{28FDD382-4100-4EDE-B370-37A574674AAF}"/>
              </a:ext>
            </a:extLst>
          </p:cNvPr>
          <p:cNvSpPr txBox="1"/>
          <p:nvPr/>
        </p:nvSpPr>
        <p:spPr>
          <a:xfrm>
            <a:off x="6506908" y="3104707"/>
            <a:ext cx="5707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ちい</a:t>
            </a:r>
          </a:p>
        </p:txBody>
      </p:sp>
      <p:sp>
        <p:nvSpPr>
          <p:cNvPr id="36" name="テキスト ボックス 4">
            <a:extLst>
              <a:ext uri="{FF2B5EF4-FFF2-40B4-BE49-F238E27FC236}">
                <a16:creationId xmlns:a16="http://schemas.microsoft.com/office/drawing/2014/main" id="{344D2B6C-F6D0-4948-A651-7ED2C6AFF9EA}"/>
              </a:ext>
            </a:extLst>
          </p:cNvPr>
          <p:cNvSpPr txBox="1"/>
          <p:nvPr/>
        </p:nvSpPr>
        <p:spPr>
          <a:xfrm>
            <a:off x="7492137" y="3095914"/>
            <a:ext cx="368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こ</a:t>
            </a:r>
          </a:p>
        </p:txBody>
      </p:sp>
      <p:sp>
        <p:nvSpPr>
          <p:cNvPr id="37" name="テキスト ボックス 4">
            <a:extLst>
              <a:ext uri="{FF2B5EF4-FFF2-40B4-BE49-F238E27FC236}">
                <a16:creationId xmlns:a16="http://schemas.microsoft.com/office/drawing/2014/main" id="{1CAF0D78-112E-43D9-9E59-F74BF4968E53}"/>
              </a:ext>
            </a:extLst>
          </p:cNvPr>
          <p:cNvSpPr txBox="1"/>
          <p:nvPr/>
        </p:nvSpPr>
        <p:spPr>
          <a:xfrm>
            <a:off x="559967" y="4610067"/>
            <a:ext cx="7237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まいにち</a:t>
            </a:r>
          </a:p>
        </p:txBody>
      </p:sp>
      <p:sp>
        <p:nvSpPr>
          <p:cNvPr id="38" name="テキスト ボックス 4">
            <a:extLst>
              <a:ext uri="{FF2B5EF4-FFF2-40B4-BE49-F238E27FC236}">
                <a16:creationId xmlns:a16="http://schemas.microsoft.com/office/drawing/2014/main" id="{AA1099E7-4483-4CD6-807A-453436029F53}"/>
              </a:ext>
            </a:extLst>
          </p:cNvPr>
          <p:cNvSpPr txBox="1"/>
          <p:nvPr/>
        </p:nvSpPr>
        <p:spPr>
          <a:xfrm>
            <a:off x="1433763" y="4618859"/>
            <a:ext cx="8522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せいかつ</a:t>
            </a:r>
          </a:p>
        </p:txBody>
      </p:sp>
      <p:sp>
        <p:nvSpPr>
          <p:cNvPr id="39" name="テキスト ボックス 4">
            <a:extLst>
              <a:ext uri="{FF2B5EF4-FFF2-40B4-BE49-F238E27FC236}">
                <a16:creationId xmlns:a16="http://schemas.microsoft.com/office/drawing/2014/main" id="{5422371D-0EB3-42BD-85EC-C68C9D4AC1B6}"/>
              </a:ext>
            </a:extLst>
          </p:cNvPr>
          <p:cNvSpPr txBox="1"/>
          <p:nvPr/>
        </p:nvSpPr>
        <p:spPr>
          <a:xfrm>
            <a:off x="721730" y="3572736"/>
            <a:ext cx="7905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にん　ぷ</a:t>
            </a:r>
          </a:p>
        </p:txBody>
      </p:sp>
      <p:sp>
        <p:nvSpPr>
          <p:cNvPr id="40" name="テキスト ボックス 4">
            <a:extLst>
              <a:ext uri="{FF2B5EF4-FFF2-40B4-BE49-F238E27FC236}">
                <a16:creationId xmlns:a16="http://schemas.microsoft.com/office/drawing/2014/main" id="{72D639A2-6403-43E4-8E25-5F1872A1C0EF}"/>
              </a:ext>
            </a:extLst>
          </p:cNvPr>
          <p:cNvSpPr txBox="1"/>
          <p:nvPr/>
        </p:nvSpPr>
        <p:spPr>
          <a:xfrm>
            <a:off x="2226385" y="3583461"/>
            <a:ext cx="499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しょう</a:t>
            </a:r>
          </a:p>
        </p:txBody>
      </p:sp>
      <p:sp>
        <p:nvSpPr>
          <p:cNvPr id="41" name="テキスト ボックス 4">
            <a:extLst>
              <a:ext uri="{FF2B5EF4-FFF2-40B4-BE49-F238E27FC236}">
                <a16:creationId xmlns:a16="http://schemas.microsoft.com/office/drawing/2014/main" id="{8FCCE6B6-FB39-4DEE-9D50-1B663E1908BD}"/>
              </a:ext>
            </a:extLst>
          </p:cNvPr>
          <p:cNvSpPr txBox="1"/>
          <p:nvPr/>
        </p:nvSpPr>
        <p:spPr>
          <a:xfrm>
            <a:off x="4689576" y="3572736"/>
            <a:ext cx="11129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がい こく   じん</a:t>
            </a:r>
          </a:p>
        </p:txBody>
      </p:sp>
      <p:sp>
        <p:nvSpPr>
          <p:cNvPr id="42" name="テキスト ボックス 4">
            <a:extLst>
              <a:ext uri="{FF2B5EF4-FFF2-40B4-BE49-F238E27FC236}">
                <a16:creationId xmlns:a16="http://schemas.microsoft.com/office/drawing/2014/main" id="{4818F635-BF8F-4BC4-A903-78179AED1F79}"/>
              </a:ext>
            </a:extLst>
          </p:cNvPr>
          <p:cNvSpPr txBox="1"/>
          <p:nvPr/>
        </p:nvSpPr>
        <p:spPr>
          <a:xfrm>
            <a:off x="3715510" y="1980856"/>
            <a:ext cx="5707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ひと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3" name="テキスト ボックス 4">
            <a:extLst>
              <a:ext uri="{FF2B5EF4-FFF2-40B4-BE49-F238E27FC236}">
                <a16:creationId xmlns:a16="http://schemas.microsoft.com/office/drawing/2014/main" id="{885FAE22-8F44-42E6-9127-4921B74D12E5}"/>
              </a:ext>
            </a:extLst>
          </p:cNvPr>
          <p:cNvSpPr txBox="1"/>
          <p:nvPr/>
        </p:nvSpPr>
        <p:spPr>
          <a:xfrm>
            <a:off x="2975561" y="4620128"/>
            <a:ext cx="5707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とお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4" name="テキスト ボックス 4">
            <a:extLst>
              <a:ext uri="{FF2B5EF4-FFF2-40B4-BE49-F238E27FC236}">
                <a16:creationId xmlns:a16="http://schemas.microsoft.com/office/drawing/2014/main" id="{9759445E-2B64-4431-80F2-FEB95D40A543}"/>
              </a:ext>
            </a:extLst>
          </p:cNvPr>
          <p:cNvSpPr txBox="1"/>
          <p:nvPr/>
        </p:nvSpPr>
        <p:spPr>
          <a:xfrm>
            <a:off x="3581584" y="4631253"/>
            <a:ext cx="5707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みち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5" name="テキスト ボックス 4">
            <a:extLst>
              <a:ext uri="{FF2B5EF4-FFF2-40B4-BE49-F238E27FC236}">
                <a16:creationId xmlns:a16="http://schemas.microsoft.com/office/drawing/2014/main" id="{25E8CA66-6054-4316-A77B-056820BF810A}"/>
              </a:ext>
            </a:extLst>
          </p:cNvPr>
          <p:cNvSpPr txBox="1"/>
          <p:nvPr/>
        </p:nvSpPr>
        <p:spPr>
          <a:xfrm>
            <a:off x="5710610" y="4627651"/>
            <a:ext cx="778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みずいろ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6" name="テキスト ボックス 4">
            <a:extLst>
              <a:ext uri="{FF2B5EF4-FFF2-40B4-BE49-F238E27FC236}">
                <a16:creationId xmlns:a16="http://schemas.microsoft.com/office/drawing/2014/main" id="{8025FCCD-2034-4EDA-A93B-E7A9B86E4B55}"/>
              </a:ext>
            </a:extLst>
          </p:cNvPr>
          <p:cNvSpPr txBox="1"/>
          <p:nvPr/>
        </p:nvSpPr>
        <p:spPr>
          <a:xfrm>
            <a:off x="748613" y="5624973"/>
            <a:ext cx="1176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つう　がく　ろ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7" name="テキスト ボックス 4">
            <a:extLst>
              <a:ext uri="{FF2B5EF4-FFF2-40B4-BE49-F238E27FC236}">
                <a16:creationId xmlns:a16="http://schemas.microsoft.com/office/drawing/2014/main" id="{00BC91C9-28DC-403F-BA80-5E8CB9436F1E}"/>
              </a:ext>
            </a:extLst>
          </p:cNvPr>
          <p:cNvSpPr txBox="1"/>
          <p:nvPr/>
        </p:nvSpPr>
        <p:spPr>
          <a:xfrm>
            <a:off x="1947802" y="5638057"/>
            <a:ext cx="518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なら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8" name="テキスト ボックス 4">
            <a:extLst>
              <a:ext uri="{FF2B5EF4-FFF2-40B4-BE49-F238E27FC236}">
                <a16:creationId xmlns:a16="http://schemas.microsoft.com/office/drawing/2014/main" id="{3BEA3D07-2EC5-4838-9AC9-DE4770588D4A}"/>
              </a:ext>
            </a:extLst>
          </p:cNvPr>
          <p:cNvSpPr txBox="1"/>
          <p:nvPr/>
        </p:nvSpPr>
        <p:spPr>
          <a:xfrm>
            <a:off x="2584508" y="5630092"/>
            <a:ext cx="518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こと</a:t>
            </a:r>
            <a:endParaRPr lang="en-US" altLang="ja-JP" sz="1100" dirty="0">
              <a:latin typeface="+mj-ea"/>
            </a:endParaRPr>
          </a:p>
        </p:txBody>
      </p:sp>
      <p:sp>
        <p:nvSpPr>
          <p:cNvPr id="49" name="テキスト ボックス 4">
            <a:extLst>
              <a:ext uri="{FF2B5EF4-FFF2-40B4-BE49-F238E27FC236}">
                <a16:creationId xmlns:a16="http://schemas.microsoft.com/office/drawing/2014/main" id="{AEC5A216-A228-41E3-9944-83F912F317D5}"/>
              </a:ext>
            </a:extLst>
          </p:cNvPr>
          <p:cNvSpPr txBox="1"/>
          <p:nvPr/>
        </p:nvSpPr>
        <p:spPr>
          <a:xfrm>
            <a:off x="3498548" y="5630373"/>
            <a:ext cx="518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かよ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0" name="テキスト ボックス 4">
            <a:extLst>
              <a:ext uri="{FF2B5EF4-FFF2-40B4-BE49-F238E27FC236}">
                <a16:creationId xmlns:a16="http://schemas.microsoft.com/office/drawing/2014/main" id="{2C4F3DFD-F6F9-472C-9995-3A15CC9BBEB2}"/>
              </a:ext>
            </a:extLst>
          </p:cNvPr>
          <p:cNvSpPr txBox="1"/>
          <p:nvPr/>
        </p:nvSpPr>
        <p:spPr>
          <a:xfrm>
            <a:off x="4689944" y="5638057"/>
            <a:ext cx="518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あそ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1" name="テキスト ボックス 4">
            <a:extLst>
              <a:ext uri="{FF2B5EF4-FFF2-40B4-BE49-F238E27FC236}">
                <a16:creationId xmlns:a16="http://schemas.microsoft.com/office/drawing/2014/main" id="{F7AA9C41-EC3C-40C1-8558-93850B9F96FD}"/>
              </a:ext>
            </a:extLst>
          </p:cNvPr>
          <p:cNvSpPr txBox="1"/>
          <p:nvPr/>
        </p:nvSpPr>
        <p:spPr>
          <a:xfrm>
            <a:off x="5616337" y="5624973"/>
            <a:ext cx="8114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>
                <a:latin typeface="+mj-ea"/>
              </a:rPr>
              <a:t>さん　ぽ</a:t>
            </a:r>
            <a:endParaRPr lang="en-US" altLang="ja-JP" sz="1100" dirty="0">
              <a:latin typeface="+mj-ea"/>
            </a:endParaRPr>
          </a:p>
        </p:txBody>
      </p:sp>
      <p:sp>
        <p:nvSpPr>
          <p:cNvPr id="52" name="テキスト ボックス 4">
            <a:extLst>
              <a:ext uri="{FF2B5EF4-FFF2-40B4-BE49-F238E27FC236}">
                <a16:creationId xmlns:a16="http://schemas.microsoft.com/office/drawing/2014/main" id="{B1C61F8D-AB2C-4371-AD48-2A17BD88B678}"/>
              </a:ext>
            </a:extLst>
          </p:cNvPr>
          <p:cNvSpPr txBox="1"/>
          <p:nvPr/>
        </p:nvSpPr>
        <p:spPr>
          <a:xfrm>
            <a:off x="546580" y="1097332"/>
            <a:ext cx="873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て　　わけ</a:t>
            </a:r>
          </a:p>
        </p:txBody>
      </p:sp>
      <p:sp>
        <p:nvSpPr>
          <p:cNvPr id="53" name="テキスト ボックス 4">
            <a:extLst>
              <a:ext uri="{FF2B5EF4-FFF2-40B4-BE49-F238E27FC236}">
                <a16:creationId xmlns:a16="http://schemas.microsoft.com/office/drawing/2014/main" id="{7BA4CD0A-0E32-438E-B315-099E5BBC542D}"/>
              </a:ext>
            </a:extLst>
          </p:cNvPr>
          <p:cNvSpPr txBox="1"/>
          <p:nvPr/>
        </p:nvSpPr>
        <p:spPr>
          <a:xfrm>
            <a:off x="4334887" y="1091648"/>
            <a:ext cx="354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は</a:t>
            </a:r>
          </a:p>
        </p:txBody>
      </p:sp>
      <p:sp>
        <p:nvSpPr>
          <p:cNvPr id="55" name="テキスト ボックス 4">
            <a:extLst>
              <a:ext uri="{FF2B5EF4-FFF2-40B4-BE49-F238E27FC236}">
                <a16:creationId xmlns:a16="http://schemas.microsoft.com/office/drawing/2014/main" id="{C826F39C-BEC7-42F7-A282-5480A9585C9C}"/>
              </a:ext>
            </a:extLst>
          </p:cNvPr>
          <p:cNvSpPr txBox="1"/>
          <p:nvPr/>
        </p:nvSpPr>
        <p:spPr>
          <a:xfrm>
            <a:off x="5457064" y="1102551"/>
            <a:ext cx="55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せん</a:t>
            </a:r>
          </a:p>
        </p:txBody>
      </p:sp>
      <p:sp>
        <p:nvSpPr>
          <p:cNvPr id="56" name="テキスト ボックス 4">
            <a:extLst>
              <a:ext uri="{FF2B5EF4-FFF2-40B4-BE49-F238E27FC236}">
                <a16:creationId xmlns:a16="http://schemas.microsoft.com/office/drawing/2014/main" id="{CF18A9AA-E3B0-4B18-8FC0-CFB9F538B384}"/>
              </a:ext>
            </a:extLst>
          </p:cNvPr>
          <p:cNvSpPr txBox="1"/>
          <p:nvPr/>
        </p:nvSpPr>
        <p:spPr>
          <a:xfrm>
            <a:off x="6199050" y="1094568"/>
            <a:ext cx="55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+mj-ea"/>
              </a:rPr>
              <a:t>ひき</a:t>
            </a:r>
          </a:p>
        </p:txBody>
      </p:sp>
    </p:spTree>
    <p:extLst>
      <p:ext uri="{BB962C8B-B14F-4D97-AF65-F5344CB8AC3E}">
        <p14:creationId xmlns:p14="http://schemas.microsoft.com/office/powerpoint/2010/main" val="2947109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55170"/>
            <a:ext cx="75185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　この地域での避難の課題は何でしょう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68988" y="71141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資料１４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74017" y="1493321"/>
            <a:ext cx="11376645" cy="469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2425" algn="l"/>
              </a:tabLs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200" dirty="0">
                <a:ea typeface="メイリオ" panose="020B0604030504040204" pitchFamily="50" charset="-128"/>
              </a:rPr>
              <a:t>●どこを避難所に選びましたか？</a:t>
            </a:r>
            <a:endParaRPr lang="en-US" altLang="ja-JP" sz="3200" dirty="0">
              <a:ea typeface="メイリオ" panose="020B0604030504040204" pitchFamily="50" charset="-128"/>
            </a:endParaRPr>
          </a:p>
          <a:p>
            <a:pPr>
              <a:spcBef>
                <a:spcPct val="50000"/>
              </a:spcBef>
            </a:pPr>
            <a:endParaRPr lang="en-US" altLang="ja-JP" sz="3200" dirty="0"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  <a:spcBef>
                <a:spcPct val="50000"/>
              </a:spcBef>
            </a:pPr>
            <a:r>
              <a:rPr lang="ja-JP" altLang="en-US" sz="3200" dirty="0">
                <a:ea typeface="メイリオ" panose="020B0604030504040204" pitchFamily="50" charset="-128"/>
              </a:rPr>
              <a:t>●どのくらいの人数の人が、</a:t>
            </a:r>
            <a:endParaRPr lang="en-US" altLang="ja-JP" sz="3200" dirty="0"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  <a:spcBef>
                <a:spcPct val="50000"/>
              </a:spcBef>
            </a:pPr>
            <a:r>
              <a:rPr lang="ja-JP" altLang="en-US" sz="3200" dirty="0">
                <a:ea typeface="メイリオ" panose="020B0604030504040204" pitchFamily="50" charset="-128"/>
              </a:rPr>
              <a:t>　　　　　　その避難所にいくと思いますか？</a:t>
            </a:r>
            <a:endParaRPr lang="en-US" altLang="ja-JP" sz="3200" dirty="0"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  <a:spcBef>
                <a:spcPct val="50000"/>
              </a:spcBef>
            </a:pPr>
            <a:endParaRPr lang="en-US" altLang="ja-JP" sz="3200" dirty="0">
              <a:ea typeface="メイリオ" panose="020B0604030504040204" pitchFamily="50" charset="-128"/>
            </a:endParaRPr>
          </a:p>
          <a:p>
            <a:pPr>
              <a:spcBef>
                <a:spcPct val="50000"/>
              </a:spcBef>
            </a:pPr>
            <a:r>
              <a:rPr lang="ja-JP" altLang="en-US" sz="3200" dirty="0">
                <a:ea typeface="メイリオ" panose="020B0604030504040204" pitchFamily="50" charset="-128"/>
              </a:rPr>
              <a:t>●避難所に入れそうですか？</a:t>
            </a:r>
            <a:endParaRPr lang="en-US" altLang="ja-JP" sz="3200" dirty="0">
              <a:ea typeface="メイリオ" panose="020B0604030504040204" pitchFamily="50" charset="-128"/>
            </a:endParaRPr>
          </a:p>
          <a:p>
            <a:pPr>
              <a:spcBef>
                <a:spcPct val="50000"/>
              </a:spcBef>
            </a:pPr>
            <a:r>
              <a:rPr lang="ja-JP" altLang="en-US" sz="3200" dirty="0">
                <a:ea typeface="メイリオ" panose="020B0604030504040204" pitchFamily="50" charset="-128"/>
              </a:rPr>
              <a:t>（その施設のふだんの定員は何人でしょう？）</a:t>
            </a:r>
            <a:endParaRPr lang="en-US" altLang="ja-JP" sz="3200" dirty="0">
              <a:ea typeface="メイリオ" panose="020B0604030504040204" pitchFamily="50" charset="-128"/>
            </a:endParaRPr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93C005EC-9242-41D8-A7BB-9B51753696AF}"/>
              </a:ext>
            </a:extLst>
          </p:cNvPr>
          <p:cNvSpPr txBox="1"/>
          <p:nvPr/>
        </p:nvSpPr>
        <p:spPr>
          <a:xfrm>
            <a:off x="3124137" y="19716"/>
            <a:ext cx="11207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ひ なん </a:t>
            </a:r>
          </a:p>
        </p:txBody>
      </p:sp>
      <p:sp>
        <p:nvSpPr>
          <p:cNvPr id="10" name="テキスト ボックス 4">
            <a:extLst>
              <a:ext uri="{FF2B5EF4-FFF2-40B4-BE49-F238E27FC236}">
                <a16:creationId xmlns:a16="http://schemas.microsoft.com/office/drawing/2014/main" id="{4F8E31EF-4EB9-43BB-8245-195EEBBEDCC4}"/>
              </a:ext>
            </a:extLst>
          </p:cNvPr>
          <p:cNvSpPr txBox="1"/>
          <p:nvPr/>
        </p:nvSpPr>
        <p:spPr>
          <a:xfrm>
            <a:off x="1764260" y="20202"/>
            <a:ext cx="11207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ちい　き</a:t>
            </a:r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6BE90D1B-121E-4BFC-928F-FED55CC823F0}"/>
              </a:ext>
            </a:extLst>
          </p:cNvPr>
          <p:cNvSpPr txBox="1"/>
          <p:nvPr/>
        </p:nvSpPr>
        <p:spPr>
          <a:xfrm>
            <a:off x="4082702" y="24362"/>
            <a:ext cx="11207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かだ　い</a:t>
            </a: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A0BC50D3-7CCA-4F6F-97E4-B4AB66D840BF}"/>
              </a:ext>
            </a:extLst>
          </p:cNvPr>
          <p:cNvSpPr txBox="1"/>
          <p:nvPr/>
        </p:nvSpPr>
        <p:spPr>
          <a:xfrm>
            <a:off x="5097780" y="18572"/>
            <a:ext cx="7135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なん</a:t>
            </a:r>
          </a:p>
        </p:txBody>
      </p:sp>
      <p:sp>
        <p:nvSpPr>
          <p:cNvPr id="14" name="テキスト ボックス 4">
            <a:extLst>
              <a:ext uri="{FF2B5EF4-FFF2-40B4-BE49-F238E27FC236}">
                <a16:creationId xmlns:a16="http://schemas.microsoft.com/office/drawing/2014/main" id="{41CA7E57-E1B2-45B5-90EF-0F31338ABA09}"/>
              </a:ext>
            </a:extLst>
          </p:cNvPr>
          <p:cNvSpPr txBox="1"/>
          <p:nvPr/>
        </p:nvSpPr>
        <p:spPr>
          <a:xfrm>
            <a:off x="2108927" y="1279947"/>
            <a:ext cx="11207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ひ なん　じょ </a:t>
            </a:r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785D5CB9-8C5B-49DA-8637-8E28BEE0DB6E}"/>
              </a:ext>
            </a:extLst>
          </p:cNvPr>
          <p:cNvSpPr txBox="1"/>
          <p:nvPr/>
        </p:nvSpPr>
        <p:spPr>
          <a:xfrm>
            <a:off x="3612614" y="1276938"/>
            <a:ext cx="6195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えら</a:t>
            </a:r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0B8C8AF7-0132-476B-AE05-CD9485F39012}"/>
              </a:ext>
            </a:extLst>
          </p:cNvPr>
          <p:cNvSpPr txBox="1"/>
          <p:nvPr/>
        </p:nvSpPr>
        <p:spPr>
          <a:xfrm>
            <a:off x="3148976" y="2677902"/>
            <a:ext cx="9337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にん　ずう</a:t>
            </a:r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7E1AA95C-4C39-44AA-B16E-90D42051CE8F}"/>
              </a:ext>
            </a:extLst>
          </p:cNvPr>
          <p:cNvSpPr txBox="1"/>
          <p:nvPr/>
        </p:nvSpPr>
        <p:spPr>
          <a:xfrm>
            <a:off x="4386927" y="2677902"/>
            <a:ext cx="6195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ひと</a:t>
            </a: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6EC78418-10A3-4065-A3D1-3B1B086AB128}"/>
              </a:ext>
            </a:extLst>
          </p:cNvPr>
          <p:cNvSpPr txBox="1"/>
          <p:nvPr/>
        </p:nvSpPr>
        <p:spPr>
          <a:xfrm>
            <a:off x="6420883" y="3300390"/>
            <a:ext cx="6195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おも</a:t>
            </a:r>
          </a:p>
        </p:txBody>
      </p:sp>
      <p:sp>
        <p:nvSpPr>
          <p:cNvPr id="20" name="テキスト ボックス 4">
            <a:extLst>
              <a:ext uri="{FF2B5EF4-FFF2-40B4-BE49-F238E27FC236}">
                <a16:creationId xmlns:a16="http://schemas.microsoft.com/office/drawing/2014/main" id="{97433C42-D501-45DF-89AB-347804CAD881}"/>
              </a:ext>
            </a:extLst>
          </p:cNvPr>
          <p:cNvSpPr txBox="1"/>
          <p:nvPr/>
        </p:nvSpPr>
        <p:spPr>
          <a:xfrm>
            <a:off x="2333409" y="4622167"/>
            <a:ext cx="6195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はい</a:t>
            </a:r>
          </a:p>
        </p:txBody>
      </p:sp>
      <p:sp>
        <p:nvSpPr>
          <p:cNvPr id="21" name="テキスト ボックス 4">
            <a:extLst>
              <a:ext uri="{FF2B5EF4-FFF2-40B4-BE49-F238E27FC236}">
                <a16:creationId xmlns:a16="http://schemas.microsoft.com/office/drawing/2014/main" id="{59BB31F6-A86C-42C2-8522-8BC6DCCE1487}"/>
              </a:ext>
            </a:extLst>
          </p:cNvPr>
          <p:cNvSpPr txBox="1"/>
          <p:nvPr/>
        </p:nvSpPr>
        <p:spPr>
          <a:xfrm>
            <a:off x="1588993" y="5364679"/>
            <a:ext cx="8728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latin typeface="+mj-ea"/>
              </a:rPr>
              <a:t>しせつ</a:t>
            </a:r>
          </a:p>
        </p:txBody>
      </p:sp>
      <p:sp>
        <p:nvSpPr>
          <p:cNvPr id="22" name="テキスト ボックス 4">
            <a:extLst>
              <a:ext uri="{FF2B5EF4-FFF2-40B4-BE49-F238E27FC236}">
                <a16:creationId xmlns:a16="http://schemas.microsoft.com/office/drawing/2014/main" id="{859D8E2E-82DD-4EA1-B2A9-511214C8CAB9}"/>
              </a:ext>
            </a:extLst>
          </p:cNvPr>
          <p:cNvSpPr txBox="1"/>
          <p:nvPr/>
        </p:nvSpPr>
        <p:spPr>
          <a:xfrm>
            <a:off x="4386927" y="5364679"/>
            <a:ext cx="96758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てい　いん</a:t>
            </a:r>
          </a:p>
        </p:txBody>
      </p:sp>
      <p:sp>
        <p:nvSpPr>
          <p:cNvPr id="23" name="テキスト ボックス 4">
            <a:extLst>
              <a:ext uri="{FF2B5EF4-FFF2-40B4-BE49-F238E27FC236}">
                <a16:creationId xmlns:a16="http://schemas.microsoft.com/office/drawing/2014/main" id="{4C08430B-7195-4A71-931C-5E8C417AA3F0}"/>
              </a:ext>
            </a:extLst>
          </p:cNvPr>
          <p:cNvSpPr txBox="1"/>
          <p:nvPr/>
        </p:nvSpPr>
        <p:spPr>
          <a:xfrm>
            <a:off x="5599731" y="5363601"/>
            <a:ext cx="96758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なん　にん</a:t>
            </a:r>
          </a:p>
        </p:txBody>
      </p:sp>
    </p:spTree>
    <p:extLst>
      <p:ext uri="{BB962C8B-B14F-4D97-AF65-F5344CB8AC3E}">
        <p14:creationId xmlns:p14="http://schemas.microsoft.com/office/powerpoint/2010/main" val="3860497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1104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11210"/>
            <a:ext cx="7518575" cy="1048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　実際に避難が必要になった場合どうするか、</a:t>
            </a:r>
            <a:endParaRPr lang="en-US" altLang="ja-JP" sz="27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4000"/>
              </a:lnSpc>
            </a:pPr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グループで意見交換しましょう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88038" y="318959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資料１５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42888" y="2384833"/>
            <a:ext cx="87486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 dirty="0">
                <a:ea typeface="メイリオ" panose="020B0604030504040204" pitchFamily="50" charset="-128"/>
              </a:rPr>
              <a:t>○</a:t>
            </a:r>
            <a:r>
              <a:rPr lang="ja-JP" altLang="en-US" sz="3200" dirty="0">
                <a:ea typeface="メイリオ" panose="020B0604030504040204" pitchFamily="50" charset="-128"/>
              </a:rPr>
              <a:t>議論する視点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03215" y="3354117"/>
            <a:ext cx="866812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Bef>
                <a:spcPts val="600"/>
              </a:spcBef>
            </a:pPr>
            <a:r>
              <a:rPr lang="ja-JP" altLang="en-US" sz="3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en-US" altLang="ja-JP" sz="3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3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どこへ避難するか</a:t>
            </a:r>
            <a:endParaRPr lang="en-US" altLang="ja-JP" sz="3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4200"/>
              </a:lnSpc>
              <a:spcBef>
                <a:spcPts val="600"/>
              </a:spcBef>
            </a:pPr>
            <a:r>
              <a:rPr lang="ja-JP" altLang="en-US" sz="3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lang="en-US" altLang="ja-JP" sz="3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3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誰とどうやって（交通手段）避難するか</a:t>
            </a:r>
            <a:endParaRPr lang="en-US" altLang="ja-JP" sz="3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4200"/>
              </a:lnSpc>
              <a:spcBef>
                <a:spcPts val="600"/>
              </a:spcBef>
            </a:pPr>
            <a:r>
              <a:rPr lang="ja-JP" altLang="en-US" sz="3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lang="en-US" altLang="ja-JP" sz="3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3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いつまでに避難するか　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8" name="テキスト ボックス 4">
            <a:extLst>
              <a:ext uri="{FF2B5EF4-FFF2-40B4-BE49-F238E27FC236}">
                <a16:creationId xmlns:a16="http://schemas.microsoft.com/office/drawing/2014/main" id="{61692DEC-6479-4DED-83CC-2A5E76022999}"/>
              </a:ext>
            </a:extLst>
          </p:cNvPr>
          <p:cNvSpPr txBox="1"/>
          <p:nvPr/>
        </p:nvSpPr>
        <p:spPr>
          <a:xfrm>
            <a:off x="1763161" y="0"/>
            <a:ext cx="760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ひ なん</a:t>
            </a:r>
          </a:p>
        </p:txBody>
      </p:sp>
      <p:sp>
        <p:nvSpPr>
          <p:cNvPr id="11" name="テキスト ボックス 4">
            <a:extLst>
              <a:ext uri="{FF2B5EF4-FFF2-40B4-BE49-F238E27FC236}">
                <a16:creationId xmlns:a16="http://schemas.microsoft.com/office/drawing/2014/main" id="{69FB6EC6-63C9-4E96-B4E6-10C72D6B2B80}"/>
              </a:ext>
            </a:extLst>
          </p:cNvPr>
          <p:cNvSpPr txBox="1"/>
          <p:nvPr/>
        </p:nvSpPr>
        <p:spPr>
          <a:xfrm>
            <a:off x="711013" y="0"/>
            <a:ext cx="760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じっさい</a:t>
            </a: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40437417-4109-42E9-B658-0A1C04F0D9E5}"/>
              </a:ext>
            </a:extLst>
          </p:cNvPr>
          <p:cNvSpPr txBox="1"/>
          <p:nvPr/>
        </p:nvSpPr>
        <p:spPr>
          <a:xfrm>
            <a:off x="2690904" y="0"/>
            <a:ext cx="760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ひつよう</a:t>
            </a:r>
          </a:p>
        </p:txBody>
      </p:sp>
      <p:sp>
        <p:nvSpPr>
          <p:cNvPr id="13" name="テキスト ボックス 4">
            <a:extLst>
              <a:ext uri="{FF2B5EF4-FFF2-40B4-BE49-F238E27FC236}">
                <a16:creationId xmlns:a16="http://schemas.microsoft.com/office/drawing/2014/main" id="{EE13BAA3-91F9-4BBD-9181-0CA247BED5D1}"/>
              </a:ext>
            </a:extLst>
          </p:cNvPr>
          <p:cNvSpPr txBox="1"/>
          <p:nvPr/>
        </p:nvSpPr>
        <p:spPr>
          <a:xfrm>
            <a:off x="4653553" y="0"/>
            <a:ext cx="8888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ば  あい </a:t>
            </a:r>
          </a:p>
        </p:txBody>
      </p:sp>
      <p:sp>
        <p:nvSpPr>
          <p:cNvPr id="14" name="テキスト ボックス 4">
            <a:extLst>
              <a:ext uri="{FF2B5EF4-FFF2-40B4-BE49-F238E27FC236}">
                <a16:creationId xmlns:a16="http://schemas.microsoft.com/office/drawing/2014/main" id="{FAEAF4B9-7439-4A94-9305-B60FC2271DAC}"/>
              </a:ext>
            </a:extLst>
          </p:cNvPr>
          <p:cNvSpPr txBox="1"/>
          <p:nvPr/>
        </p:nvSpPr>
        <p:spPr>
          <a:xfrm>
            <a:off x="3141148" y="502564"/>
            <a:ext cx="7602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いけん</a:t>
            </a:r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49A97538-B70C-4F6D-AE98-B18C3558E1BC}"/>
              </a:ext>
            </a:extLst>
          </p:cNvPr>
          <p:cNvSpPr txBox="1"/>
          <p:nvPr/>
        </p:nvSpPr>
        <p:spPr>
          <a:xfrm>
            <a:off x="3859736" y="502564"/>
            <a:ext cx="80296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こうかん</a:t>
            </a:r>
          </a:p>
        </p:txBody>
      </p:sp>
      <p:sp>
        <p:nvSpPr>
          <p:cNvPr id="16" name="テキスト ボックス 4">
            <a:extLst>
              <a:ext uri="{FF2B5EF4-FFF2-40B4-BE49-F238E27FC236}">
                <a16:creationId xmlns:a16="http://schemas.microsoft.com/office/drawing/2014/main" id="{0C3A66D5-BE10-45DF-9B2F-481AE5488A56}"/>
              </a:ext>
            </a:extLst>
          </p:cNvPr>
          <p:cNvSpPr txBox="1"/>
          <p:nvPr/>
        </p:nvSpPr>
        <p:spPr>
          <a:xfrm>
            <a:off x="783446" y="2159178"/>
            <a:ext cx="80796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latin typeface="+mj-ea"/>
              </a:rPr>
              <a:t>ぎろん</a:t>
            </a:r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26503AEB-C8D8-4D3D-9A16-E59023A48863}"/>
              </a:ext>
            </a:extLst>
          </p:cNvPr>
          <p:cNvSpPr txBox="1"/>
          <p:nvPr/>
        </p:nvSpPr>
        <p:spPr>
          <a:xfrm>
            <a:off x="2388732" y="2159178"/>
            <a:ext cx="80796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latin typeface="+mj-ea"/>
              </a:rPr>
              <a:t>してん</a:t>
            </a:r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2B684F20-71A3-42D3-9650-7CDAD1F960B0}"/>
              </a:ext>
            </a:extLst>
          </p:cNvPr>
          <p:cNvSpPr txBox="1"/>
          <p:nvPr/>
        </p:nvSpPr>
        <p:spPr>
          <a:xfrm>
            <a:off x="1048938" y="3793043"/>
            <a:ext cx="54246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FF0000"/>
                </a:solidFill>
                <a:latin typeface="+mj-ea"/>
              </a:rPr>
              <a:t>だれ</a:t>
            </a: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8C0B2D31-321D-4A1F-B920-3581158809B5}"/>
              </a:ext>
            </a:extLst>
          </p:cNvPr>
          <p:cNvSpPr txBox="1"/>
          <p:nvPr/>
        </p:nvSpPr>
        <p:spPr>
          <a:xfrm>
            <a:off x="4300764" y="3810627"/>
            <a:ext cx="18274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rgbClr val="FF0000"/>
                </a:solidFill>
                <a:latin typeface="+mj-ea"/>
              </a:rPr>
              <a:t>こう　 つう　 しゅ　だん</a:t>
            </a:r>
          </a:p>
        </p:txBody>
      </p:sp>
    </p:spTree>
    <p:extLst>
      <p:ext uri="{BB962C8B-B14F-4D97-AF65-F5344CB8AC3E}">
        <p14:creationId xmlns:p14="http://schemas.microsoft.com/office/powerpoint/2010/main" val="3672356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1104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11210"/>
            <a:ext cx="7518575" cy="1048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　実際に避難が必要になった場合どうするか、</a:t>
            </a:r>
            <a:endParaRPr lang="en-US" altLang="ja-JP" sz="27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4000"/>
              </a:lnSpc>
            </a:pPr>
            <a:r>
              <a:rPr lang="ja-JP" altLang="en-US" sz="2700" dirty="0">
                <a:solidFill>
                  <a:schemeClr val="bg1"/>
                </a:solidFill>
                <a:latin typeface="+mj-ea"/>
                <a:ea typeface="+mj-ea"/>
              </a:rPr>
              <a:t>グループで意見交換しましょう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49938" y="298534"/>
            <a:ext cx="1603462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資料１６</a:t>
            </a:r>
          </a:p>
        </p:txBody>
      </p:sp>
      <p:sp>
        <p:nvSpPr>
          <p:cNvPr id="8" name="テキスト ボックス 8"/>
          <p:cNvSpPr txBox="1">
            <a:spLocks noChangeArrowheads="1"/>
          </p:cNvSpPr>
          <p:nvPr/>
        </p:nvSpPr>
        <p:spPr bwMode="auto">
          <a:xfrm>
            <a:off x="157808" y="2645296"/>
            <a:ext cx="8890942" cy="166661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lnSpc>
                <a:spcPts val="6400"/>
              </a:lnSpc>
            </a:pPr>
            <a:r>
              <a:rPr lang="ja-JP" altLang="en-US" sz="4400" dirty="0"/>
              <a:t>グループで話題になったことを</a:t>
            </a:r>
            <a:endParaRPr lang="en-US" altLang="ja-JP" sz="4400" dirty="0"/>
          </a:p>
          <a:p>
            <a:pPr algn="ctr" eaLnBrk="1" hangingPunct="1">
              <a:lnSpc>
                <a:spcPts val="6400"/>
              </a:lnSpc>
            </a:pPr>
            <a:r>
              <a:rPr lang="ja-JP" altLang="en-US" sz="4400" dirty="0"/>
              <a:t>発表しましょう。</a:t>
            </a:r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0F463C3C-1AAC-4F91-91C1-5C9FE8650DFE}"/>
              </a:ext>
            </a:extLst>
          </p:cNvPr>
          <p:cNvSpPr txBox="1"/>
          <p:nvPr/>
        </p:nvSpPr>
        <p:spPr>
          <a:xfrm>
            <a:off x="3759193" y="2590557"/>
            <a:ext cx="38542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わ</a:t>
            </a:r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E1DC51BC-AEA1-41AA-9320-78BC27A6F5DC}"/>
              </a:ext>
            </a:extLst>
          </p:cNvPr>
          <p:cNvSpPr txBox="1"/>
          <p:nvPr/>
        </p:nvSpPr>
        <p:spPr>
          <a:xfrm>
            <a:off x="4282920" y="2599106"/>
            <a:ext cx="5957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だい</a:t>
            </a: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15004E9C-35A8-4DF0-A922-310CC408E416}"/>
              </a:ext>
            </a:extLst>
          </p:cNvPr>
          <p:cNvSpPr txBox="1"/>
          <p:nvPr/>
        </p:nvSpPr>
        <p:spPr>
          <a:xfrm>
            <a:off x="2851924" y="3402743"/>
            <a:ext cx="11344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latin typeface="+mj-ea"/>
              </a:rPr>
              <a:t>はっ　 ぴょう</a:t>
            </a:r>
          </a:p>
        </p:txBody>
      </p:sp>
      <p:sp>
        <p:nvSpPr>
          <p:cNvPr id="16" name="テキスト ボックス 4">
            <a:extLst>
              <a:ext uri="{FF2B5EF4-FFF2-40B4-BE49-F238E27FC236}">
                <a16:creationId xmlns:a16="http://schemas.microsoft.com/office/drawing/2014/main" id="{BE76FBA4-7F10-43ED-9B96-923DC807AF44}"/>
              </a:ext>
            </a:extLst>
          </p:cNvPr>
          <p:cNvSpPr txBox="1"/>
          <p:nvPr/>
        </p:nvSpPr>
        <p:spPr>
          <a:xfrm>
            <a:off x="1763161" y="0"/>
            <a:ext cx="760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ひ なん</a:t>
            </a:r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A5E6E68D-FE90-4015-9F11-E73E6F430F96}"/>
              </a:ext>
            </a:extLst>
          </p:cNvPr>
          <p:cNvSpPr txBox="1"/>
          <p:nvPr/>
        </p:nvSpPr>
        <p:spPr>
          <a:xfrm>
            <a:off x="711013" y="0"/>
            <a:ext cx="760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じっさい</a:t>
            </a:r>
          </a:p>
        </p:txBody>
      </p:sp>
      <p:sp>
        <p:nvSpPr>
          <p:cNvPr id="20" name="テキスト ボックス 4">
            <a:extLst>
              <a:ext uri="{FF2B5EF4-FFF2-40B4-BE49-F238E27FC236}">
                <a16:creationId xmlns:a16="http://schemas.microsoft.com/office/drawing/2014/main" id="{6FB12BA7-B262-4EB6-95CC-03631587EB09}"/>
              </a:ext>
            </a:extLst>
          </p:cNvPr>
          <p:cNvSpPr txBox="1"/>
          <p:nvPr/>
        </p:nvSpPr>
        <p:spPr>
          <a:xfrm>
            <a:off x="2690904" y="0"/>
            <a:ext cx="760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ひつよう</a:t>
            </a:r>
          </a:p>
        </p:txBody>
      </p:sp>
      <p:sp>
        <p:nvSpPr>
          <p:cNvPr id="21" name="テキスト ボックス 4">
            <a:extLst>
              <a:ext uri="{FF2B5EF4-FFF2-40B4-BE49-F238E27FC236}">
                <a16:creationId xmlns:a16="http://schemas.microsoft.com/office/drawing/2014/main" id="{D2F9742A-6320-41EB-AC81-076E53382499}"/>
              </a:ext>
            </a:extLst>
          </p:cNvPr>
          <p:cNvSpPr txBox="1"/>
          <p:nvPr/>
        </p:nvSpPr>
        <p:spPr>
          <a:xfrm>
            <a:off x="4653553" y="0"/>
            <a:ext cx="8888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ば  あい </a:t>
            </a:r>
          </a:p>
        </p:txBody>
      </p:sp>
      <p:sp>
        <p:nvSpPr>
          <p:cNvPr id="22" name="テキスト ボックス 4">
            <a:extLst>
              <a:ext uri="{FF2B5EF4-FFF2-40B4-BE49-F238E27FC236}">
                <a16:creationId xmlns:a16="http://schemas.microsoft.com/office/drawing/2014/main" id="{B6A33D8B-D8B3-4F73-9D98-A4240E3E00B1}"/>
              </a:ext>
            </a:extLst>
          </p:cNvPr>
          <p:cNvSpPr txBox="1"/>
          <p:nvPr/>
        </p:nvSpPr>
        <p:spPr>
          <a:xfrm>
            <a:off x="3141148" y="502564"/>
            <a:ext cx="7602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いけん</a:t>
            </a:r>
          </a:p>
        </p:txBody>
      </p:sp>
      <p:sp>
        <p:nvSpPr>
          <p:cNvPr id="23" name="テキスト ボックス 4">
            <a:extLst>
              <a:ext uri="{FF2B5EF4-FFF2-40B4-BE49-F238E27FC236}">
                <a16:creationId xmlns:a16="http://schemas.microsoft.com/office/drawing/2014/main" id="{7673C711-8104-4AB8-8DFF-642DEDEAE364}"/>
              </a:ext>
            </a:extLst>
          </p:cNvPr>
          <p:cNvSpPr txBox="1"/>
          <p:nvPr/>
        </p:nvSpPr>
        <p:spPr>
          <a:xfrm>
            <a:off x="3859736" y="502564"/>
            <a:ext cx="80296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こうかん</a:t>
            </a:r>
          </a:p>
        </p:txBody>
      </p:sp>
    </p:spTree>
    <p:extLst>
      <p:ext uri="{BB962C8B-B14F-4D97-AF65-F5344CB8AC3E}">
        <p14:creationId xmlns:p14="http://schemas.microsoft.com/office/powerpoint/2010/main" val="1054959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</TotalTime>
  <Words>1748</Words>
  <Application>Microsoft Office PowerPoint</Application>
  <PresentationFormat>画面に合わせる (4:3)</PresentationFormat>
  <Paragraphs>426</Paragraphs>
  <Slides>14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2" baseType="lpstr">
      <vt:lpstr>BIZ UDPゴシック</vt:lpstr>
      <vt:lpstr>HG丸ｺﾞｼｯｸM-PRO</vt:lpstr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パシフィックコンサルタンツ(株)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浅見　ユリ子</dc:creator>
  <cp:lastModifiedBy>後藤 章予</cp:lastModifiedBy>
  <cp:revision>74</cp:revision>
  <cp:lastPrinted>2022-02-21T10:04:34Z</cp:lastPrinted>
  <dcterms:created xsi:type="dcterms:W3CDTF">2019-11-21T01:37:58Z</dcterms:created>
  <dcterms:modified xsi:type="dcterms:W3CDTF">2022-02-21T10:07:39Z</dcterms:modified>
</cp:coreProperties>
</file>