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6" r:id="rId2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700"/>
    <a:srgbClr val="FF2800"/>
    <a:srgbClr val="AA00AA"/>
    <a:srgbClr val="0C000C"/>
    <a:srgbClr val="FF00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73684" autoAdjust="0"/>
  </p:normalViewPr>
  <p:slideViewPr>
    <p:cSldViewPr snapToGrid="0">
      <p:cViewPr>
        <p:scale>
          <a:sx n="75" d="100"/>
          <a:sy n="75" d="100"/>
        </p:scale>
        <p:origin x="2652" y="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14837-C258-490A-97F3-3BC80D314A56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B1F60-7C2F-47EA-A2CC-50AE5EA7DF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11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377"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防災情報を表す５段階のレベルについて知る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・避難情報や警報などの防災情報は、５段階の「警戒レベル」で発表されます。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・レベル３だったら、高齢者などの時間が必要な方は避難、レベル４だったら避難が必要な場所にいる人は全員避難です。</a:t>
            </a:r>
            <a:endParaRPr kumimoji="1" lang="en-US" altLang="ja-JP" dirty="0"/>
          </a:p>
          <a:p>
            <a:r>
              <a:rPr kumimoji="1" lang="ja-JP" altLang="en-US" dirty="0"/>
              <a:t>レベル５はどこかですでに災害が発生しているので、移動中の場合などは、とにかく近くの建物の高いところへ登るなどの「命を守る行動」をとる必要があります。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・また、気象庁や国土交通省などから発表される警報なども、危険度によって「レベル３相当（そうとう）」などの言い方で情報が伝達されます。</a:t>
            </a:r>
            <a:endParaRPr kumimoji="1" lang="en-US" altLang="ja-JP" dirty="0"/>
          </a:p>
          <a:p>
            <a:r>
              <a:rPr kumimoji="1" lang="ja-JP" altLang="en-US" dirty="0"/>
              <a:t>警戒レベルの時間的な目安を、マイ・タイムラインシートの真ん中に記載しています。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・まずは、</a:t>
            </a:r>
            <a:r>
              <a:rPr kumimoji="1" lang="en-US" altLang="ja-JP" dirty="0"/>
              <a:t>『</a:t>
            </a:r>
            <a:r>
              <a:rPr kumimoji="1" lang="ja-JP" altLang="en-US" dirty="0"/>
              <a:t>レベル３は高齢者等は避難、レベル４は全員避難</a:t>
            </a:r>
            <a:r>
              <a:rPr kumimoji="1" lang="en-US" altLang="ja-JP" dirty="0"/>
              <a:t>』</a:t>
            </a:r>
            <a:r>
              <a:rPr kumimoji="1" lang="ja-JP" altLang="en-US" dirty="0"/>
              <a:t>と覚えてください。</a:t>
            </a:r>
            <a:endParaRPr kumimoji="1" lang="en-US" altLang="ja-JP" dirty="0"/>
          </a:p>
          <a:p>
            <a:r>
              <a:rPr kumimoji="1" lang="ja-JP" altLang="en-US" b="1" dirty="0"/>
              <a:t>　ただし、これは目安です。自分で判断して、早めに行動を起こすことがなにより大事です。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B1F60-7C2F-47EA-A2CC-50AE5EA7DFE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921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2020/11/12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42901" y="88983"/>
            <a:ext cx="672465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b="1" dirty="0">
                <a:solidFill>
                  <a:schemeClr val="bg1"/>
                </a:solidFill>
              </a:rPr>
              <a:t>避難の目安となる「警戒レベル」</a:t>
            </a:r>
            <a:endParaRPr lang="ja-JP" altLang="en-US" sz="27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304516" y="-22546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ひなん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266131" y="-1213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めやす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998701" y="-1213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けいかい</a:t>
            </a:r>
          </a:p>
        </p:txBody>
      </p:sp>
      <p:grpSp>
        <p:nvGrpSpPr>
          <p:cNvPr id="10" name="グループ化 9"/>
          <p:cNvGrpSpPr/>
          <p:nvPr/>
        </p:nvGrpSpPr>
        <p:grpSpPr>
          <a:xfrm>
            <a:off x="387621" y="5377803"/>
            <a:ext cx="8424580" cy="556487"/>
            <a:chOff x="387621" y="6126192"/>
            <a:chExt cx="8424580" cy="556487"/>
          </a:xfrm>
        </p:grpSpPr>
        <p:sp>
          <p:nvSpPr>
            <p:cNvPr id="26" name="角丸四角形 25"/>
            <p:cNvSpPr/>
            <p:nvPr/>
          </p:nvSpPr>
          <p:spPr>
            <a:xfrm>
              <a:off x="387621" y="6130752"/>
              <a:ext cx="8424580" cy="551927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b="1" dirty="0">
                  <a:solidFill>
                    <a:schemeClr val="tx1"/>
                  </a:solidFill>
                </a:rPr>
                <a:t>警戒レベル</a:t>
              </a:r>
              <a:r>
                <a:rPr lang="ja-JP" altLang="en-US" sz="3200" b="1" dirty="0">
                  <a:solidFill>
                    <a:schemeClr val="tx1"/>
                  </a:solidFill>
                </a:rPr>
                <a:t>１</a:t>
              </a:r>
              <a:r>
                <a:rPr lang="ja-JP" altLang="en-US" dirty="0">
                  <a:solidFill>
                    <a:schemeClr val="tx1"/>
                  </a:solidFill>
                </a:rPr>
                <a:t>　：　</a:t>
              </a:r>
              <a:r>
                <a:rPr lang="ja-JP" altLang="en-US" b="1" dirty="0">
                  <a:solidFill>
                    <a:schemeClr val="tx1"/>
                  </a:solidFill>
                </a:rPr>
                <a:t>災害への心構えをしましょう。</a:t>
              </a: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4006156" y="6166134"/>
              <a:ext cx="100732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1" dirty="0">
                  <a:latin typeface="+mj-ea"/>
                  <a:ea typeface="+mj-ea"/>
                </a:rPr>
                <a:t>さいがい</a:t>
              </a: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4914246" y="6160494"/>
              <a:ext cx="100732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1" dirty="0">
                  <a:latin typeface="+mj-ea"/>
                  <a:ea typeface="+mj-ea"/>
                </a:rPr>
                <a:t>こころが</a:t>
              </a:r>
              <a:r>
                <a:rPr lang="ja-JP" altLang="en-US" sz="1000" b="1" dirty="0" err="1">
                  <a:latin typeface="+mj-ea"/>
                  <a:ea typeface="+mj-ea"/>
                </a:rPr>
                <a:t>ま</a:t>
              </a:r>
              <a:endParaRPr lang="ja-JP" altLang="en-US" sz="1000" b="1" dirty="0">
                <a:latin typeface="+mj-ea"/>
                <a:ea typeface="+mj-ea"/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1911560" y="6126192"/>
              <a:ext cx="100732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1" dirty="0">
                  <a:latin typeface="+mj-ea"/>
                  <a:ea typeface="+mj-ea"/>
                </a:rPr>
                <a:t>けいかい</a:t>
              </a:r>
            </a:p>
          </p:txBody>
        </p:sp>
      </p:grpSp>
      <p:sp>
        <p:nvSpPr>
          <p:cNvPr id="27" name="角丸四角形 26"/>
          <p:cNvSpPr/>
          <p:nvPr/>
        </p:nvSpPr>
        <p:spPr>
          <a:xfrm>
            <a:off x="387621" y="4665401"/>
            <a:ext cx="8424580" cy="551927"/>
          </a:xfrm>
          <a:prstGeom prst="roundRect">
            <a:avLst/>
          </a:prstGeom>
          <a:solidFill>
            <a:srgbClr val="F2E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</a:rPr>
              <a:t>警戒レベル</a:t>
            </a:r>
            <a:r>
              <a:rPr lang="ja-JP" altLang="en-US" sz="3200" b="1" dirty="0">
                <a:solidFill>
                  <a:schemeClr val="tx1"/>
                </a:solidFill>
              </a:rPr>
              <a:t>２</a:t>
            </a:r>
            <a:r>
              <a:rPr lang="ja-JP" altLang="en-US" dirty="0">
                <a:solidFill>
                  <a:schemeClr val="tx1"/>
                </a:solidFill>
              </a:rPr>
              <a:t>　：　</a:t>
            </a:r>
            <a:r>
              <a:rPr lang="ja-JP" altLang="en-US" b="1" dirty="0">
                <a:solidFill>
                  <a:schemeClr val="tx1"/>
                </a:solidFill>
              </a:rPr>
              <a:t>避難行動の確認をしましょう。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137888" y="4681090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ひなんこうどう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104124" y="4684682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かくにん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921512" y="4664319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けいかい</a:t>
            </a:r>
          </a:p>
        </p:txBody>
      </p:sp>
      <p:sp>
        <p:nvSpPr>
          <p:cNvPr id="33" name="角丸四角形 32"/>
          <p:cNvSpPr/>
          <p:nvPr/>
        </p:nvSpPr>
        <p:spPr>
          <a:xfrm>
            <a:off x="387621" y="3510497"/>
            <a:ext cx="8424580" cy="1007862"/>
          </a:xfrm>
          <a:prstGeom prst="roundRect">
            <a:avLst/>
          </a:prstGeom>
          <a:solidFill>
            <a:srgbClr val="FF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bg1"/>
                </a:solidFill>
              </a:rPr>
              <a:t>　　　　　　　　　　</a:t>
            </a:r>
            <a:r>
              <a:rPr lang="ja-JP" altLang="en-US" b="1" dirty="0">
                <a:solidFill>
                  <a:schemeClr val="tx1"/>
                </a:solidFill>
              </a:rPr>
              <a:t>　高齢者、障害のある人、乳幼児などは避難。</a:t>
            </a:r>
            <a:endParaRPr lang="en-US" altLang="ja-JP" b="1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b="1" dirty="0">
                <a:solidFill>
                  <a:schemeClr val="tx1"/>
                </a:solidFill>
              </a:rPr>
              <a:t>　　　　　　　　　　　　　　　　　　　　　　　</a:t>
            </a:r>
            <a:endParaRPr lang="en-US" altLang="ja-JP" sz="1000" b="1" dirty="0">
              <a:solidFill>
                <a:schemeClr val="tx1"/>
              </a:solidFill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</a:rPr>
              <a:t>　　　　　　　　　　　　それ以外の人は避難の準備をしましょう。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394931" y="3526187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こうれいしゃ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120935" y="3526187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ひと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121989" y="3548085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しょうがい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717372" y="3526187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 err="1">
                <a:latin typeface="+mj-ea"/>
                <a:ea typeface="+mj-ea"/>
              </a:rPr>
              <a:t>にゅう</a:t>
            </a:r>
            <a:r>
              <a:rPr lang="ja-JP" altLang="en-US" sz="1000" b="1" dirty="0">
                <a:latin typeface="+mj-ea"/>
                <a:ea typeface="+mj-ea"/>
              </a:rPr>
              <a:t>ようじ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972592" y="3526187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ひなん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699671" y="3966979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いがい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374444" y="3945081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ひと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955295" y="3954966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ひなん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624597" y="3945080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+mj-ea"/>
                <a:ea typeface="+mj-ea"/>
              </a:rPr>
              <a:t>じゅんび</a:t>
            </a:r>
          </a:p>
        </p:txBody>
      </p:sp>
      <p:sp>
        <p:nvSpPr>
          <p:cNvPr id="59" name="角丸四角形 58"/>
          <p:cNvSpPr/>
          <p:nvPr/>
        </p:nvSpPr>
        <p:spPr>
          <a:xfrm>
            <a:off x="1187569" y="3569023"/>
            <a:ext cx="2280909" cy="754834"/>
          </a:xfrm>
          <a:prstGeom prst="roundRect">
            <a:avLst/>
          </a:prstGeom>
          <a:solidFill>
            <a:srgbClr val="FF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bg1"/>
                </a:solidFill>
              </a:rPr>
              <a:t>警戒レベル</a:t>
            </a:r>
            <a:r>
              <a:rPr lang="ja-JP" altLang="en-US" sz="3200" b="1" dirty="0">
                <a:solidFill>
                  <a:schemeClr val="bg1"/>
                </a:solidFill>
              </a:rPr>
              <a:t>３</a:t>
            </a:r>
            <a:r>
              <a:rPr lang="ja-JP" altLang="en-US" dirty="0">
                <a:solidFill>
                  <a:schemeClr val="bg1"/>
                </a:solidFill>
              </a:rPr>
              <a:t>　：　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170002" y="3627766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けいかい</a:t>
            </a:r>
          </a:p>
        </p:txBody>
      </p:sp>
      <p:sp>
        <p:nvSpPr>
          <p:cNvPr id="47" name="角丸四角形 46"/>
          <p:cNvSpPr/>
          <p:nvPr/>
        </p:nvSpPr>
        <p:spPr>
          <a:xfrm>
            <a:off x="387621" y="2313151"/>
            <a:ext cx="8424580" cy="1007862"/>
          </a:xfrm>
          <a:prstGeom prst="roundRect">
            <a:avLst/>
          </a:prstGeom>
          <a:solidFill>
            <a:srgbClr val="AA00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bg1"/>
                </a:solidFill>
              </a:rPr>
              <a:t>警戒レベル</a:t>
            </a:r>
            <a:r>
              <a:rPr lang="ja-JP" altLang="en-US" sz="3200" b="1" dirty="0">
                <a:solidFill>
                  <a:schemeClr val="bg1"/>
                </a:solidFill>
              </a:rPr>
              <a:t>４</a:t>
            </a:r>
            <a:r>
              <a:rPr lang="ja-JP" altLang="en-US" dirty="0">
                <a:solidFill>
                  <a:schemeClr val="bg1"/>
                </a:solidFill>
              </a:rPr>
              <a:t>　：　　</a:t>
            </a:r>
            <a:r>
              <a:rPr lang="ja-JP" altLang="en-US" dirty="0">
                <a:solidFill>
                  <a:schemeClr val="tx1"/>
                </a:solidFill>
              </a:rPr>
              <a:t>　</a:t>
            </a:r>
            <a:r>
              <a:rPr lang="ja-JP" altLang="en-US" b="1" dirty="0">
                <a:solidFill>
                  <a:schemeClr val="bg1"/>
                </a:solidFill>
              </a:rPr>
              <a:t>全員避難　（すぐに避難先・安全な場所へ）</a:t>
            </a:r>
            <a:endParaRPr lang="en-US" altLang="ja-JP" b="1" dirty="0">
              <a:solidFill>
                <a:schemeClr val="bg1"/>
              </a:solidFill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145918" y="2511715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けいかい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3652855" y="2555695"/>
            <a:ext cx="119793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ぜんいんひなん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5327291" y="2555694"/>
            <a:ext cx="119793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ひなんさき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6042945" y="2566643"/>
            <a:ext cx="119793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あんぜん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6702630" y="2570711"/>
            <a:ext cx="119793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ばしょ</a:t>
            </a:r>
          </a:p>
        </p:txBody>
      </p:sp>
      <p:sp>
        <p:nvSpPr>
          <p:cNvPr id="64" name="角丸四角形 63"/>
          <p:cNvSpPr/>
          <p:nvPr/>
        </p:nvSpPr>
        <p:spPr>
          <a:xfrm>
            <a:off x="413359" y="1149890"/>
            <a:ext cx="8424580" cy="1007862"/>
          </a:xfrm>
          <a:prstGeom prst="roundRect">
            <a:avLst/>
          </a:prstGeom>
          <a:solidFill>
            <a:srgbClr val="0C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bg1"/>
                </a:solidFill>
              </a:rPr>
              <a:t>　　　　　</a:t>
            </a:r>
            <a:r>
              <a:rPr lang="ja-JP" altLang="en-US" b="1" dirty="0">
                <a:solidFill>
                  <a:schemeClr val="bg1"/>
                </a:solidFill>
              </a:rPr>
              <a:t>すでに災害が発生しています。</a:t>
            </a:r>
            <a:endParaRPr lang="en-US" altLang="ja-JP" b="1" dirty="0">
              <a:solidFill>
                <a:schemeClr val="bg1"/>
              </a:solidFill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</a:rPr>
              <a:t>　　　　　　　　　　　　　　</a:t>
            </a:r>
            <a:endParaRPr lang="en-US" altLang="ja-JP" sz="800" b="1" dirty="0">
              <a:solidFill>
                <a:schemeClr val="bg1"/>
              </a:solidFill>
            </a:endParaRPr>
          </a:p>
          <a:p>
            <a:pPr algn="ctr"/>
            <a:r>
              <a:rPr lang="ja-JP" altLang="en-US" b="1" dirty="0">
                <a:solidFill>
                  <a:schemeClr val="bg1"/>
                </a:solidFill>
              </a:rPr>
              <a:t>　　　　　　　　　　　　　　命を守るための最善の行動をとりましょう。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013900" y="1160051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さいがい</a:t>
            </a:r>
          </a:p>
        </p:txBody>
      </p:sp>
      <p:sp>
        <p:nvSpPr>
          <p:cNvPr id="74" name="角丸四角形 73"/>
          <p:cNvSpPr/>
          <p:nvPr/>
        </p:nvSpPr>
        <p:spPr>
          <a:xfrm>
            <a:off x="1213307" y="1208416"/>
            <a:ext cx="2280909" cy="754834"/>
          </a:xfrm>
          <a:prstGeom prst="roundRect">
            <a:avLst/>
          </a:prstGeom>
          <a:solidFill>
            <a:srgbClr val="0C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bg1"/>
                </a:solidFill>
              </a:rPr>
              <a:t>警戒レベル</a:t>
            </a:r>
            <a:r>
              <a:rPr lang="ja-JP" altLang="en-US" sz="3200" b="1" dirty="0">
                <a:solidFill>
                  <a:schemeClr val="bg1"/>
                </a:solidFill>
              </a:rPr>
              <a:t>５</a:t>
            </a:r>
            <a:r>
              <a:rPr lang="ja-JP" altLang="en-US" dirty="0">
                <a:solidFill>
                  <a:schemeClr val="bg1"/>
                </a:solidFill>
              </a:rPr>
              <a:t>　：　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1195740" y="1267159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けいかい</a:t>
            </a: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4715975" y="1154411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はっせい</a:t>
            </a: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3273452" y="1553314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いのち</a:t>
            </a: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3699670" y="1575212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まも</a:t>
            </a: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4918938" y="1553394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さいぜん</a:t>
            </a: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5561532" y="1560722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+mj-ea"/>
                <a:ea typeface="+mj-ea"/>
              </a:rPr>
              <a:t>こうどう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4599911" y="7123471"/>
            <a:ext cx="4572000" cy="307777"/>
          </a:xfrm>
          <a:prstGeom prst="rect">
            <a:avLst/>
          </a:prstGeom>
        </p:spPr>
        <p:txBody>
          <a:bodyPr lIns="0" rIns="0">
            <a:spAutoFit/>
          </a:bodyPr>
          <a:lstStyle/>
          <a:p>
            <a:pPr algn="r"/>
            <a:r>
              <a:rPr lang="en-US" altLang="ja-JP" sz="1400" dirty="0">
                <a:solidFill>
                  <a:srgbClr val="FF0000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北海道赤平市</a:t>
            </a:r>
            <a:r>
              <a:rPr lang="en-US" altLang="ja-JP" sz="1400" dirty="0">
                <a:solidFill>
                  <a:srgbClr val="FF0000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HP</a:t>
            </a:r>
            <a:r>
              <a:rPr lang="ja-JP" altLang="en-US" sz="1400" dirty="0">
                <a:solidFill>
                  <a:srgbClr val="FF0000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の情報より作成</a:t>
            </a:r>
            <a:endParaRPr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7764" y="6417820"/>
            <a:ext cx="839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これは目安です。自分で判断して、早めに行動を起こすことがなにより大事です。</a:t>
            </a: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1182610" y="6261418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+mj-ea"/>
                <a:ea typeface="+mj-ea"/>
              </a:rPr>
              <a:t>めやす</a:t>
            </a: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207317" y="6242441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+mj-ea"/>
                <a:ea typeface="+mj-ea"/>
              </a:rPr>
              <a:t>じぶん</a:t>
            </a: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2928833" y="6246675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+mj-ea"/>
                <a:ea typeface="+mj-ea"/>
              </a:rPr>
              <a:t>はんだん</a:t>
            </a: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3820093" y="6256110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+mj-ea"/>
                <a:ea typeface="+mj-ea"/>
              </a:rPr>
              <a:t>はや</a:t>
            </a: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4600463" y="6260417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+mj-ea"/>
                <a:ea typeface="+mj-ea"/>
              </a:rPr>
              <a:t>こうどう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5148326" y="6244950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+mj-ea"/>
                <a:ea typeface="+mj-ea"/>
              </a:rPr>
              <a:t>お</a:t>
            </a: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7240880" y="6244950"/>
            <a:ext cx="100732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+mj-ea"/>
                <a:ea typeface="+mj-ea"/>
              </a:rPr>
              <a:t>だいじ</a:t>
            </a:r>
          </a:p>
        </p:txBody>
      </p:sp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8B71805E-5CA8-4052-8AA7-59D810D06F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5206" y="4213410"/>
            <a:ext cx="4139537" cy="174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2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1835</TotalTime>
  <Words>467</Words>
  <Application>Microsoft Office PowerPoint</Application>
  <PresentationFormat>画面に合わせる 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Meiryo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藤原 江里</cp:lastModifiedBy>
  <cp:revision>80</cp:revision>
  <cp:lastPrinted>2020-03-09T09:26:16Z</cp:lastPrinted>
  <dcterms:created xsi:type="dcterms:W3CDTF">2018-09-18T07:11:48Z</dcterms:created>
  <dcterms:modified xsi:type="dcterms:W3CDTF">2020-11-12T08:44:48Z</dcterms:modified>
</cp:coreProperties>
</file>