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286" r:id="rId38"/>
    <p:sldId id="308" r:id="rId39"/>
    <p:sldId id="309" r:id="rId40"/>
    <p:sldId id="310" r:id="rId41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5285" autoAdjust="0"/>
  </p:normalViewPr>
  <p:slideViewPr>
    <p:cSldViewPr snapToGrid="0">
      <p:cViewPr varScale="1">
        <p:scale>
          <a:sx n="87" d="100"/>
          <a:sy n="87" d="100"/>
        </p:scale>
        <p:origin x="1464" y="48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82474" y="0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35504092-8A5C-4021-A773-1F62D9C9D81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270000"/>
            <a:ext cx="4573588" cy="3430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2790" y="4891630"/>
            <a:ext cx="5625459" cy="4000952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53992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82474" y="9653992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6DD335F-2F16-4E85-9E18-EA76283763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09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D335F-2F16-4E85-9E18-EA762837630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1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713469"/>
            <a:ext cx="7886700" cy="1325563"/>
          </a:xfrm>
        </p:spPr>
        <p:txBody>
          <a:bodyPr/>
          <a:lstStyle/>
          <a:p>
            <a:pPr algn="ctr"/>
            <a:r>
              <a:rPr kumimoji="1" lang="ja-JP" altLang="en-US" dirty="0"/>
              <a:t>提示資料（参考資料）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〇以下、木曽川</a:t>
            </a:r>
            <a:r>
              <a:rPr lang="ja-JP" altLang="en-US" dirty="0"/>
              <a:t>・</a:t>
            </a:r>
            <a:r>
              <a:rPr kumimoji="1" lang="ja-JP" altLang="en-US" dirty="0"/>
              <a:t>揖斐川</a:t>
            </a:r>
            <a:r>
              <a:rPr lang="ja-JP" altLang="en-US" dirty="0"/>
              <a:t>・</a:t>
            </a:r>
            <a:r>
              <a:rPr kumimoji="1" lang="ja-JP" altLang="en-US" dirty="0"/>
              <a:t>長良川の過去に</a:t>
            </a:r>
            <a:r>
              <a:rPr lang="ja-JP" altLang="en-US" dirty="0"/>
              <a:t>発生</a:t>
            </a:r>
            <a:r>
              <a:rPr kumimoji="1" lang="ja-JP" altLang="en-US" dirty="0"/>
              <a:t>した</a:t>
            </a: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水害の様子の資料をまとめております。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〇ご自身の地域に応じた資料を適宜お使い下さい。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03F381-11CA-41BE-93DA-3D062DE36BBB}"/>
              </a:ext>
            </a:extLst>
          </p:cNvPr>
          <p:cNvSpPr txBox="1"/>
          <p:nvPr/>
        </p:nvSpPr>
        <p:spPr>
          <a:xfrm>
            <a:off x="2106468" y="774429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てい　　　じ　　　　し　　　りょう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3E3F92-ACF9-4CC5-9117-1BAB4C9B0B18}"/>
              </a:ext>
            </a:extLst>
          </p:cNvPr>
          <p:cNvSpPr txBox="1"/>
          <p:nvPr/>
        </p:nvSpPr>
        <p:spPr>
          <a:xfrm>
            <a:off x="4617720" y="774428"/>
            <a:ext cx="23698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さん</a:t>
            </a:r>
            <a:r>
              <a:rPr kumimoji="1" lang="ja-JP" altLang="en-US" sz="1300" dirty="0"/>
              <a:t>　　  こう　　 　し　　　りょう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AFBC17-60E5-45FF-BDAE-45474F94EA7C}"/>
              </a:ext>
            </a:extLst>
          </p:cNvPr>
          <p:cNvSpPr txBox="1"/>
          <p:nvPr/>
        </p:nvSpPr>
        <p:spPr>
          <a:xfrm>
            <a:off x="2062272" y="223055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き　  そ　がわ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B2CBE9B-813A-42A1-8B3F-815D35D2592E}"/>
              </a:ext>
            </a:extLst>
          </p:cNvPr>
          <p:cNvSpPr txBox="1"/>
          <p:nvPr/>
        </p:nvSpPr>
        <p:spPr>
          <a:xfrm>
            <a:off x="3282696" y="223527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い　  び　</a:t>
            </a:r>
            <a:r>
              <a:rPr kumimoji="1" lang="ja-JP" altLang="en-US" sz="1300" dirty="0"/>
              <a:t>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BD748BF-D1A6-4C19-9F4E-63D577E08934}"/>
              </a:ext>
            </a:extLst>
          </p:cNvPr>
          <p:cNvSpPr txBox="1"/>
          <p:nvPr/>
        </p:nvSpPr>
        <p:spPr>
          <a:xfrm>
            <a:off x="4536492" y="2237450"/>
            <a:ext cx="11515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な が ら　がわ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0BA686-220E-4730-81FC-B237BBBCD0EA}"/>
              </a:ext>
            </a:extLst>
          </p:cNvPr>
          <p:cNvSpPr txBox="1"/>
          <p:nvPr/>
        </p:nvSpPr>
        <p:spPr>
          <a:xfrm>
            <a:off x="5973849" y="2229284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か　　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3E4E30-A5C4-4F43-9590-295C1FD013F1}"/>
              </a:ext>
            </a:extLst>
          </p:cNvPr>
          <p:cNvSpPr txBox="1"/>
          <p:nvPr/>
        </p:nvSpPr>
        <p:spPr>
          <a:xfrm>
            <a:off x="6941820" y="2248152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はっせい</a:t>
            </a:r>
            <a:endParaRPr kumimoji="1" lang="ja-JP" altLang="en-US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0C1D1F-F50F-488F-8FED-3FC7B1DAC4FD}"/>
              </a:ext>
            </a:extLst>
          </p:cNvPr>
          <p:cNvSpPr txBox="1"/>
          <p:nvPr/>
        </p:nvSpPr>
        <p:spPr>
          <a:xfrm>
            <a:off x="971088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すいがい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DD12C1-29B5-4FB2-973D-E28249CC66F8}"/>
              </a:ext>
            </a:extLst>
          </p:cNvPr>
          <p:cNvSpPr txBox="1"/>
          <p:nvPr/>
        </p:nvSpPr>
        <p:spPr>
          <a:xfrm>
            <a:off x="2062272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よう　 す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D8DF64-35B4-49B5-BD57-C2FC6F3FA9DF}"/>
              </a:ext>
            </a:extLst>
          </p:cNvPr>
          <p:cNvSpPr txBox="1"/>
          <p:nvPr/>
        </p:nvSpPr>
        <p:spPr>
          <a:xfrm>
            <a:off x="3196740" y="282878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　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2158372-5A95-4CBD-BFB0-D0E805FE7742}"/>
              </a:ext>
            </a:extLst>
          </p:cNvPr>
          <p:cNvSpPr txBox="1"/>
          <p:nvPr/>
        </p:nvSpPr>
        <p:spPr>
          <a:xfrm>
            <a:off x="1422192" y="3812228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じ  　しん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50E52F1-DF38-493C-91FB-EDD73D7ECEB6}"/>
              </a:ext>
            </a:extLst>
          </p:cNvPr>
          <p:cNvSpPr txBox="1"/>
          <p:nvPr/>
        </p:nvSpPr>
        <p:spPr>
          <a:xfrm>
            <a:off x="2485944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ち　 いき</a:t>
            </a:r>
            <a:endParaRPr kumimoji="1" lang="ja-JP" altLang="en-US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725ECBD-07D6-4972-87BF-0CB8E3111455}"/>
              </a:ext>
            </a:extLst>
          </p:cNvPr>
          <p:cNvSpPr txBox="1"/>
          <p:nvPr/>
        </p:nvSpPr>
        <p:spPr>
          <a:xfrm>
            <a:off x="5460411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てき　ぎ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87C95B-9A6B-4D2D-86F1-4EE10BC74E84}"/>
              </a:ext>
            </a:extLst>
          </p:cNvPr>
          <p:cNvSpPr txBox="1"/>
          <p:nvPr/>
        </p:nvSpPr>
        <p:spPr>
          <a:xfrm>
            <a:off x="6462522" y="3808250"/>
            <a:ext cx="7100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つか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B9860B-3DF1-4847-A20C-39C546219A8E}"/>
              </a:ext>
            </a:extLst>
          </p:cNvPr>
          <p:cNvSpPr txBox="1"/>
          <p:nvPr/>
        </p:nvSpPr>
        <p:spPr>
          <a:xfrm>
            <a:off x="7173318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くだ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9545577-9B37-46D6-B74D-7CCB04291656}"/>
              </a:ext>
            </a:extLst>
          </p:cNvPr>
          <p:cNvSpPr txBox="1"/>
          <p:nvPr/>
        </p:nvSpPr>
        <p:spPr>
          <a:xfrm>
            <a:off x="3454487" y="3823490"/>
            <a:ext cx="7100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おう</a:t>
            </a:r>
          </a:p>
        </p:txBody>
      </p:sp>
    </p:spTree>
    <p:extLst>
      <p:ext uri="{BB962C8B-B14F-4D97-AF65-F5344CB8AC3E}">
        <p14:creationId xmlns:p14="http://schemas.microsoft.com/office/powerpoint/2010/main" val="93106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58554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32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pic>
        <p:nvPicPr>
          <p:cNvPr id="6" name="図 5" descr="屋外, 水, 草, 男 が含まれている画像&#10;&#10;自動的に生成された説明">
            <a:extLst>
              <a:ext uri="{FF2B5EF4-FFF2-40B4-BE49-F238E27FC236}">
                <a16:creationId xmlns:a16="http://schemas.microsoft.com/office/drawing/2014/main" id="{99E28350-12AF-4415-9DF0-C5B8916D9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682" y="1779133"/>
            <a:ext cx="5966460" cy="429875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505A51-72EA-43AD-A627-383AFA16454B}"/>
              </a:ext>
            </a:extLst>
          </p:cNvPr>
          <p:cNvSpPr txBox="1"/>
          <p:nvPr/>
        </p:nvSpPr>
        <p:spPr>
          <a:xfrm>
            <a:off x="2829166" y="-222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FD6019-4137-46E9-B54F-1536D88617E1}"/>
              </a:ext>
            </a:extLst>
          </p:cNvPr>
          <p:cNvSpPr txBox="1"/>
          <p:nvPr/>
        </p:nvSpPr>
        <p:spPr>
          <a:xfrm>
            <a:off x="156518" y="66795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BA8C93-8889-449B-A389-6365F8AEF4F6}"/>
              </a:ext>
            </a:extLst>
          </p:cNvPr>
          <p:cNvSpPr txBox="1"/>
          <p:nvPr/>
        </p:nvSpPr>
        <p:spPr>
          <a:xfrm>
            <a:off x="1063298" y="670549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CB43E9-964E-4BB0-987D-0B2DD2EBE727}"/>
              </a:ext>
            </a:extLst>
          </p:cNvPr>
          <p:cNvSpPr txBox="1"/>
          <p:nvPr/>
        </p:nvSpPr>
        <p:spPr>
          <a:xfrm>
            <a:off x="1544674" y="670549"/>
            <a:ext cx="1183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がつこうずい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F77758F-371C-45D8-A1CF-302C96EEB871}"/>
              </a:ext>
            </a:extLst>
          </p:cNvPr>
          <p:cNvGrpSpPr/>
          <p:nvPr/>
        </p:nvGrpSpPr>
        <p:grpSpPr>
          <a:xfrm>
            <a:off x="0" y="6406874"/>
            <a:ext cx="9137825" cy="377029"/>
            <a:chOff x="0" y="6498314"/>
            <a:chExt cx="9137825" cy="377029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羽島郡川島町内の様子（出典：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『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写真集　木曽三川の水害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』,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5" name="テキスト ボックス 3">
              <a:extLst>
                <a:ext uri="{FF2B5EF4-FFF2-40B4-BE49-F238E27FC236}">
                  <a16:creationId xmlns:a16="http://schemas.microsoft.com/office/drawing/2014/main" id="{E5C47A78-6701-4A36-9D86-3DA82CEDD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490" y="6498315"/>
              <a:ext cx="2956561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はしまぐんかわしまちょうない   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2670AD9B-4EAC-4884-A58A-C382D1433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990" y="6498314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　しゃしんしゅう　  きそさんせん      すいがい   へいせい　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DB6F560-2A35-4DF4-920D-D0CB538A4BA3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6A2E869-F15B-4AB3-BE12-0BD0666F253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471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3962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32178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旧長島町（現在の桑名市）の様子（資料提供：国土交通省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5" name="Picture 25" descr="伊勢湾台風浸水1">
            <a:extLst>
              <a:ext uri="{FF2B5EF4-FFF2-40B4-BE49-F238E27FC236}">
                <a16:creationId xmlns:a16="http://schemas.microsoft.com/office/drawing/2014/main" id="{D95EC768-10C9-4375-82DA-71C13CE44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54" y="1971122"/>
            <a:ext cx="7254092" cy="418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DFE0985-2A06-4635-9844-B0716B1A42C0}"/>
              </a:ext>
            </a:extLst>
          </p:cNvPr>
          <p:cNvSpPr txBox="1"/>
          <p:nvPr/>
        </p:nvSpPr>
        <p:spPr>
          <a:xfrm>
            <a:off x="2829166" y="305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6ADBF78-596E-4A0A-88A6-A079734FEAF7}"/>
              </a:ext>
            </a:extLst>
          </p:cNvPr>
          <p:cNvSpPr txBox="1"/>
          <p:nvPr/>
        </p:nvSpPr>
        <p:spPr>
          <a:xfrm>
            <a:off x="194618" y="64158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28E32A-1707-4E10-B526-6900426987D2}"/>
              </a:ext>
            </a:extLst>
          </p:cNvPr>
          <p:cNvSpPr txBox="1"/>
          <p:nvPr/>
        </p:nvSpPr>
        <p:spPr>
          <a:xfrm>
            <a:off x="1063298" y="63538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FE7061C-E4D2-4331-8410-D6D1BCED120B}"/>
              </a:ext>
            </a:extLst>
          </p:cNvPr>
          <p:cNvSpPr txBox="1"/>
          <p:nvPr/>
        </p:nvSpPr>
        <p:spPr>
          <a:xfrm>
            <a:off x="1544674" y="644173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FBF054-225A-479C-BA85-E12247F6E9F8}"/>
              </a:ext>
            </a:extLst>
          </p:cNvPr>
          <p:cNvSpPr txBox="1"/>
          <p:nvPr/>
        </p:nvSpPr>
        <p:spPr>
          <a:xfrm>
            <a:off x="2166894" y="652908"/>
            <a:ext cx="26065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いせわんたいふう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7C760E2-38F9-4B20-9D86-2370B56E0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39" y="6498316"/>
            <a:ext cx="295656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きゅうながしまちょう げんざい    くわなし          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9EE29982-41D3-4B42-913D-9A4A1C8A5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539" y="6486775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C56BAAA-AA65-4F7B-B0BC-4CB146AAF8ED}"/>
              </a:ext>
            </a:extLst>
          </p:cNvPr>
          <p:cNvGrpSpPr/>
          <p:nvPr/>
        </p:nvGrpSpPr>
        <p:grpSpPr>
          <a:xfrm>
            <a:off x="7720856" y="30480"/>
            <a:ext cx="1416969" cy="620014"/>
            <a:chOff x="7720856" y="15240"/>
            <a:chExt cx="1416969" cy="620014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AEAD16A-6A56-4BF0-9AA0-A6BF363216BD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D781597-18C4-49DF-BA9E-DD07F79D556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61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5517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5826" y="893722"/>
            <a:ext cx="474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36</a:t>
            </a:r>
            <a:r>
              <a:rPr lang="ja-JP" altLang="en-US" sz="2400" dirty="0"/>
              <a:t>年</a:t>
            </a:r>
            <a:r>
              <a:rPr lang="en-US" altLang="ja-JP" sz="2400" dirty="0"/>
              <a:t>6</a:t>
            </a:r>
            <a:r>
              <a:rPr lang="ja-JP" altLang="en-US" sz="2400" dirty="0"/>
              <a:t>月洪水（梅雨前線豪雨）</a:t>
            </a:r>
            <a:endParaRPr kumimoji="1" lang="ja-JP" altLang="en-US" sz="2400" dirty="0"/>
          </a:p>
        </p:txBody>
      </p:sp>
      <p:pic>
        <p:nvPicPr>
          <p:cNvPr id="9" name="図 8" descr="水の上を歩いている人の白黒写真&#10;&#10;低い精度で自動的に生成された説明">
            <a:extLst>
              <a:ext uri="{FF2B5EF4-FFF2-40B4-BE49-F238E27FC236}">
                <a16:creationId xmlns:a16="http://schemas.microsoft.com/office/drawing/2014/main" id="{856CEC54-A0DD-4E11-B15B-ED07BB7FB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35" y="1637557"/>
            <a:ext cx="6678930" cy="473665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57A23F-6074-4D4F-BE72-EEC116157970}"/>
              </a:ext>
            </a:extLst>
          </p:cNvPr>
          <p:cNvSpPr txBox="1"/>
          <p:nvPr/>
        </p:nvSpPr>
        <p:spPr>
          <a:xfrm>
            <a:off x="2829166" y="21734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FA4E80-27D8-4A36-9E82-7B70A1E44F19}"/>
              </a:ext>
            </a:extLst>
          </p:cNvPr>
          <p:cNvSpPr txBox="1"/>
          <p:nvPr/>
        </p:nvSpPr>
        <p:spPr>
          <a:xfrm>
            <a:off x="213926" y="703124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FF974F-F411-4C4D-B325-B96E3B7FCE22}"/>
              </a:ext>
            </a:extLst>
          </p:cNvPr>
          <p:cNvSpPr txBox="1"/>
          <p:nvPr/>
        </p:nvSpPr>
        <p:spPr>
          <a:xfrm>
            <a:off x="1082606" y="70571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18FCB76-1D4C-4E2D-AEAD-B6426E31C45B}"/>
              </a:ext>
            </a:extLst>
          </p:cNvPr>
          <p:cNvSpPr txBox="1"/>
          <p:nvPr/>
        </p:nvSpPr>
        <p:spPr>
          <a:xfrm>
            <a:off x="2746014" y="714452"/>
            <a:ext cx="26065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ばいうぜんせんごうう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A27CEC-E7EF-4866-86E7-E4CBF69A131D}"/>
              </a:ext>
            </a:extLst>
          </p:cNvPr>
          <p:cNvSpPr txBox="1"/>
          <p:nvPr/>
        </p:nvSpPr>
        <p:spPr>
          <a:xfrm>
            <a:off x="1563982" y="705717"/>
            <a:ext cx="12844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endParaRPr kumimoji="1" lang="ja-JP" altLang="en-US" sz="13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E54E299-81B6-481B-AC36-8C2D8DAF9D1D}"/>
              </a:ext>
            </a:extLst>
          </p:cNvPr>
          <p:cNvGrpSpPr/>
          <p:nvPr/>
        </p:nvGrpSpPr>
        <p:grpSpPr>
          <a:xfrm>
            <a:off x="0" y="6395334"/>
            <a:ext cx="9137825" cy="388569"/>
            <a:chOff x="0" y="6486774"/>
            <a:chExt cx="9137825" cy="388569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羽島郡柳津町内の様子（出典：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『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写真集　木曽三川の水害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』,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187211B6-0362-48A6-9D34-33A420F6F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830" y="6486774"/>
              <a:ext cx="2956561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はしまぐんやないづちょうない   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6AB2443B-CCB1-49CA-9680-A273A8CAD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8643" y="6498316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　  しゃしんしゅう　 きそさんせん　   すいがい　 へいせい　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C642984-E4DB-420C-9C2C-1168B4301C01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E514402-A506-4FF5-89DC-9A10BC0D1C0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2AF34DB-744A-4145-85FB-672B9C9F3C7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12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5517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883173B-9E8A-448F-B4A3-93E62CA90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64" y="1369885"/>
            <a:ext cx="6593672" cy="511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9E489E-9213-4572-800E-064ED4B2238C}"/>
              </a:ext>
            </a:extLst>
          </p:cNvPr>
          <p:cNvSpPr txBox="1"/>
          <p:nvPr/>
        </p:nvSpPr>
        <p:spPr>
          <a:xfrm>
            <a:off x="2829166" y="21734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800BCC3-2191-45A2-B260-535277723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271" y="6486774"/>
            <a:ext cx="196900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　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4AF55759-C3E9-4D81-B32E-E8C4547D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75" y="6493268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6C2579-60E0-4945-A65B-7A30F0391DBC}"/>
              </a:ext>
            </a:extLst>
          </p:cNvPr>
          <p:cNvSpPr txBox="1"/>
          <p:nvPr/>
        </p:nvSpPr>
        <p:spPr>
          <a:xfrm>
            <a:off x="194618" y="67674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81C62B-2905-49C7-8BB8-F79F1BD6A1B4}"/>
              </a:ext>
            </a:extLst>
          </p:cNvPr>
          <p:cNvSpPr txBox="1"/>
          <p:nvPr/>
        </p:nvSpPr>
        <p:spPr>
          <a:xfrm>
            <a:off x="1063298" y="67934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56AA52-7A18-47FB-A1F3-62ECA78966BD}"/>
              </a:ext>
            </a:extLst>
          </p:cNvPr>
          <p:cNvSpPr txBox="1"/>
          <p:nvPr/>
        </p:nvSpPr>
        <p:spPr>
          <a:xfrm>
            <a:off x="2048494" y="688076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65106F-A44A-4249-ADD8-7E64ABF9CB81}"/>
              </a:ext>
            </a:extLst>
          </p:cNvPr>
          <p:cNvSpPr txBox="1"/>
          <p:nvPr/>
        </p:nvSpPr>
        <p:spPr>
          <a:xfrm>
            <a:off x="1544674" y="679341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8402F4E-6C9C-435B-A478-54B90ED72DF9}"/>
              </a:ext>
            </a:extLst>
          </p:cNvPr>
          <p:cNvGrpSpPr/>
          <p:nvPr/>
        </p:nvGrpSpPr>
        <p:grpSpPr>
          <a:xfrm>
            <a:off x="7720856" y="3810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8774596-B2E5-4177-9638-E4BAF2B9D85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DC3246C-C851-44C6-8585-ADAA0902E82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548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88984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49762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pic>
        <p:nvPicPr>
          <p:cNvPr id="13" name="Picture 4" descr="1-5洪水S58">
            <a:extLst>
              <a:ext uri="{FF2B5EF4-FFF2-40B4-BE49-F238E27FC236}">
                <a16:creationId xmlns:a16="http://schemas.microsoft.com/office/drawing/2014/main" id="{86BEF6B0-6CA0-4CB3-8D5F-B5A3DB6DD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75" y="1298123"/>
            <a:ext cx="7008024" cy="511721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8329F89-85F6-4793-A580-1D602008BF6C}"/>
              </a:ext>
            </a:extLst>
          </p:cNvPr>
          <p:cNvSpPr txBox="1"/>
          <p:nvPr/>
        </p:nvSpPr>
        <p:spPr>
          <a:xfrm>
            <a:off x="194618" y="638239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C6BBC5-7C88-408F-B117-9FCDC091158D}"/>
              </a:ext>
            </a:extLst>
          </p:cNvPr>
          <p:cNvSpPr txBox="1"/>
          <p:nvPr/>
        </p:nvSpPr>
        <p:spPr>
          <a:xfrm>
            <a:off x="1063298" y="640832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F41B0FD-1916-463F-B11C-AAB6BE3F5187}"/>
              </a:ext>
            </a:extLst>
          </p:cNvPr>
          <p:cNvSpPr txBox="1"/>
          <p:nvPr/>
        </p:nvSpPr>
        <p:spPr>
          <a:xfrm>
            <a:off x="2048494" y="649567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6DC00A-13FD-4F28-9CD0-709EA7FE50C6}"/>
              </a:ext>
            </a:extLst>
          </p:cNvPr>
          <p:cNvSpPr txBox="1"/>
          <p:nvPr/>
        </p:nvSpPr>
        <p:spPr>
          <a:xfrm>
            <a:off x="1544674" y="63204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3FD9A2-C9FB-4EE0-AF14-CEFBA2723E89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1B257BF-4736-40EF-971E-BF50D7A31E65}"/>
              </a:ext>
            </a:extLst>
          </p:cNvPr>
          <p:cNvGrpSpPr/>
          <p:nvPr/>
        </p:nvGrpSpPr>
        <p:grpSpPr>
          <a:xfrm>
            <a:off x="0" y="6419837"/>
            <a:ext cx="9137825" cy="376377"/>
            <a:chOff x="0" y="6498966"/>
            <a:chExt cx="9137825" cy="376377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美濃加茂市の様子（資料提供：国土交通省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9345966B-8965-4E8E-B284-FACE698F8A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5653" y="6498966"/>
              <a:ext cx="196900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みのかもし　　　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6DEC2AA1-3C3A-4F69-8836-DA2ADD19E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6857" y="6505460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             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90258EB-FA34-4F52-8AAF-852F2D1917A9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B0670B4-3C06-4205-A0AB-C1D4752D6AE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1A5384D-FC68-43F8-B9EE-055A45F6E15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53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754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A49D7440-FF8E-4113-AA56-7057E82DC2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56674" y="1383602"/>
            <a:ext cx="6824476" cy="5089814"/>
            <a:chOff x="116" y="3394"/>
            <a:chExt cx="1554" cy="1159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17C157B4-9F69-4C4C-900A-1DB4B82C37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" y="3394"/>
              <a:ext cx="1554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12226EAD-8ED3-4626-BC45-38AC5FA5C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" y="3394"/>
              <a:ext cx="1556" cy="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3983EC3-630D-4CD0-BB2A-B9E6BFBF8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" y="4249"/>
              <a:ext cx="96" cy="40"/>
            </a:xfrm>
            <a:custGeom>
              <a:avLst/>
              <a:gdLst>
                <a:gd name="T0" fmla="*/ 0 w 96"/>
                <a:gd name="T1" fmla="*/ 4 h 40"/>
                <a:gd name="T2" fmla="*/ 0 w 96"/>
                <a:gd name="T3" fmla="*/ 31 h 40"/>
                <a:gd name="T4" fmla="*/ 96 w 96"/>
                <a:gd name="T5" fmla="*/ 40 h 40"/>
                <a:gd name="T6" fmla="*/ 93 w 96"/>
                <a:gd name="T7" fmla="*/ 4 h 40"/>
                <a:gd name="T8" fmla="*/ 7 w 96"/>
                <a:gd name="T9" fmla="*/ 0 h 40"/>
                <a:gd name="T10" fmla="*/ 0 w 96"/>
                <a:gd name="T1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40">
                  <a:moveTo>
                    <a:pt x="0" y="4"/>
                  </a:moveTo>
                  <a:lnTo>
                    <a:pt x="0" y="31"/>
                  </a:lnTo>
                  <a:lnTo>
                    <a:pt x="96" y="40"/>
                  </a:lnTo>
                  <a:lnTo>
                    <a:pt x="93" y="4"/>
                  </a:lnTo>
                  <a:lnTo>
                    <a:pt x="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F898D5-F4A7-440E-B2DE-FB8FDD928958}"/>
              </a:ext>
            </a:extLst>
          </p:cNvPr>
          <p:cNvSpPr txBox="1"/>
          <p:nvPr/>
        </p:nvSpPr>
        <p:spPr>
          <a:xfrm>
            <a:off x="194618" y="65582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69C6F13-4426-45A0-B05E-F136EDD818B2}"/>
              </a:ext>
            </a:extLst>
          </p:cNvPr>
          <p:cNvSpPr txBox="1"/>
          <p:nvPr/>
        </p:nvSpPr>
        <p:spPr>
          <a:xfrm>
            <a:off x="1063298" y="65841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76BD7D-9659-473E-8AE2-B14F88AE365D}"/>
              </a:ext>
            </a:extLst>
          </p:cNvPr>
          <p:cNvSpPr txBox="1"/>
          <p:nvPr/>
        </p:nvSpPr>
        <p:spPr>
          <a:xfrm>
            <a:off x="2048494" y="667151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948FCC-FCC4-49F1-9DC5-73870E3440B7}"/>
              </a:ext>
            </a:extLst>
          </p:cNvPr>
          <p:cNvSpPr txBox="1"/>
          <p:nvPr/>
        </p:nvSpPr>
        <p:spPr>
          <a:xfrm>
            <a:off x="1544674" y="658416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D8A26D3-CA7C-4537-B58E-EAA466C533B1}"/>
              </a:ext>
            </a:extLst>
          </p:cNvPr>
          <p:cNvSpPr txBox="1"/>
          <p:nvPr/>
        </p:nvSpPr>
        <p:spPr>
          <a:xfrm>
            <a:off x="2829166" y="18393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B3454056-603E-4943-AE32-B9F72715B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7791" y="6498966"/>
            <a:ext cx="87782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331BE8BA-E11D-4116-B4AA-B2DA4D5F0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75" y="6505460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4260FC69-267F-408E-A7C9-E5109E23A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343" y="6149576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ひがいじょうきょう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90F03A3E-721F-44A0-A951-03D8B24FB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535" y="6152705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5AD41F7-DD93-410C-8C46-419AC992E344}"/>
              </a:ext>
            </a:extLst>
          </p:cNvPr>
          <p:cNvGrpSpPr/>
          <p:nvPr/>
        </p:nvGrpSpPr>
        <p:grpSpPr>
          <a:xfrm>
            <a:off x="7720856" y="3810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227B824-F779-4F07-8DF0-3D5F5E8D05B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877F40E-91B7-4F64-91D4-8446D221A26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78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58554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pic>
        <p:nvPicPr>
          <p:cNvPr id="10" name="図 9" descr="建物, 屋外, 水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687F0BDD-CBFA-4D6A-91FA-7AAA46CC4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85" y="1779119"/>
            <a:ext cx="6487054" cy="43815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225B2F-C875-4DED-9BF4-F4A3DA8896C1}"/>
              </a:ext>
            </a:extLst>
          </p:cNvPr>
          <p:cNvSpPr txBox="1"/>
          <p:nvPr/>
        </p:nvSpPr>
        <p:spPr>
          <a:xfrm>
            <a:off x="194618" y="64703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FE3E70-17CD-42D6-9844-E036CC6240DD}"/>
              </a:ext>
            </a:extLst>
          </p:cNvPr>
          <p:cNvSpPr txBox="1"/>
          <p:nvPr/>
        </p:nvSpPr>
        <p:spPr>
          <a:xfrm>
            <a:off x="1063298" y="65208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EDAA0C-B49D-42F1-8123-719A9CCB41D7}"/>
              </a:ext>
            </a:extLst>
          </p:cNvPr>
          <p:cNvSpPr txBox="1"/>
          <p:nvPr/>
        </p:nvSpPr>
        <p:spPr>
          <a:xfrm>
            <a:off x="2048494" y="658359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FFE227-0EC5-417C-9379-E13A4AE0ED0A}"/>
              </a:ext>
            </a:extLst>
          </p:cNvPr>
          <p:cNvSpPr txBox="1"/>
          <p:nvPr/>
        </p:nvSpPr>
        <p:spPr>
          <a:xfrm>
            <a:off x="1544674" y="64962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E3DC20D-346B-48EF-880E-1B20436DDB8D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4183175-9627-41AB-8F8A-796645DC3997}"/>
              </a:ext>
            </a:extLst>
          </p:cNvPr>
          <p:cNvGrpSpPr/>
          <p:nvPr/>
        </p:nvGrpSpPr>
        <p:grpSpPr>
          <a:xfrm>
            <a:off x="0" y="6331261"/>
            <a:ext cx="9137825" cy="377028"/>
            <a:chOff x="0" y="6498315"/>
            <a:chExt cx="9137825" cy="377028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美濃加茂市の様子（出典：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『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木曽川上流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80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年のあゆみ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』,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12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02B941D0-A84E-45B7-A160-07E213D10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247" y="6498316"/>
              <a:ext cx="219531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みのかもし　　　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1305FD32-C2A2-47B7-AECA-412185EFD0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2904" y="6498316"/>
              <a:ext cx="2591176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　                じょうりゅう　 ねん　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8" name="テキスト ボックス 3">
              <a:extLst>
                <a:ext uri="{FF2B5EF4-FFF2-40B4-BE49-F238E27FC236}">
                  <a16:creationId xmlns:a16="http://schemas.microsoft.com/office/drawing/2014/main" id="{CF20E9A5-2AC8-40D3-879E-928E262387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4081" y="6498315"/>
              <a:ext cx="63398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　　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3259D82-12E6-4647-88BA-C4001835ACF7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9EC1A2E-219E-4825-9A34-8BB5C65BD95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2BF36E1-4694-4D1F-923F-A2BD36E0566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2B5F4F0B-C5DF-4E17-A63D-FC5794EA3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636" y="6331261"/>
            <a:ext cx="63398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ねん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2459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5614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Picture 244">
            <a:extLst>
              <a:ext uri="{FF2B5EF4-FFF2-40B4-BE49-F238E27FC236}">
                <a16:creationId xmlns:a16="http://schemas.microsoft.com/office/drawing/2014/main" id="{5643DD6B-B641-4CBB-BEE4-CC6042DA3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66" y="1424752"/>
            <a:ext cx="6700291" cy="508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20CCCE1-FAEA-4C00-9D24-F172803EA43A}"/>
              </a:ext>
            </a:extLst>
          </p:cNvPr>
          <p:cNvSpPr txBox="1"/>
          <p:nvPr/>
        </p:nvSpPr>
        <p:spPr>
          <a:xfrm>
            <a:off x="2829166" y="71733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926F7F-42C1-4185-A096-A460BBD43633}"/>
              </a:ext>
            </a:extLst>
          </p:cNvPr>
          <p:cNvSpPr txBox="1"/>
          <p:nvPr/>
        </p:nvSpPr>
        <p:spPr>
          <a:xfrm>
            <a:off x="194618" y="65582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E775BF-2755-45BE-B524-1CF0A97AEB0D}"/>
              </a:ext>
            </a:extLst>
          </p:cNvPr>
          <p:cNvSpPr txBox="1"/>
          <p:nvPr/>
        </p:nvSpPr>
        <p:spPr>
          <a:xfrm>
            <a:off x="1063298" y="65841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3396392-CC11-469B-92C8-E1525F46B020}"/>
              </a:ext>
            </a:extLst>
          </p:cNvPr>
          <p:cNvSpPr txBox="1"/>
          <p:nvPr/>
        </p:nvSpPr>
        <p:spPr>
          <a:xfrm>
            <a:off x="2048494" y="667151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DE57F8-5243-4927-8312-7F33EBDAA7A2}"/>
              </a:ext>
            </a:extLst>
          </p:cNvPr>
          <p:cNvSpPr txBox="1"/>
          <p:nvPr/>
        </p:nvSpPr>
        <p:spPr>
          <a:xfrm>
            <a:off x="1544674" y="658416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68B7CBD-5F5E-495F-B01C-1D0303634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014" y="6498316"/>
            <a:ext cx="87782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98E8B4C6-D767-4A67-A019-5ED515F5C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618" y="6509359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D54CD6A4-02D3-4478-98C9-995FD67CC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3050" y="6154546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ひがいじょうきょう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92DA23DF-D320-4CD8-A07C-178803DB6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275" y="6152705"/>
            <a:ext cx="178460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さか　 ほぎ　 ちょう　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B5FB313-4F20-4F30-AE80-AA97EA362108}"/>
              </a:ext>
            </a:extLst>
          </p:cNvPr>
          <p:cNvGrpSpPr/>
          <p:nvPr/>
        </p:nvGrpSpPr>
        <p:grpSpPr>
          <a:xfrm>
            <a:off x="7720856" y="3810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E0FE080-04F8-442C-B8A6-0919B11A9F8E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E492E60-F2F4-4862-82C4-52976F3FE37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89BF6EB5-6C13-45C4-A159-E3A911FA8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840" y="6509359"/>
            <a:ext cx="105370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さかほぎちょう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448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46378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 </a:t>
            </a:r>
            <a:r>
              <a:rPr lang="en-US" altLang="ja-JP" sz="2400" dirty="0"/>
              <a:t>3</a:t>
            </a:r>
            <a:r>
              <a:rPr lang="ja-JP" altLang="en-US" sz="2400" dirty="0"/>
              <a:t>～</a:t>
            </a:r>
            <a:r>
              <a:rPr lang="en-US" altLang="ja-JP" sz="2400" dirty="0"/>
              <a:t>8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pic>
        <p:nvPicPr>
          <p:cNvPr id="6" name="図 5" descr="屋外, 水, 自然, 川 が含まれている画像&#10;&#10;自動的に生成された説明">
            <a:extLst>
              <a:ext uri="{FF2B5EF4-FFF2-40B4-BE49-F238E27FC236}">
                <a16:creationId xmlns:a16="http://schemas.microsoft.com/office/drawing/2014/main" id="{D531DE13-4192-4568-A610-C3BE94716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9" y="1527352"/>
            <a:ext cx="8529985" cy="4802315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F0C00E4-8877-428B-80AB-209D266FBEB3}"/>
              </a:ext>
            </a:extLst>
          </p:cNvPr>
          <p:cNvCxnSpPr>
            <a:cxnSpLocks/>
          </p:cNvCxnSpPr>
          <p:nvPr/>
        </p:nvCxnSpPr>
        <p:spPr>
          <a:xfrm>
            <a:off x="4070558" y="3320460"/>
            <a:ext cx="362551" cy="3283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15AE9E09-4A65-4A29-AC99-2B3D7F1B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08" y="3017445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木曽川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57996D88-2507-4A48-8574-F356269D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10" y="2328952"/>
            <a:ext cx="129702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いぬやまとうしゅこう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犬山頭首工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122A3B-3194-4EEF-B965-840CE18FEAB8}"/>
              </a:ext>
            </a:extLst>
          </p:cNvPr>
          <p:cNvSpPr txBox="1"/>
          <p:nvPr/>
        </p:nvSpPr>
        <p:spPr>
          <a:xfrm>
            <a:off x="2829166" y="14877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F98EDB6-C75C-4D4A-A1BA-59C8CC8A6039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DBA30CB-1AA8-48EF-A954-38E529C3A252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6C1EF6-681E-4721-B05F-6A23A426B5D4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D4B537-D0A9-4138-B1CE-5AE55BC8A460}"/>
              </a:ext>
            </a:extLst>
          </p:cNvPr>
          <p:cNvSpPr txBox="1"/>
          <p:nvPr/>
        </p:nvSpPr>
        <p:spPr>
          <a:xfrm>
            <a:off x="2371910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CC9806D-AFC5-4C37-8FA5-08187475F4C1}"/>
              </a:ext>
            </a:extLst>
          </p:cNvPr>
          <p:cNvSpPr txBox="1"/>
          <p:nvPr/>
        </p:nvSpPr>
        <p:spPr>
          <a:xfrm>
            <a:off x="4480689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ごうう</a:t>
            </a:r>
            <a:r>
              <a:rPr kumimoji="1" lang="ja-JP" altLang="en-US" sz="1300" dirty="0"/>
              <a:t> 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62A4199-963D-4395-B69F-EE3B667243D8}"/>
              </a:ext>
            </a:extLst>
          </p:cNvPr>
          <p:cNvGrpSpPr/>
          <p:nvPr/>
        </p:nvGrpSpPr>
        <p:grpSpPr>
          <a:xfrm>
            <a:off x="0" y="6401604"/>
            <a:ext cx="9137825" cy="377027"/>
            <a:chOff x="0" y="6498316"/>
            <a:chExt cx="9137825" cy="377027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各務原市・犬山市犬山頭首工付近の様子（資料提供：国土交通省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テキスト ボックス 3">
              <a:extLst>
                <a:ext uri="{FF2B5EF4-FFF2-40B4-BE49-F238E27FC236}">
                  <a16:creationId xmlns:a16="http://schemas.microsoft.com/office/drawing/2014/main" id="{FDBB1F7E-49B2-410F-AFA2-527332492A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970" y="6498316"/>
              <a:ext cx="191337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かかみがはらし　  いぬやまし　　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4" name="テキスト ボックス 3">
              <a:extLst>
                <a:ext uri="{FF2B5EF4-FFF2-40B4-BE49-F238E27FC236}">
                  <a16:creationId xmlns:a16="http://schemas.microsoft.com/office/drawing/2014/main" id="{9977772D-0817-49F9-B047-D947AD0A53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8681" y="6498316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              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3">
              <a:extLst>
                <a:ext uri="{FF2B5EF4-FFF2-40B4-BE49-F238E27FC236}">
                  <a16:creationId xmlns:a16="http://schemas.microsoft.com/office/drawing/2014/main" id="{249D6CB8-A1AC-4978-B519-48E28EEB85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351" y="6511139"/>
              <a:ext cx="133356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ふきん　  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4B8A75C-CAA1-4C17-B865-A9FB3B511EE0}"/>
              </a:ext>
            </a:extLst>
          </p:cNvPr>
          <p:cNvSpPr txBox="1"/>
          <p:nvPr/>
        </p:nvSpPr>
        <p:spPr>
          <a:xfrm>
            <a:off x="2556364" y="3239937"/>
            <a:ext cx="978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/>
              <a:t>出水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52A43C1-6943-4CA6-BD1A-FC28A79B6FA0}"/>
              </a:ext>
            </a:extLst>
          </p:cNvPr>
          <p:cNvSpPr txBox="1"/>
          <p:nvPr/>
        </p:nvSpPr>
        <p:spPr>
          <a:xfrm>
            <a:off x="2554407" y="3151041"/>
            <a:ext cx="1458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/>
              <a:t>しゅっすい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18B30A8-1DA6-42C1-BAFD-A1D580B6F59E}"/>
              </a:ext>
            </a:extLst>
          </p:cNvPr>
          <p:cNvGrpSpPr/>
          <p:nvPr/>
        </p:nvGrpSpPr>
        <p:grpSpPr>
          <a:xfrm>
            <a:off x="7720856" y="3048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2083410-B18D-4135-A1A0-7B89C181BE0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44C12CF-3309-455E-9CA5-D4D03CF3C8A4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92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E39E7C9-79AE-489F-B726-BA7518CE5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2" b="6842"/>
          <a:stretch/>
        </p:blipFill>
        <p:spPr>
          <a:xfrm>
            <a:off x="398584" y="1676832"/>
            <a:ext cx="8346831" cy="476078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3963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各務原市・犬山市犬山頭首工付近の様子（資料提供：国土交通省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F0C00E4-8877-428B-80AB-209D266FBEB3}"/>
              </a:ext>
            </a:extLst>
          </p:cNvPr>
          <p:cNvCxnSpPr>
            <a:cxnSpLocks/>
          </p:cNvCxnSpPr>
          <p:nvPr/>
        </p:nvCxnSpPr>
        <p:spPr>
          <a:xfrm>
            <a:off x="4271169" y="3207900"/>
            <a:ext cx="65441" cy="30840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15AE9E09-4A65-4A29-AC99-2B3D7F1B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878" y="2930901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木曽川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40A42E-A519-4C1F-8352-B4F9A325A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474" y="3569652"/>
            <a:ext cx="151240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いぬやまとうしゅこう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犬山頭首工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E8D00A-837C-460C-96C1-5B2DB70E1688}"/>
              </a:ext>
            </a:extLst>
          </p:cNvPr>
          <p:cNvSpPr txBox="1"/>
          <p:nvPr/>
        </p:nvSpPr>
        <p:spPr>
          <a:xfrm>
            <a:off x="2829166" y="40082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BB0BD4-8B5A-484C-938F-4E9D5FC9719F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6C7CA9-9BE5-4861-953E-F7A022FC8709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F9DD623-C0BD-46D4-96CB-12CC20BE3D9D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F868E8-8EE7-40D0-9370-B9A5A915339A}"/>
              </a:ext>
            </a:extLst>
          </p:cNvPr>
          <p:cNvSpPr txBox="1"/>
          <p:nvPr/>
        </p:nvSpPr>
        <p:spPr>
          <a:xfrm>
            <a:off x="2093314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EB867B-A42A-459D-AA74-9BA3A9BCD27D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77CCD12F-8373-408C-8200-E4A2B2C24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970" y="6498316"/>
            <a:ext cx="191337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かかみがはらし　  いぬやまし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74C1E821-09CA-4F3D-9E5B-0052F16CF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681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889BA808-E793-49A9-9D39-790B4EC8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351" y="6511139"/>
            <a:ext cx="1333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ふきん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0448DC1-3E40-4592-BB85-3C7E298A016B}"/>
              </a:ext>
            </a:extLst>
          </p:cNvPr>
          <p:cNvGrpSpPr/>
          <p:nvPr/>
        </p:nvGrpSpPr>
        <p:grpSpPr>
          <a:xfrm>
            <a:off x="7720856" y="3048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12DE9A9-B600-4316-B4B7-52EEF30AB84A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1F8D45B-DA50-420C-889C-91899BEB138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454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67BEC31-4FC6-494C-9F18-0A496320F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55" y="1273173"/>
            <a:ext cx="6860514" cy="51453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C7AC8F5-84CC-4FE9-B473-B3025A242033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A220D93-3629-42D5-8409-C980E632142E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A8C644-3391-4955-99AC-2923596D5C1F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1753CA-7291-4BDE-B083-30B28B3352C6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26BEA7-4203-45DC-B1C3-245776D829F6}"/>
              </a:ext>
            </a:extLst>
          </p:cNvPr>
          <p:cNvSpPr txBox="1"/>
          <p:nvPr/>
        </p:nvSpPr>
        <p:spPr>
          <a:xfrm>
            <a:off x="2093314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EF20BEA-3591-4AD0-861A-40DD4B972C62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F535502-361A-4168-ABBB-178B6851415F}"/>
              </a:ext>
            </a:extLst>
          </p:cNvPr>
          <p:cNvGrpSpPr/>
          <p:nvPr/>
        </p:nvGrpSpPr>
        <p:grpSpPr>
          <a:xfrm>
            <a:off x="0" y="6410396"/>
            <a:ext cx="9137825" cy="377027"/>
            <a:chOff x="0" y="6498316"/>
            <a:chExt cx="9137825" cy="377027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美濃加茂市における排水ポンプ車による排水作業の様子（資料提供：国土交通省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24544AA1-BD36-47B5-89C1-783B6DAFE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1260" y="6515269"/>
              <a:ext cx="107689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みのかもし　　　　　　　　　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8" name="テキスト ボックス 3">
              <a:extLst>
                <a:ext uri="{FF2B5EF4-FFF2-40B4-BE49-F238E27FC236}">
                  <a16:creationId xmlns:a16="http://schemas.microsoft.com/office/drawing/2014/main" id="{BC256A4F-FDA5-49A0-8BEE-F70A79231B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6224" y="6498316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              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テキスト ボックス 3">
              <a:extLst>
                <a:ext uri="{FF2B5EF4-FFF2-40B4-BE49-F238E27FC236}">
                  <a16:creationId xmlns:a16="http://schemas.microsoft.com/office/drawing/2014/main" id="{5529464C-E623-4459-AFFD-B61F6EBCB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1197" y="6507866"/>
              <a:ext cx="120780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はいすい　　　　  しゃ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テキスト ボックス 3">
              <a:extLst>
                <a:ext uri="{FF2B5EF4-FFF2-40B4-BE49-F238E27FC236}">
                  <a16:creationId xmlns:a16="http://schemas.microsoft.com/office/drawing/2014/main" id="{5A7A5A78-A8A1-4BB0-B375-91E742083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7641" y="6507866"/>
              <a:ext cx="110967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さぎょう    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0AD357-C826-45E3-957B-E1AB0C4D19E0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0406832-AC77-4C76-A24F-17F10084FFD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4CA8711-5B92-4D77-9FD4-4B8E40E34D59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0394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327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A1B6010-4CEA-4FDD-8B7B-50B263957F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806" y="1918179"/>
            <a:ext cx="4318809" cy="32391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FFC4BF-86AB-4F19-BCF8-BB6FCC2B1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1" y="1918179"/>
            <a:ext cx="4318809" cy="3239109"/>
          </a:xfrm>
          <a:prstGeom prst="rect">
            <a:avLst/>
          </a:prstGeom>
        </p:spPr>
      </p:pic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124C97D1-94C9-442E-8EFE-BCF00874D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1444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B3A2AD7-62D8-432E-95A7-5D12FE50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797" y="6507866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　　　　  しゃ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2BF7198B-FDBD-4075-A010-351C78C6F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081" y="6486794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さかほぎちょう　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CDD8A65B-74D6-4EAA-A666-86E845D72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0001" y="6507866"/>
            <a:ext cx="110967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さぎょう 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B7287FC-9747-4FF6-B34E-496D8423CDC9}"/>
              </a:ext>
            </a:extLst>
          </p:cNvPr>
          <p:cNvGrpSpPr/>
          <p:nvPr/>
        </p:nvGrpSpPr>
        <p:grpSpPr>
          <a:xfrm>
            <a:off x="7720856" y="3048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A73381F-F23B-42ED-A565-3C48532C5E4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EF47C35-D94E-4DC3-A0BD-6C61C9B31F0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07FCAEE-88EE-4D9F-947F-006F12373C4F}"/>
              </a:ext>
            </a:extLst>
          </p:cNvPr>
          <p:cNvSpPr txBox="1"/>
          <p:nvPr/>
        </p:nvSpPr>
        <p:spPr>
          <a:xfrm>
            <a:off x="2829166" y="3890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0E8F191-5AEA-4031-8CC5-D9D9025C503A}"/>
              </a:ext>
            </a:extLst>
          </p:cNvPr>
          <p:cNvSpPr txBox="1"/>
          <p:nvPr/>
        </p:nvSpPr>
        <p:spPr>
          <a:xfrm>
            <a:off x="247958" y="62358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483BF5F-D02C-41B9-8D10-4CCF5852E46C}"/>
              </a:ext>
            </a:extLst>
          </p:cNvPr>
          <p:cNvSpPr txBox="1"/>
          <p:nvPr/>
        </p:nvSpPr>
        <p:spPr>
          <a:xfrm>
            <a:off x="926138" y="62618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40FDE0B-00C8-45E0-9B42-AA4C8A52A8B0}"/>
              </a:ext>
            </a:extLst>
          </p:cNvPr>
          <p:cNvSpPr txBox="1"/>
          <p:nvPr/>
        </p:nvSpPr>
        <p:spPr>
          <a:xfrm>
            <a:off x="139989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6F8455A-B56D-40CB-9607-424AB9733C6D}"/>
              </a:ext>
            </a:extLst>
          </p:cNvPr>
          <p:cNvSpPr txBox="1"/>
          <p:nvPr/>
        </p:nvSpPr>
        <p:spPr>
          <a:xfrm>
            <a:off x="2093314" y="64405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65392B5-E93F-416D-AB6C-B1EDAED99DB4}"/>
              </a:ext>
            </a:extLst>
          </p:cNvPr>
          <p:cNvSpPr txBox="1"/>
          <p:nvPr/>
        </p:nvSpPr>
        <p:spPr>
          <a:xfrm>
            <a:off x="4035793" y="64405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</p:spTree>
    <p:extLst>
      <p:ext uri="{BB962C8B-B14F-4D97-AF65-F5344CB8AC3E}">
        <p14:creationId xmlns:p14="http://schemas.microsoft.com/office/powerpoint/2010/main" val="239462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322DE74-602C-49DD-964A-68B001569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5" y="1197618"/>
            <a:ext cx="7855023" cy="5250684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82BCAC6-8823-4981-93F6-5612EEEEE789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0CE5E3C-F448-43C3-BC79-4BB8C4FD9A7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9590FA5-63EA-4203-ABF2-5FF4B87B0B6F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88A8D4F-2542-4EFF-A08B-5A8A3B612F32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96DDEEF-141F-4E07-8DDE-3F2BD9B6D4EC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0B5F73A-01D1-450C-B198-E368614F06D6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9520E13-6A20-44FF-8FED-0134DA921A5C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C88702E-C8F6-494B-9B29-5C2158134B35}"/>
              </a:ext>
            </a:extLst>
          </p:cNvPr>
          <p:cNvGrpSpPr/>
          <p:nvPr/>
        </p:nvGrpSpPr>
        <p:grpSpPr>
          <a:xfrm>
            <a:off x="0" y="6427980"/>
            <a:ext cx="9137825" cy="377027"/>
            <a:chOff x="0" y="6498316"/>
            <a:chExt cx="9137825" cy="377027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坂祝町における勝山陸閘閉鎖の様子（資料提供：国土交通省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テキスト ボックス 3">
              <a:extLst>
                <a:ext uri="{FF2B5EF4-FFF2-40B4-BE49-F238E27FC236}">
                  <a16:creationId xmlns:a16="http://schemas.microsoft.com/office/drawing/2014/main" id="{4C23166B-2131-443D-8465-F1F06DAB7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664" y="6498316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              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テキスト ボックス 3">
              <a:extLst>
                <a:ext uri="{FF2B5EF4-FFF2-40B4-BE49-F238E27FC236}">
                  <a16:creationId xmlns:a16="http://schemas.microsoft.com/office/drawing/2014/main" id="{03FEC311-1C61-4A75-BAA3-54E1A5DE6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7444" y="6513942"/>
              <a:ext cx="120780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さかほぎちょう　　　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1" name="テキスト ボックス 3">
              <a:extLst>
                <a:ext uri="{FF2B5EF4-FFF2-40B4-BE49-F238E27FC236}">
                  <a16:creationId xmlns:a16="http://schemas.microsoft.com/office/drawing/2014/main" id="{DD7CCDB9-687E-485C-A758-CEB75EBB4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9047" y="6516642"/>
              <a:ext cx="1628168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かつやまりっこうへいさ　 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DCC2593-6D03-4118-A819-CDB07CE2AC7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9860BE7-BEBD-4240-B3D1-B952F39ED0A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1F11591-F76E-4225-8585-AA03D743FB34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37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58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可児市における排水ポンプ車による排水作業の様子（資料提供：国土交通省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D4839E5-8BE3-4F98-8633-F4CB0E35D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61" y="1259906"/>
            <a:ext cx="6942078" cy="520655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EE18C2-7B68-477A-884F-8B674932AF01}"/>
              </a:ext>
            </a:extLst>
          </p:cNvPr>
          <p:cNvSpPr txBox="1"/>
          <p:nvPr/>
        </p:nvSpPr>
        <p:spPr>
          <a:xfrm>
            <a:off x="2834399" y="4144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EEEC8C-4A10-460C-92A5-7C9D44E75EDF}"/>
              </a:ext>
            </a:extLst>
          </p:cNvPr>
          <p:cNvSpPr txBox="1"/>
          <p:nvPr/>
        </p:nvSpPr>
        <p:spPr>
          <a:xfrm>
            <a:off x="25319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8B3E7-114D-451E-A041-0A15DEEE2139}"/>
              </a:ext>
            </a:extLst>
          </p:cNvPr>
          <p:cNvSpPr txBox="1"/>
          <p:nvPr/>
        </p:nvSpPr>
        <p:spPr>
          <a:xfrm>
            <a:off x="931371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DF2DD3C-DE44-4CB6-A316-A8F16C2727EB}"/>
              </a:ext>
            </a:extLst>
          </p:cNvPr>
          <p:cNvSpPr txBox="1"/>
          <p:nvPr/>
        </p:nvSpPr>
        <p:spPr>
          <a:xfrm>
            <a:off x="1420367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2CD505E-BE28-4809-A231-22F2755EC43B}"/>
              </a:ext>
            </a:extLst>
          </p:cNvPr>
          <p:cNvSpPr txBox="1"/>
          <p:nvPr/>
        </p:nvSpPr>
        <p:spPr>
          <a:xfrm>
            <a:off x="2098547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AD3C7F-B099-465F-BA9C-CD79E39CC48B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55C282FC-0787-4C2A-B3EC-5F106714A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4528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2D5DFC2-DD54-4FB0-ADD3-B4470D982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271" y="6484790"/>
            <a:ext cx="50674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かにし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83C4353F-AAF0-4B59-964B-C52C1314B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058" y="6484790"/>
            <a:ext cx="6781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A0798314-3FCC-461E-919D-A33BC28B8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799" y="6466464"/>
            <a:ext cx="50674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8F4F55FE-126E-4972-9000-ECEABD37A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303" y="6491775"/>
            <a:ext cx="118119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さぎょう 　ようす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D80A5CB-68D0-4354-9AC0-E3E41D9E16FD}"/>
              </a:ext>
            </a:extLst>
          </p:cNvPr>
          <p:cNvGrpSpPr/>
          <p:nvPr/>
        </p:nvGrpSpPr>
        <p:grpSpPr>
          <a:xfrm>
            <a:off x="7720856" y="3810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A547BA2-35F8-4A5C-9452-2D66D4A61451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98BF793-7451-406C-A048-DCB5CDF3DA12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941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01631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一宮市起地区における起陸閘閉鎖の様子（資料提供：国土交通省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2F96F7F-ECB1-494D-86FC-D85C2E981F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8" y="1994433"/>
            <a:ext cx="4393705" cy="329527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1C5E17B-818F-482E-8986-1B863F8FF1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79" y="1994433"/>
            <a:ext cx="4393703" cy="329527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7ED2AB5-6DCA-4207-8A54-C6911241AAE1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615D5B1-A2FD-4C24-B57B-9279C8CBACC3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A04D7B6-6C25-4393-AA47-F5F2B30B5202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3AC8D48-2694-400D-BA9D-8E95C1807BF7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BB03975-DCFB-42B7-B221-7D13D95C64A3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222CD1E-81BF-4278-838B-B6412197547E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5CF05F-EB09-4EF5-A4F9-3CAA62DA40A9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522B0170-0ED9-424F-935E-B3B1A4939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824" y="6389564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B9C76E5B-2276-486D-BADB-A4FEFAA6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446" y="6384042"/>
            <a:ext cx="162816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おこしりっこうへいさ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79B2A8C3-63EA-4D92-9BEF-F94DF8A83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517" y="6378520"/>
            <a:ext cx="162816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いちのみやしおこしちく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899BF22-D1EA-4969-8863-1B7F325F6A4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3A229D5-69FE-41CE-95D8-C44816D0974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F011A02-7659-4AE6-8651-329E21CCC01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489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249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可児市土田地区（中濃大橋上流）における堤防の応急復旧の様子（資料提供：国土交通省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09F154FA-C980-4D45-8011-3F705897EE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57" b="8022"/>
          <a:stretch/>
        </p:blipFill>
        <p:spPr>
          <a:xfrm>
            <a:off x="1488897" y="2896462"/>
            <a:ext cx="7588930" cy="35952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FA69C52-5030-4811-9AEE-C46244E5E2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13" t="6279" r="37158" b="11678"/>
          <a:stretch/>
        </p:blipFill>
        <p:spPr>
          <a:xfrm>
            <a:off x="181385" y="1258675"/>
            <a:ext cx="2615025" cy="3061965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2ECE04F5-6A50-4050-B5BB-18B1F1B9030E}"/>
              </a:ext>
            </a:extLst>
          </p:cNvPr>
          <p:cNvSpPr/>
          <p:nvPr/>
        </p:nvSpPr>
        <p:spPr>
          <a:xfrm>
            <a:off x="944170" y="1927127"/>
            <a:ext cx="1228662" cy="2322526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上向き折線 16">
            <a:extLst>
              <a:ext uri="{FF2B5EF4-FFF2-40B4-BE49-F238E27FC236}">
                <a16:creationId xmlns:a16="http://schemas.microsoft.com/office/drawing/2014/main" id="{E5797949-DBF7-4F81-B433-C25840A8EF22}"/>
              </a:ext>
            </a:extLst>
          </p:cNvPr>
          <p:cNvSpPr/>
          <p:nvPr/>
        </p:nvSpPr>
        <p:spPr>
          <a:xfrm rot="5400000">
            <a:off x="789167" y="4374295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FE2B425-306E-4D83-9C1A-385CCC5D5E22}"/>
              </a:ext>
            </a:extLst>
          </p:cNvPr>
          <p:cNvSpPr txBox="1"/>
          <p:nvPr/>
        </p:nvSpPr>
        <p:spPr>
          <a:xfrm>
            <a:off x="2834399" y="3812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9F25509-D0DC-4133-8C71-FEC0FC823E74}"/>
              </a:ext>
            </a:extLst>
          </p:cNvPr>
          <p:cNvSpPr txBox="1"/>
          <p:nvPr/>
        </p:nvSpPr>
        <p:spPr>
          <a:xfrm>
            <a:off x="25319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F9122A1-BA48-4324-B95D-5F16778D9F68}"/>
              </a:ext>
            </a:extLst>
          </p:cNvPr>
          <p:cNvSpPr txBox="1"/>
          <p:nvPr/>
        </p:nvSpPr>
        <p:spPr>
          <a:xfrm>
            <a:off x="931371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56F0234-08DD-4340-940E-480D1AF430E2}"/>
              </a:ext>
            </a:extLst>
          </p:cNvPr>
          <p:cNvSpPr txBox="1"/>
          <p:nvPr/>
        </p:nvSpPr>
        <p:spPr>
          <a:xfrm>
            <a:off x="1420367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3FBAF1E-2D6D-4A5D-8D44-1E677896B988}"/>
              </a:ext>
            </a:extLst>
          </p:cNvPr>
          <p:cNvSpPr txBox="1"/>
          <p:nvPr/>
        </p:nvSpPr>
        <p:spPr>
          <a:xfrm>
            <a:off x="2098547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1B9E33B-C446-4724-AC83-D8E7A3405E19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444FD656-057A-42D5-B812-8E6CB9F81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24" y="6491664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EEE15065-5241-4A45-BD3F-76330215E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93" y="6498316"/>
            <a:ext cx="107321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かにしつちだちく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C3E7E742-AE4C-476D-8486-563702BCB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728" y="6504392"/>
            <a:ext cx="17068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ちゅうのうおおはしじょうりゅう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8D6F228A-F761-4094-A8E3-6EFEB4545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126" y="6503646"/>
            <a:ext cx="196078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おうきゅうふっきゅう ようす 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198B8F0-007B-47E1-9749-7CAE54352CB1}"/>
              </a:ext>
            </a:extLst>
          </p:cNvPr>
          <p:cNvGrpSpPr/>
          <p:nvPr/>
        </p:nvGrpSpPr>
        <p:grpSpPr>
          <a:xfrm>
            <a:off x="101654" y="1747432"/>
            <a:ext cx="1285253" cy="736573"/>
            <a:chOff x="101654" y="1747432"/>
            <a:chExt cx="1285253" cy="736573"/>
          </a:xfrm>
        </p:grpSpPr>
        <p:sp>
          <p:nvSpPr>
            <p:cNvPr id="14" name="テキスト ボックス 3">
              <a:extLst>
                <a:ext uri="{FF2B5EF4-FFF2-40B4-BE49-F238E27FC236}">
                  <a16:creationId xmlns:a16="http://schemas.microsoft.com/office/drawing/2014/main" id="{7950EC60-48FA-406F-8B22-1D03B377C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54" y="1837674"/>
              <a:ext cx="1228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堤防の一部が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崩れている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29" name="テキスト ボックス 3">
              <a:extLst>
                <a:ext uri="{FF2B5EF4-FFF2-40B4-BE49-F238E27FC236}">
                  <a16:creationId xmlns:a16="http://schemas.microsoft.com/office/drawing/2014/main" id="{DEF44A88-A47D-4F7D-A258-4CF52F540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339" y="1747432"/>
              <a:ext cx="8825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いちぶ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37C2C104-2BFD-4F4C-A685-386769DD8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28" y="2092649"/>
            <a:ext cx="477222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くず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E8B343C-8D26-40B1-A89B-E4BF2C92092D}"/>
              </a:ext>
            </a:extLst>
          </p:cNvPr>
          <p:cNvGrpSpPr/>
          <p:nvPr/>
        </p:nvGrpSpPr>
        <p:grpSpPr>
          <a:xfrm>
            <a:off x="6855125" y="3445709"/>
            <a:ext cx="1864320" cy="1015663"/>
            <a:chOff x="6855125" y="3567629"/>
            <a:chExt cx="1864320" cy="1015663"/>
          </a:xfrm>
        </p:grpSpPr>
        <p:sp>
          <p:nvSpPr>
            <p:cNvPr id="15" name="テキスト ボックス 3">
              <a:extLst>
                <a:ext uri="{FF2B5EF4-FFF2-40B4-BE49-F238E27FC236}">
                  <a16:creationId xmlns:a16="http://schemas.microsoft.com/office/drawing/2014/main" id="{ECC30F84-8557-4824-8878-B7FEFDF76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5125" y="3567629"/>
              <a:ext cx="15987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応急復旧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（シート張り工法）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月</a:t>
              </a: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18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日に完了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2" name="テキスト ボックス 3">
              <a:extLst>
                <a:ext uri="{FF2B5EF4-FFF2-40B4-BE49-F238E27FC236}">
                  <a16:creationId xmlns:a16="http://schemas.microsoft.com/office/drawing/2014/main" id="{EC31E19A-03E0-4188-B675-16956A4AA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0783" y="3831375"/>
              <a:ext cx="12286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は　　こうほう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3" name="テキスト ボックス 3">
              <a:extLst>
                <a:ext uri="{FF2B5EF4-FFF2-40B4-BE49-F238E27FC236}">
                  <a16:creationId xmlns:a16="http://schemas.microsoft.com/office/drawing/2014/main" id="{D0699BD9-CDAA-4527-BF28-D1CFF4585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3953" y="4179931"/>
              <a:ext cx="6391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かんりょう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DF5A9D4F-0A9C-49AA-93D2-42EC89A5E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996" y="6498316"/>
            <a:ext cx="55025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テキスト ボックス 3">
            <a:extLst>
              <a:ext uri="{FF2B5EF4-FFF2-40B4-BE49-F238E27FC236}">
                <a16:creationId xmlns:a16="http://schemas.microsoft.com/office/drawing/2014/main" id="{B785C8D1-D7A8-49C8-806E-20EFD40F2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" y="1742224"/>
            <a:ext cx="88256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ていぼう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6" name="テキスト ボックス 3">
            <a:extLst>
              <a:ext uri="{FF2B5EF4-FFF2-40B4-BE49-F238E27FC236}">
                <a16:creationId xmlns:a16="http://schemas.microsoft.com/office/drawing/2014/main" id="{D256AB86-30B5-4A16-8B0A-44F46420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430" y="3337987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おうきゅうふっきゅう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D2B5613-0801-469F-95D0-920A4C47362A}"/>
              </a:ext>
            </a:extLst>
          </p:cNvPr>
          <p:cNvGrpSpPr/>
          <p:nvPr/>
        </p:nvGrpSpPr>
        <p:grpSpPr>
          <a:xfrm>
            <a:off x="7720856" y="45720"/>
            <a:ext cx="1416969" cy="620014"/>
            <a:chOff x="7720856" y="15240"/>
            <a:chExt cx="1416969" cy="62001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79B1485-5589-4ABA-ADBB-BF6E4117249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AE9EE13-5159-44AE-B7DE-1E99E9B1998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0713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7" name="矢印: 上向き折線 16">
            <a:extLst>
              <a:ext uri="{FF2B5EF4-FFF2-40B4-BE49-F238E27FC236}">
                <a16:creationId xmlns:a16="http://schemas.microsoft.com/office/drawing/2014/main" id="{E5797949-DBF7-4F81-B433-C25840A8EF22}"/>
              </a:ext>
            </a:extLst>
          </p:cNvPr>
          <p:cNvSpPr/>
          <p:nvPr/>
        </p:nvSpPr>
        <p:spPr>
          <a:xfrm rot="5400000">
            <a:off x="1494933" y="3786687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9225326-1E92-4F97-98C0-97F168CDA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02" t="36596" r="48923" b="11668"/>
          <a:stretch/>
        </p:blipFill>
        <p:spPr>
          <a:xfrm>
            <a:off x="221693" y="1285141"/>
            <a:ext cx="3408748" cy="244479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ED30B2E-4682-4316-987D-830E3A9C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345" y="3653321"/>
            <a:ext cx="4777270" cy="282310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678CD1F-6780-4539-9B42-754F49A979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61" t="10386" r="4069" b="15149"/>
          <a:stretch/>
        </p:blipFill>
        <p:spPr>
          <a:xfrm>
            <a:off x="2222585" y="2798549"/>
            <a:ext cx="3785723" cy="202340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20" name="矢印: 上向き折線 19">
            <a:extLst>
              <a:ext uri="{FF2B5EF4-FFF2-40B4-BE49-F238E27FC236}">
                <a16:creationId xmlns:a16="http://schemas.microsoft.com/office/drawing/2014/main" id="{610B1F05-719B-4BE5-B4DF-0C6BB2C65956}"/>
              </a:ext>
            </a:extLst>
          </p:cNvPr>
          <p:cNvSpPr/>
          <p:nvPr/>
        </p:nvSpPr>
        <p:spPr>
          <a:xfrm rot="5400000">
            <a:off x="3517706" y="4893098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2ECE04F5-6A50-4050-B5BB-18B1F1B9030E}"/>
              </a:ext>
            </a:extLst>
          </p:cNvPr>
          <p:cNvSpPr/>
          <p:nvPr/>
        </p:nvSpPr>
        <p:spPr>
          <a:xfrm rot="20068005">
            <a:off x="600000" y="1763548"/>
            <a:ext cx="2539653" cy="1521026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226E0D1-EE68-4276-BBFD-AB129315E5A1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E094327-AD21-49F3-B76F-C120D232B58B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655FA36-9FCE-4132-9852-4D9B2FBC35B0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61381B0-5AF7-4641-B74B-0915ED2067DB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B5AFCA9-19B4-495A-BA94-38FEAF21AA4E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D5AEAEE-66D2-4052-94DA-4430191AC5ED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D6B2F69-9F69-4E3D-A700-9441D0F033E1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B04D36AF-9D19-482B-98D2-5F93FB18C414}"/>
              </a:ext>
            </a:extLst>
          </p:cNvPr>
          <p:cNvGrpSpPr/>
          <p:nvPr/>
        </p:nvGrpSpPr>
        <p:grpSpPr>
          <a:xfrm>
            <a:off x="156518" y="1452327"/>
            <a:ext cx="1249315" cy="736573"/>
            <a:chOff x="101654" y="1747432"/>
            <a:chExt cx="1249315" cy="736573"/>
          </a:xfrm>
        </p:grpSpPr>
        <p:sp>
          <p:nvSpPr>
            <p:cNvPr id="38" name="テキスト ボックス 3">
              <a:extLst>
                <a:ext uri="{FF2B5EF4-FFF2-40B4-BE49-F238E27FC236}">
                  <a16:creationId xmlns:a16="http://schemas.microsoft.com/office/drawing/2014/main" id="{F8D359EA-8DCF-4A09-836F-037019D75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54" y="1837674"/>
              <a:ext cx="1228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堤防の一部が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崩れている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9" name="テキスト ボックス 3">
              <a:extLst>
                <a:ext uri="{FF2B5EF4-FFF2-40B4-BE49-F238E27FC236}">
                  <a16:creationId xmlns:a16="http://schemas.microsoft.com/office/drawing/2014/main" id="{A60B9517-B289-4D9F-8226-4F067EB80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401" y="1747432"/>
              <a:ext cx="8825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いちぶ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7EF74C90-7771-42A2-BBFF-734B29767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07" y="1782986"/>
            <a:ext cx="477222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くず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E7F24FD-FE39-4031-88A2-B933E6EE9773}"/>
              </a:ext>
            </a:extLst>
          </p:cNvPr>
          <p:cNvGrpSpPr/>
          <p:nvPr/>
        </p:nvGrpSpPr>
        <p:grpSpPr>
          <a:xfrm>
            <a:off x="7203754" y="5322064"/>
            <a:ext cx="1828760" cy="1015663"/>
            <a:chOff x="6855125" y="3567629"/>
            <a:chExt cx="1828760" cy="1015663"/>
          </a:xfrm>
        </p:grpSpPr>
        <p:sp>
          <p:nvSpPr>
            <p:cNvPr id="42" name="テキスト ボックス 3">
              <a:extLst>
                <a:ext uri="{FF2B5EF4-FFF2-40B4-BE49-F238E27FC236}">
                  <a16:creationId xmlns:a16="http://schemas.microsoft.com/office/drawing/2014/main" id="{B58AD697-D705-4D4F-8A29-E7018050D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5125" y="3567629"/>
              <a:ext cx="15987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応急復旧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（シート張り工法）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月</a:t>
              </a: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17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日に完了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3" name="テキスト ボックス 3">
              <a:extLst>
                <a:ext uri="{FF2B5EF4-FFF2-40B4-BE49-F238E27FC236}">
                  <a16:creationId xmlns:a16="http://schemas.microsoft.com/office/drawing/2014/main" id="{77037F53-689A-4615-82DF-26173F6BD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5223" y="3831375"/>
              <a:ext cx="12286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はり　こうほう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4" name="テキスト ボックス 3">
              <a:extLst>
                <a:ext uri="{FF2B5EF4-FFF2-40B4-BE49-F238E27FC236}">
                  <a16:creationId xmlns:a16="http://schemas.microsoft.com/office/drawing/2014/main" id="{90451F6D-646A-497F-8D27-887932368E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3953" y="4179931"/>
              <a:ext cx="6391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かんりょう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523A367-BA17-4B13-81CC-C63FD63364CF}"/>
              </a:ext>
            </a:extLst>
          </p:cNvPr>
          <p:cNvGrpSpPr/>
          <p:nvPr/>
        </p:nvGrpSpPr>
        <p:grpSpPr>
          <a:xfrm>
            <a:off x="0" y="6438912"/>
            <a:ext cx="9137825" cy="383679"/>
            <a:chOff x="0" y="6491664"/>
            <a:chExt cx="9137825" cy="383679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坂祝町一色地区（一色大橋下流）における堤防の応急復旧の様子（資料提供：国土交通省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5" name="テキスト ボックス 3">
              <a:extLst>
                <a:ext uri="{FF2B5EF4-FFF2-40B4-BE49-F238E27FC236}">
                  <a16:creationId xmlns:a16="http://schemas.microsoft.com/office/drawing/2014/main" id="{695479A8-D731-4D7D-BA82-6D58DF4B2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4424" y="6491664"/>
              <a:ext cx="35882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              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6" name="テキスト ボックス 3">
              <a:extLst>
                <a:ext uri="{FF2B5EF4-FFF2-40B4-BE49-F238E27FC236}">
                  <a16:creationId xmlns:a16="http://schemas.microsoft.com/office/drawing/2014/main" id="{2DBDB39A-FCD7-44D7-911A-5790481152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651" y="6498316"/>
              <a:ext cx="1563418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さかほぎちょういっしきちく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7" name="テキスト ボックス 3">
              <a:extLst>
                <a:ext uri="{FF2B5EF4-FFF2-40B4-BE49-F238E27FC236}">
                  <a16:creationId xmlns:a16="http://schemas.microsoft.com/office/drawing/2014/main" id="{14F024F1-99C3-4FCC-9C88-7113C2B8FD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7966" y="6498316"/>
              <a:ext cx="1212401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おおはしかりゅう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8" name="テキスト ボックス 3">
              <a:extLst>
                <a:ext uri="{FF2B5EF4-FFF2-40B4-BE49-F238E27FC236}">
                  <a16:creationId xmlns:a16="http://schemas.microsoft.com/office/drawing/2014/main" id="{1ED1127F-08A0-4FFD-A26A-A11BE84BE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2126" y="6503646"/>
              <a:ext cx="1960788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おうきゅうふっきゅう ようす 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9" name="テキスト ボックス 3">
              <a:extLst>
                <a:ext uri="{FF2B5EF4-FFF2-40B4-BE49-F238E27FC236}">
                  <a16:creationId xmlns:a16="http://schemas.microsoft.com/office/drawing/2014/main" id="{E30739E0-E6B4-4561-BB29-CDD1D63F08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7221" y="6498316"/>
              <a:ext cx="550257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ていぼう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BA88A8D4-558A-4939-B08F-5D2E48B6F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1" y="1444707"/>
            <a:ext cx="88256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ていぼう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5" name="テキスト ボックス 3">
            <a:extLst>
              <a:ext uri="{FF2B5EF4-FFF2-40B4-BE49-F238E27FC236}">
                <a16:creationId xmlns:a16="http://schemas.microsoft.com/office/drawing/2014/main" id="{F3B678DB-63F5-4D79-A5A6-C6ED67816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187" y="5214342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おうきゅうふっきゅう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3BFBDC2-DCB6-48BD-BE40-5CDFAF6D8B11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E0CE76A-D9E2-49EB-8A30-CB4EAA9A405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CF67DF4-B592-455F-881B-8079B79204F9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861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249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牧田川右岸 根古地の破堤による冠水（</a:t>
            </a:r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岐阜県養老郡養老町多芸輪中地内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図 10" descr="建物, 屋外, 水, 写真 が含まれている画像&#10;&#10;自動的に生成された説明">
            <a:extLst>
              <a:ext uri="{FF2B5EF4-FFF2-40B4-BE49-F238E27FC236}">
                <a16:creationId xmlns:a16="http://schemas.microsoft.com/office/drawing/2014/main" id="{CE3A4D76-52F6-49A1-B100-0A36C7365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6" y="1543744"/>
            <a:ext cx="7343088" cy="439274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40E35D1-6173-4C4A-8321-BB9390191A81}"/>
              </a:ext>
            </a:extLst>
          </p:cNvPr>
          <p:cNvSpPr txBox="1"/>
          <p:nvPr/>
        </p:nvSpPr>
        <p:spPr>
          <a:xfrm>
            <a:off x="2834399" y="4574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993E79-34EE-40FD-83EF-5637DA15D17B}"/>
              </a:ext>
            </a:extLst>
          </p:cNvPr>
          <p:cNvSpPr txBox="1"/>
          <p:nvPr/>
        </p:nvSpPr>
        <p:spPr>
          <a:xfrm>
            <a:off x="21509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9A06195-E9EC-4AE9-9E22-4BE617D2E4E6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5760AA-E5F2-439A-ADDB-2AE1A6BB4ADA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56B8C19-7C1A-488B-940B-FB08D7739EEE}"/>
              </a:ext>
            </a:extLst>
          </p:cNvPr>
          <p:cNvSpPr txBox="1"/>
          <p:nvPr/>
        </p:nvSpPr>
        <p:spPr>
          <a:xfrm>
            <a:off x="2198577" y="638266"/>
            <a:ext cx="16809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いせわんたいふう</a:t>
            </a:r>
            <a:endParaRPr kumimoji="1" lang="ja-JP" altLang="en-US" sz="1300" dirty="0"/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AF7F1A31-B428-43CB-B54E-14DD04DC4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7368" y="6495272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4082C8BB-777D-4FCD-A511-6BAD7A9C8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899" y="6498316"/>
            <a:ext cx="128942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まきたがわうがんねこじ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DE31B6E6-FFE5-4783-8CCA-1F7595929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503" y="6498316"/>
            <a:ext cx="57505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かんすい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A7C25086-B364-4B6E-90E3-339B04C94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568" y="6503646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ぎふけんようろうぐんようろうちょうたぎわじゅうちない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A13E3D2C-DBEC-459B-AC2C-AFDA7D04D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199" y="6498316"/>
            <a:ext cx="57505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はてい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">
            <a:extLst>
              <a:ext uri="{FF2B5EF4-FFF2-40B4-BE49-F238E27FC236}">
                <a16:creationId xmlns:a16="http://schemas.microsoft.com/office/drawing/2014/main" id="{D3232A86-487E-40E6-9C78-A26B1EAFD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38" y="6499459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AB83F565-509C-4A74-B0C5-2DD6B885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651" y="6495272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　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95DC9DC1-9EA8-472F-B0A1-9B4479611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480" y="6495272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232CAB5-F6C7-4997-9A9E-5607723C07BB}"/>
              </a:ext>
            </a:extLst>
          </p:cNvPr>
          <p:cNvGrpSpPr/>
          <p:nvPr/>
        </p:nvGrpSpPr>
        <p:grpSpPr>
          <a:xfrm>
            <a:off x="7720856" y="4572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E56D0BE-5643-47E7-B9C1-D70477189FB3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EB9F841-13DF-4297-82CC-68F85349A20D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885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pic>
        <p:nvPicPr>
          <p:cNvPr id="6" name="図 5" descr="屋外, 水, フィールド, 男 が含まれている画像&#10;&#10;自動的に生成された説明">
            <a:extLst>
              <a:ext uri="{FF2B5EF4-FFF2-40B4-BE49-F238E27FC236}">
                <a16:creationId xmlns:a16="http://schemas.microsoft.com/office/drawing/2014/main" id="{DBDC975A-7B22-4EF0-85C4-FC7BC9C2B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0" y="1369885"/>
            <a:ext cx="7323619" cy="5004324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D681B9A-30EB-4740-87C7-C5F7D9424F3F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7A4843-766C-4EC5-BD48-580A91401C4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1371FD4-D78E-4C01-9A7A-A0BF10BDFA3F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EAEB216-02F7-4697-BE2B-B113BC85127A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77DC344-C1AF-44FE-9404-730D750BB5EE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738B889-D46E-456F-87D9-9246B4D26B1E}"/>
                </a:ext>
              </a:extLst>
            </p:cNvPr>
            <p:cNvSpPr txBox="1"/>
            <p:nvPr/>
          </p:nvSpPr>
          <p:spPr>
            <a:xfrm>
              <a:off x="2198577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いせわんたいふう</a:t>
              </a:r>
              <a:endParaRPr kumimoji="1" lang="ja-JP" altLang="en-US" sz="1300" dirty="0"/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77F939C8-EEF8-46FB-9C88-38FAF66EC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256" y="6484535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46065A4-B4F7-4412-900E-BBC8502CB5FB}"/>
              </a:ext>
            </a:extLst>
          </p:cNvPr>
          <p:cNvGrpSpPr/>
          <p:nvPr/>
        </p:nvGrpSpPr>
        <p:grpSpPr>
          <a:xfrm>
            <a:off x="0" y="6410842"/>
            <a:ext cx="9137825" cy="387325"/>
            <a:chOff x="0" y="6488018"/>
            <a:chExt cx="9137825" cy="387325"/>
          </a:xfrm>
        </p:grpSpPr>
        <p:sp>
          <p:nvSpPr>
            <p:cNvPr id="8" name="テキスト ボックス 3"/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氾濫した牧田川（</a:t>
              </a:r>
              <a:r>
                <a:rPr lang="zh-TW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岐阜県養老郡養老町多芸輪中地内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）の様子（出典：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『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写真集　木曽三川の水害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』,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17384975-8083-4DB3-8E52-7BEFBD6A4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339" y="6495271"/>
              <a:ext cx="65355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はんらん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A7DF9A96-40EB-4852-9835-980A27DA1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6583" y="6492205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ぎふけんようろうぐんようろうちょうたぎわじゅうちない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テキスト ボックス 3">
              <a:extLst>
                <a:ext uri="{FF2B5EF4-FFF2-40B4-BE49-F238E27FC236}">
                  <a16:creationId xmlns:a16="http://schemas.microsoft.com/office/drawing/2014/main" id="{D3DB45F4-C451-400F-998F-6C249E8DE6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3750" y="6495270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　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1" name="テキスト ボックス 3">
              <a:extLst>
                <a:ext uri="{FF2B5EF4-FFF2-40B4-BE49-F238E27FC236}">
                  <a16:creationId xmlns:a16="http://schemas.microsoft.com/office/drawing/2014/main" id="{D44F7F05-971C-41B2-B7BC-1C2284185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6141" y="6492206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まきたがわ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2" name="テキスト ボックス 3">
              <a:extLst>
                <a:ext uri="{FF2B5EF4-FFF2-40B4-BE49-F238E27FC236}">
                  <a16:creationId xmlns:a16="http://schemas.microsoft.com/office/drawing/2014/main" id="{6FB4EA3A-CF34-41C9-A70B-3722E9E850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0246" y="6488018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テキスト ボックス 3">
              <a:extLst>
                <a:ext uri="{FF2B5EF4-FFF2-40B4-BE49-F238E27FC236}">
                  <a16:creationId xmlns:a16="http://schemas.microsoft.com/office/drawing/2014/main" id="{50CA6720-741E-4D27-932F-A35A552AC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5916" y="6492205"/>
              <a:ext cx="60350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1151EFD-41D1-41F4-80C5-E8109EC29D0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39E5147-FE8B-4AFD-A5C6-FC1B42E65886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49AC7FA-FCE1-45D0-9BBE-46031AF0BE8C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364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709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1706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岐阜県揖斐郡揖斐川町、岡島橋付近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川の上の橋&#10;&#10;自動的に生成された説明">
            <a:extLst>
              <a:ext uri="{FF2B5EF4-FFF2-40B4-BE49-F238E27FC236}">
                <a16:creationId xmlns:a16="http://schemas.microsoft.com/office/drawing/2014/main" id="{3755A4DE-E2E3-4E37-A0BD-055711BC5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138" y="1557365"/>
            <a:ext cx="6308364" cy="4518153"/>
          </a:xfrm>
          <a:prstGeom prst="rect">
            <a:avLst/>
          </a:prstGeom>
        </p:spPr>
      </p:pic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id="{91DA5997-1B1C-4A39-8C86-7E6F67D93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973" y="3779633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A9001E8-B51E-4980-9372-D5A6426821C6}"/>
              </a:ext>
            </a:extLst>
          </p:cNvPr>
          <p:cNvCxnSpPr>
            <a:cxnSpLocks/>
          </p:cNvCxnSpPr>
          <p:nvPr/>
        </p:nvCxnSpPr>
        <p:spPr>
          <a:xfrm>
            <a:off x="3830052" y="4056632"/>
            <a:ext cx="525444" cy="772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B7B5D20E-4A27-4465-816A-AF57CA751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7172" y="2391500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岡島橋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EAFFEF0-7DA5-4472-AF8E-4680A0673173}"/>
              </a:ext>
            </a:extLst>
          </p:cNvPr>
          <p:cNvSpPr txBox="1"/>
          <p:nvPr/>
        </p:nvSpPr>
        <p:spPr>
          <a:xfrm>
            <a:off x="2834399" y="1272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D63BE2A-0F1E-48CF-A88C-31750A6B7B14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5D56BF8-F525-4D0F-A98E-DD7C756C5E5B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A584213-4E8D-43FE-A980-52E7E6CB9032}"/>
              </a:ext>
            </a:extLst>
          </p:cNvPr>
          <p:cNvSpPr txBox="1"/>
          <p:nvPr/>
        </p:nvSpPr>
        <p:spPr>
          <a:xfrm>
            <a:off x="154345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18E84316-247B-4862-AA58-F7DA78267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826" y="6409805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615421E7-7E21-46E1-9A80-E54C610AD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112" y="6413992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FEB4860E-0752-46A6-90F7-C47EB32FE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330" y="6406806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BE351F52-D76D-4388-A0A1-F1D99291B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65" y="6411919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60FEF7EF-E8FA-4181-8E21-43ADE04F1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263" y="641399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ぎふけんいびぐんいびがわちょう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8893EF07-725F-4ADF-99BD-869690F75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75" y="6413991"/>
            <a:ext cx="10539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おかじまばしふきん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67081E3-867B-43CB-9270-A14D42EF6378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5748F18-EF3D-48E8-9459-59B08A4AEB8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45B1389-470A-48F5-BA70-AC09A92EF017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D7F3B568-3219-4AC0-84D6-C19332CA8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619" y="2285070"/>
            <a:ext cx="77358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おかじまばし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8C2D8D35-F9F6-42A3-96F7-3F06FD7DC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132" y="3642517"/>
            <a:ext cx="77358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いびがわ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915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川の上の橋&#10;&#10;自動的に生成された説明">
            <a:extLst>
              <a:ext uri="{FF2B5EF4-FFF2-40B4-BE49-F238E27FC236}">
                <a16:creationId xmlns:a16="http://schemas.microsoft.com/office/drawing/2014/main" id="{E0D42A6F-CD47-43C2-82AF-ED3E673FF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4" y="1181898"/>
            <a:ext cx="7122795" cy="528069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1973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id="{91DA5997-1B1C-4A39-8C86-7E6F67D93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391" y="4342469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B7B5D20E-4A27-4465-816A-AF57CA751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168" y="2127144"/>
            <a:ext cx="131974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とうかいどうしんかんせん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東海道新幹線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D981107-3D77-41DB-B1E5-92F8F6416A71}"/>
              </a:ext>
            </a:extLst>
          </p:cNvPr>
          <p:cNvCxnSpPr>
            <a:cxnSpLocks/>
          </p:cNvCxnSpPr>
          <p:nvPr/>
        </p:nvCxnSpPr>
        <p:spPr>
          <a:xfrm>
            <a:off x="2220628" y="4671401"/>
            <a:ext cx="6495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7130A20-EBEF-4361-A24B-9C95DC2D409C}"/>
              </a:ext>
            </a:extLst>
          </p:cNvPr>
          <p:cNvGrpSpPr/>
          <p:nvPr/>
        </p:nvGrpSpPr>
        <p:grpSpPr>
          <a:xfrm>
            <a:off x="230331" y="40669"/>
            <a:ext cx="6628630" cy="894254"/>
            <a:chOff x="230331" y="40669"/>
            <a:chExt cx="6628630" cy="894254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D0C295B-3682-48B8-ACAF-CAC24C71A0EC}"/>
                </a:ext>
              </a:extLst>
            </p:cNvPr>
            <p:cNvSpPr txBox="1"/>
            <p:nvPr/>
          </p:nvSpPr>
          <p:spPr>
            <a:xfrm>
              <a:off x="2834399" y="40669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C74CB0-882E-4E36-A69F-7BB71B58218F}"/>
                </a:ext>
              </a:extLst>
            </p:cNvPr>
            <p:cNvSpPr txBox="1"/>
            <p:nvPr/>
          </p:nvSpPr>
          <p:spPr>
            <a:xfrm>
              <a:off x="23033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84EC410-6CD1-47E2-ABE0-064C5EE95081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B38C6C-E6D1-46BA-A99A-EC3683C9349D}"/>
                </a:ext>
              </a:extLst>
            </p:cNvPr>
            <p:cNvSpPr txBox="1"/>
            <p:nvPr/>
          </p:nvSpPr>
          <p:spPr>
            <a:xfrm>
              <a:off x="1543455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  <a:r>
                <a:rPr lang="ja-JP" altLang="en-US" sz="1300" dirty="0"/>
                <a:t>こうずい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EF30ED19-D6DA-4A3E-B418-DF5D87E3A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8225" y="6458704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2DF5B87C-D6DF-48D4-9C7C-EEF7B0659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0026" y="6452985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6175" y="6563100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大垣市平野の様子（出典：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61F9848C-7889-437E-AED7-B97592196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270" y="6452984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C3C605C1-4D6A-4DC5-9748-6C01C564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295" y="6450019"/>
            <a:ext cx="144844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おおがきしひらの　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4437D75-827A-4CF5-BC1A-B40525639C3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494B8CA-CFBF-46C8-B168-48F3AE82ED5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30F4E71-D2BD-4A4C-A733-A69FD69656E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38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81547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海津市平田町 今尾橋付近の様子（出典：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屋外, フェンス, 草, 水 が含まれている画像&#10;&#10;自動的に生成された説明">
            <a:extLst>
              <a:ext uri="{FF2B5EF4-FFF2-40B4-BE49-F238E27FC236}">
                <a16:creationId xmlns:a16="http://schemas.microsoft.com/office/drawing/2014/main" id="{119E9FD2-D278-4C9C-8D2C-5C6A78A11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13" y="1365470"/>
            <a:ext cx="6676198" cy="4901944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3C82C3B3-2844-45C1-9BC5-1D510147D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912" y="1496716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いまおばし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今尾橋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6D2A85-B3A3-4B99-8160-D24D50B885FD}"/>
              </a:ext>
            </a:extLst>
          </p:cNvPr>
          <p:cNvSpPr txBox="1"/>
          <p:nvPr/>
        </p:nvSpPr>
        <p:spPr>
          <a:xfrm>
            <a:off x="2834399" y="2718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38EB8B4-7960-47E5-8FDB-CA3B0746B5B9}"/>
              </a:ext>
            </a:extLst>
          </p:cNvPr>
          <p:cNvSpPr txBox="1"/>
          <p:nvPr/>
        </p:nvSpPr>
        <p:spPr>
          <a:xfrm>
            <a:off x="23033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6D76C4-1630-4E1B-B1CC-007BF27A1225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94A4C7F-ECEB-41C4-8DA2-40945B1EA1E8}"/>
              </a:ext>
            </a:extLst>
          </p:cNvPr>
          <p:cNvSpPr txBox="1"/>
          <p:nvPr/>
        </p:nvSpPr>
        <p:spPr>
          <a:xfrm>
            <a:off x="154345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E90F4B90-53D9-4B91-9B6E-56D470195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12" y="6499260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5EE943A6-5F84-435C-A4A7-149760FA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571" y="6482806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59BC0D69-DCA3-4862-AF21-A49BCBC4B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728" y="6489992"/>
            <a:ext cx="293342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かいづしひらたちょう　いまおばしふきん　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97B713A6-C250-4FAB-95CC-9ED8AE54E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539" y="6490005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3E46A0-CF3E-40FB-9472-5F43F78833F0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35ACCA7-DB1C-490D-8344-A36C8B1E634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28093AA-B2DB-4029-9BA8-B0C9589E68DC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7102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pic>
        <p:nvPicPr>
          <p:cNvPr id="9" name="図 8" descr="砂浜を歩いている人&#10;&#10;中程度の精度で自動的に生成された説明">
            <a:extLst>
              <a:ext uri="{FF2B5EF4-FFF2-40B4-BE49-F238E27FC236}">
                <a16:creationId xmlns:a16="http://schemas.microsoft.com/office/drawing/2014/main" id="{4F5D1D4F-CBBA-4A31-87C2-426DB33AE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24" y="1607858"/>
            <a:ext cx="6530552" cy="4822561"/>
          </a:xfrm>
          <a:prstGeom prst="rect">
            <a:avLst/>
          </a:prstGeom>
        </p:spPr>
      </p:pic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D68203E0-1FD0-4CA3-8C32-BE9A329E1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071" y="2381589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90FB2F1-1748-4347-8E68-01602F2F23DD}"/>
              </a:ext>
            </a:extLst>
          </p:cNvPr>
          <p:cNvSpPr txBox="1"/>
          <p:nvPr/>
        </p:nvSpPr>
        <p:spPr>
          <a:xfrm>
            <a:off x="2834399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BA66846-BCC1-4375-B240-1696152680BC}"/>
              </a:ext>
            </a:extLst>
          </p:cNvPr>
          <p:cNvSpPr txBox="1"/>
          <p:nvPr/>
        </p:nvSpPr>
        <p:spPr>
          <a:xfrm>
            <a:off x="23033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68DCA-CE83-4AC6-86A9-989D96631E90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1F762F1-EFB0-4063-BF18-BC2DDCCC0E76}"/>
              </a:ext>
            </a:extLst>
          </p:cNvPr>
          <p:cNvSpPr txBox="1"/>
          <p:nvPr/>
        </p:nvSpPr>
        <p:spPr>
          <a:xfrm>
            <a:off x="154345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0A2E2DC3-522E-415E-AE60-36E52713E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325" y="6419656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34938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海津郡海津町（現在の海津市）の様子（出典：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85E6265-012B-481A-97A7-9F5B25B9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595" y="6415748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1A187A65-5E33-4340-AF80-0CE70B50D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984" y="6419656"/>
            <a:ext cx="293342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かいづぐんかうづちょう　げんざい　   かいづし　 　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3CC4A24C-66ED-4C0C-AD96-286ADA581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23" y="6419669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117C857-BE5C-456C-8A18-D4EA29FF0098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CAC41F7-C67B-4FE9-8594-D9D5EB6F233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300A770-F1B0-42D8-BBD3-F69AEA55AEB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075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3962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昭和</a:t>
            </a:r>
            <a:r>
              <a:rPr kumimoji="1" lang="en-US" altLang="ja-JP" sz="2400" dirty="0"/>
              <a:t>40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揖斐川左支川東前谷の氾濫の様子（出典：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古い飛行機の白黒写真&#10;&#10;中程度の精度で自動的に生成された説明">
            <a:extLst>
              <a:ext uri="{FF2B5EF4-FFF2-40B4-BE49-F238E27FC236}">
                <a16:creationId xmlns:a16="http://schemas.microsoft.com/office/drawing/2014/main" id="{14E32EF9-1443-4540-A346-1297D4460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73" y="1733072"/>
            <a:ext cx="6392077" cy="439087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AA84144-9F1D-45DE-9F7F-817277B30634}"/>
              </a:ext>
            </a:extLst>
          </p:cNvPr>
          <p:cNvSpPr txBox="1"/>
          <p:nvPr/>
        </p:nvSpPr>
        <p:spPr>
          <a:xfrm>
            <a:off x="2834399" y="4008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6DE8EE-DB58-4771-A16E-BA98EBB5ACC0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0A4F0F2-80BF-4393-8155-07F4A956E2BB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0D6F19-B90C-48A9-83F3-19C6C045116C}"/>
              </a:ext>
            </a:extLst>
          </p:cNvPr>
          <p:cNvSpPr txBox="1"/>
          <p:nvPr/>
        </p:nvSpPr>
        <p:spPr>
          <a:xfrm>
            <a:off x="152059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 </a:t>
            </a:r>
            <a:r>
              <a:rPr lang="ja-JP" altLang="en-US" sz="1300" dirty="0"/>
              <a:t>しゅっすい</a:t>
            </a:r>
            <a:endParaRPr kumimoji="1" lang="ja-JP" altLang="en-US" sz="1300" dirty="0"/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DE0C0F98-5F37-49A1-BDAF-7F9E7B81A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1311" y="6498443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6D6A2DA-79F6-44B1-9E57-0968D5165248}"/>
              </a:ext>
            </a:extLst>
          </p:cNvPr>
          <p:cNvGrpSpPr/>
          <p:nvPr/>
        </p:nvGrpSpPr>
        <p:grpSpPr>
          <a:xfrm>
            <a:off x="4035266" y="6488086"/>
            <a:ext cx="3411959" cy="210412"/>
            <a:chOff x="4035266" y="6488086"/>
            <a:chExt cx="3411959" cy="210412"/>
          </a:xfrm>
        </p:grpSpPr>
        <p:sp>
          <p:nvSpPr>
            <p:cNvPr id="14" name="テキスト ボックス 3">
              <a:extLst>
                <a:ext uri="{FF2B5EF4-FFF2-40B4-BE49-F238E27FC236}">
                  <a16:creationId xmlns:a16="http://schemas.microsoft.com/office/drawing/2014/main" id="{13C6A1F7-E9BB-436C-9091-A1C4CCEED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266" y="6498443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41D8EA92-BACA-482C-B119-6609806B1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1210" y="6488086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  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201DE07B-AA25-49C5-8AF3-55EC367F0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45" y="6488119"/>
              <a:ext cx="91948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   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E26C8E02-3294-42D0-ACBD-3A673D9DF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43" y="649527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いびがわひだりしせんひがしまえのたに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C08E303-30A5-411B-8EE9-03BF2F085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3752" y="6485252"/>
            <a:ext cx="10539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はんらん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F0BE75F-941D-488A-BFF8-C30DADFC54ED}"/>
              </a:ext>
            </a:extLst>
          </p:cNvPr>
          <p:cNvGrpSpPr/>
          <p:nvPr/>
        </p:nvGrpSpPr>
        <p:grpSpPr>
          <a:xfrm>
            <a:off x="7720856" y="2286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1B030E5-C2FD-4D00-9C46-DC10D4BBA9D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6D0CF98-430D-4990-B7E5-85C8251C0365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76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マップ&#10;&#10;自動的に生成された説明">
            <a:extLst>
              <a:ext uri="{FF2B5EF4-FFF2-40B4-BE49-F238E27FC236}">
                <a16:creationId xmlns:a16="http://schemas.microsoft.com/office/drawing/2014/main" id="{0AC52569-4A8B-409B-AE39-E73A42382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3"/>
          <a:stretch/>
        </p:blipFill>
        <p:spPr>
          <a:xfrm>
            <a:off x="1367882" y="1448470"/>
            <a:ext cx="6402059" cy="486057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1A54D51-9A23-4874-871F-18E524D86B19}"/>
              </a:ext>
            </a:extLst>
          </p:cNvPr>
          <p:cNvCxnSpPr>
            <a:cxnSpLocks/>
          </p:cNvCxnSpPr>
          <p:nvPr/>
        </p:nvCxnSpPr>
        <p:spPr>
          <a:xfrm>
            <a:off x="4765188" y="4432757"/>
            <a:ext cx="111612" cy="3583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B2B9740-6758-40B2-9EAE-8F7D9BC9D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403" y="4155758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牧田川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6F1543-F6A1-4871-8F9C-E658CD4C7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204" y="3875046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杭瀬川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0D5BF22-3284-4C7F-BFBE-206ADBDCA42A}"/>
              </a:ext>
            </a:extLst>
          </p:cNvPr>
          <p:cNvCxnSpPr>
            <a:cxnSpLocks/>
          </p:cNvCxnSpPr>
          <p:nvPr/>
        </p:nvCxnSpPr>
        <p:spPr>
          <a:xfrm>
            <a:off x="5689788" y="4148316"/>
            <a:ext cx="125103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7A8FB5-EA6E-4544-B7A5-F2CC12B70E85}"/>
              </a:ext>
            </a:extLst>
          </p:cNvPr>
          <p:cNvGrpSpPr/>
          <p:nvPr/>
        </p:nvGrpSpPr>
        <p:grpSpPr>
          <a:xfrm>
            <a:off x="172303" y="-43151"/>
            <a:ext cx="6686658" cy="978074"/>
            <a:chOff x="172303" y="-43151"/>
            <a:chExt cx="6686658" cy="978074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AB332C-A210-4C74-852E-2F769FB729EF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277ED9F-7AAA-440C-BA31-84DE72F7DE4A}"/>
                </a:ext>
              </a:extLst>
            </p:cNvPr>
            <p:cNvSpPr txBox="1"/>
            <p:nvPr/>
          </p:nvSpPr>
          <p:spPr>
            <a:xfrm>
              <a:off x="172303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EDB1AD6-2C59-4232-97A9-DA8ED31B12FE}"/>
                </a:ext>
              </a:extLst>
            </p:cNvPr>
            <p:cNvSpPr txBox="1"/>
            <p:nvPr/>
          </p:nvSpPr>
          <p:spPr>
            <a:xfrm>
              <a:off x="94895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6FCB3BE-64D2-4D75-B45D-71C79A83DBE6}"/>
                </a:ext>
              </a:extLst>
            </p:cNvPr>
            <p:cNvSpPr txBox="1"/>
            <p:nvPr/>
          </p:nvSpPr>
          <p:spPr>
            <a:xfrm>
              <a:off x="1415091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 </a:t>
              </a:r>
              <a:r>
                <a:rPr lang="ja-JP" altLang="en-US" sz="1300" dirty="0"/>
                <a:t>しゅっすい</a:t>
              </a:r>
              <a:endParaRPr kumimoji="1" lang="ja-JP" altLang="en-US" sz="1300" dirty="0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B0AB9CE-C8AF-45F2-AD43-FE91576474B7}"/>
              </a:ext>
            </a:extLst>
          </p:cNvPr>
          <p:cNvGrpSpPr/>
          <p:nvPr/>
        </p:nvGrpSpPr>
        <p:grpSpPr>
          <a:xfrm>
            <a:off x="0" y="6400164"/>
            <a:ext cx="9137825" cy="387258"/>
            <a:chOff x="0" y="6488085"/>
            <a:chExt cx="9137825" cy="387258"/>
          </a:xfrm>
        </p:grpSpPr>
        <p:sp>
          <p:nvSpPr>
            <p:cNvPr id="8" name="テキスト ボックス 3"/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牧田川・杭瀬川背割堤溢水の様子（出典：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『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写真集　木曽三川の水害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』,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6E9956A1-BAAD-4094-A363-D48CD6B9C6E8}"/>
                </a:ext>
              </a:extLst>
            </p:cNvPr>
            <p:cNvGrpSpPr/>
            <p:nvPr/>
          </p:nvGrpSpPr>
          <p:grpSpPr>
            <a:xfrm>
              <a:off x="4035266" y="6488086"/>
              <a:ext cx="3411959" cy="210412"/>
              <a:chOff x="4035266" y="6488086"/>
              <a:chExt cx="3411959" cy="210412"/>
            </a:xfrm>
          </p:grpSpPr>
          <p:sp>
            <p:nvSpPr>
              <p:cNvPr id="21" name="テキスト ボックス 3">
                <a:extLst>
                  <a:ext uri="{FF2B5EF4-FFF2-40B4-BE49-F238E27FC236}">
                    <a16:creationId xmlns:a16="http://schemas.microsoft.com/office/drawing/2014/main" id="{AEA22006-F245-4735-B67B-955F6443EE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5266" y="6498443"/>
                <a:ext cx="704852" cy="20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ja-JP" altLang="en-US" sz="7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しゅってん</a:t>
                </a:r>
                <a:endParaRPr lang="en-US" altLang="ja-JP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2" name="テキスト ボックス 3">
                <a:extLst>
                  <a:ext uri="{FF2B5EF4-FFF2-40B4-BE49-F238E27FC236}">
                    <a16:creationId xmlns:a16="http://schemas.microsoft.com/office/drawing/2014/main" id="{8EAAFF9A-FDF4-4DCB-BC88-D8526427AA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1210" y="6488086"/>
                <a:ext cx="2676143" cy="20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ja-JP" altLang="en-US" sz="7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しゃしんしゅう　 きそさんせん　   すいがい</a:t>
                </a:r>
                <a:endParaRPr lang="en-US" altLang="ja-JP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3" name="テキスト ボックス 3">
                <a:extLst>
                  <a:ext uri="{FF2B5EF4-FFF2-40B4-BE49-F238E27FC236}">
                    <a16:creationId xmlns:a16="http://schemas.microsoft.com/office/drawing/2014/main" id="{0DBB1312-01B3-4E78-84D4-75678B466E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27745" y="6488119"/>
                <a:ext cx="919480" cy="20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ja-JP" altLang="en-US" sz="7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へいせい   ねん</a:t>
                </a:r>
                <a:endParaRPr lang="en-US" altLang="ja-JP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</p:grpSp>
        <p:sp>
          <p:nvSpPr>
            <p:cNvPr id="24" name="テキスト ボックス 3">
              <a:extLst>
                <a:ext uri="{FF2B5EF4-FFF2-40B4-BE49-F238E27FC236}">
                  <a16:creationId xmlns:a16="http://schemas.microsoft.com/office/drawing/2014/main" id="{61909D75-0EAE-408C-BDA5-B666B8D80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5911" y="6495271"/>
              <a:ext cx="214780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まきたがわ　 くいせがわせわりていいっすい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3">
              <a:extLst>
                <a:ext uri="{FF2B5EF4-FFF2-40B4-BE49-F238E27FC236}">
                  <a16:creationId xmlns:a16="http://schemas.microsoft.com/office/drawing/2014/main" id="{2804278F-5F2D-4D71-896B-9A87B8A34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673" y="6488085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7E57F21C-BBCD-417B-9D87-1D719B313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5517" y="4054680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まきたがわ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B91DDF40-6CA8-4F95-8D62-2C474AFFE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744" y="3770021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くいせがわ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E7DC964-0AC9-4B42-882B-870C60A5333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6550866-8C12-45BE-A97B-B63DB6EE2B6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FA8A995-C273-40C8-A34A-E132AC6AEB4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741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9202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杭瀬川出水の様子（出典：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山, 屋外, 水, ボート が含まれている画像&#10;&#10;自動的に生成された説明">
            <a:extLst>
              <a:ext uri="{FF2B5EF4-FFF2-40B4-BE49-F238E27FC236}">
                <a16:creationId xmlns:a16="http://schemas.microsoft.com/office/drawing/2014/main" id="{BB0C8D2E-7509-47E4-B1CF-6ECCDEC49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5" y="2143179"/>
            <a:ext cx="7044709" cy="379330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FC6EA06-22DC-4A33-BB98-EA8262C15146}"/>
              </a:ext>
            </a:extLst>
          </p:cNvPr>
          <p:cNvSpPr txBox="1"/>
          <p:nvPr/>
        </p:nvSpPr>
        <p:spPr>
          <a:xfrm>
            <a:off x="2834399" y="4770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3BBBCC-C431-4ED6-A47B-738187295C7D}"/>
              </a:ext>
            </a:extLst>
          </p:cNvPr>
          <p:cNvSpPr txBox="1"/>
          <p:nvPr/>
        </p:nvSpPr>
        <p:spPr>
          <a:xfrm>
            <a:off x="164683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へいせい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150AA5-175D-46B9-A485-BF7B30C057FA}"/>
              </a:ext>
            </a:extLst>
          </p:cNvPr>
          <p:cNvSpPr txBox="1"/>
          <p:nvPr/>
        </p:nvSpPr>
        <p:spPr>
          <a:xfrm>
            <a:off x="926095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4E7060-4906-427A-A4C7-81EE881A7B23}"/>
              </a:ext>
            </a:extLst>
          </p:cNvPr>
          <p:cNvSpPr txBox="1"/>
          <p:nvPr/>
        </p:nvSpPr>
        <p:spPr>
          <a:xfrm>
            <a:off x="1384611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 </a:t>
            </a:r>
            <a:r>
              <a:rPr lang="ja-JP" altLang="en-US" sz="1300" dirty="0"/>
              <a:t>しゅっすい</a:t>
            </a:r>
            <a:endParaRPr kumimoji="1" lang="ja-JP" altLang="en-US" sz="1300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19D1EDF-D452-4604-BF05-0E2E8955AFE6}"/>
              </a:ext>
            </a:extLst>
          </p:cNvPr>
          <p:cNvGrpSpPr/>
          <p:nvPr/>
        </p:nvGrpSpPr>
        <p:grpSpPr>
          <a:xfrm>
            <a:off x="3511010" y="6493138"/>
            <a:ext cx="3411959" cy="210412"/>
            <a:chOff x="4035266" y="6488086"/>
            <a:chExt cx="3411959" cy="210412"/>
          </a:xfrm>
        </p:grpSpPr>
        <p:sp>
          <p:nvSpPr>
            <p:cNvPr id="18" name="テキスト ボックス 3">
              <a:extLst>
                <a:ext uri="{FF2B5EF4-FFF2-40B4-BE49-F238E27FC236}">
                  <a16:creationId xmlns:a16="http://schemas.microsoft.com/office/drawing/2014/main" id="{4DB3999F-BAFE-40B8-BFAB-D028CB001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266" y="6498443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テキスト ボックス 3">
              <a:extLst>
                <a:ext uri="{FF2B5EF4-FFF2-40B4-BE49-F238E27FC236}">
                  <a16:creationId xmlns:a16="http://schemas.microsoft.com/office/drawing/2014/main" id="{7F46C7A9-E4E1-46FC-A337-1F2BE76CF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9018" y="6488086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  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テキスト ボックス 3">
              <a:extLst>
                <a:ext uri="{FF2B5EF4-FFF2-40B4-BE49-F238E27FC236}">
                  <a16:creationId xmlns:a16="http://schemas.microsoft.com/office/drawing/2014/main" id="{DFD52A3C-557A-45BC-807C-995228A2A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45" y="6488119"/>
              <a:ext cx="91948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   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8CC53561-7AEA-49C0-B20D-F32261CB8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4708" y="6503495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くいせがわしゅっすい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F4E0197-133A-4398-BC19-AE199DC5363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7F1A97B-973A-4C51-B171-ECF448826EA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AE9DAE8-7E42-4BE1-BA7E-5EE0B2B0995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537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pic>
        <p:nvPicPr>
          <p:cNvPr id="6" name="図 5" descr="屋外, 建物, 写真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ECD815C0-3914-4D81-8040-63673A879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5"/>
          <a:stretch/>
        </p:blipFill>
        <p:spPr>
          <a:xfrm>
            <a:off x="1544994" y="1627766"/>
            <a:ext cx="6054012" cy="425271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850E334-F2C4-4E23-B10E-925CBDB32CF9}"/>
              </a:ext>
            </a:extLst>
          </p:cNvPr>
          <p:cNvGrpSpPr/>
          <p:nvPr/>
        </p:nvGrpSpPr>
        <p:grpSpPr>
          <a:xfrm>
            <a:off x="164683" y="-43151"/>
            <a:ext cx="6694278" cy="978074"/>
            <a:chOff x="164683" y="-43151"/>
            <a:chExt cx="6694278" cy="97807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73B2569-A230-46F6-A8ED-40949861FB08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EBC0F77-1ACA-4DEF-A10B-679572878F81}"/>
                </a:ext>
              </a:extLst>
            </p:cNvPr>
            <p:cNvSpPr txBox="1"/>
            <p:nvPr/>
          </p:nvSpPr>
          <p:spPr>
            <a:xfrm>
              <a:off x="164683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6418FDB-03DC-430E-9C29-10B900906BE4}"/>
                </a:ext>
              </a:extLst>
            </p:cNvPr>
            <p:cNvSpPr txBox="1"/>
            <p:nvPr/>
          </p:nvSpPr>
          <p:spPr>
            <a:xfrm>
              <a:off x="92609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FDDD858-95F9-4466-8BDC-FA5CB9661F75}"/>
                </a:ext>
              </a:extLst>
            </p:cNvPr>
            <p:cNvSpPr txBox="1"/>
            <p:nvPr/>
          </p:nvSpPr>
          <p:spPr>
            <a:xfrm>
              <a:off x="1384611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 </a:t>
              </a:r>
              <a:r>
                <a:rPr lang="ja-JP" altLang="en-US" sz="1300" dirty="0"/>
                <a:t>しゅっすい</a:t>
              </a:r>
              <a:endParaRPr kumimoji="1" lang="ja-JP" altLang="en-US" sz="1300" dirty="0"/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CB7F51BC-55B3-4D40-8B2A-E146B078D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755" y="6357939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457967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大垣市若森町付近の様子（出典：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D3513604-6C5A-4CBC-BF83-1679C262E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466" y="6373180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C29AC100-810D-4489-BA09-77EE0167B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218" y="6362823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 きそさんせん　 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8F9996BA-DDB8-4872-AF1A-EA5F852D9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40" y="6362823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おおがきしわかもりちょうふきん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7AAD87D-6F7E-4FB0-966C-72CF9E50D68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D18ACC2-8DE0-4BFD-8F17-1EA1CA47004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1254EB6-5522-45E8-B45D-B2EAFAB180A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860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83303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養老町牧田川・杭瀬川合流点付近の様子（資料提供：国土交通省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水, 屋外, 草, 眺め が含まれている画像&#10;&#10;自動的に生成された説明">
            <a:extLst>
              <a:ext uri="{FF2B5EF4-FFF2-40B4-BE49-F238E27FC236}">
                <a16:creationId xmlns:a16="http://schemas.microsoft.com/office/drawing/2014/main" id="{AAF8773A-153E-45F1-BF2F-AAF8B40A0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02" y="1197715"/>
            <a:ext cx="6938998" cy="5362868"/>
          </a:xfrm>
          <a:prstGeom prst="rect">
            <a:avLst/>
          </a:prstGeom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1A54D51-9A23-4874-871F-18E524D86B19}"/>
              </a:ext>
            </a:extLst>
          </p:cNvPr>
          <p:cNvCxnSpPr>
            <a:cxnSpLocks/>
          </p:cNvCxnSpPr>
          <p:nvPr/>
        </p:nvCxnSpPr>
        <p:spPr>
          <a:xfrm>
            <a:off x="4190246" y="4286065"/>
            <a:ext cx="0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B2B9740-6758-40B2-9EAE-8F7D9BC9D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4004424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牧田川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6F1543-F6A1-4871-8F9C-E658CD4C7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648" y="4004423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杭瀬川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0D5BF22-3284-4C7F-BFBE-206ADBDCA42A}"/>
              </a:ext>
            </a:extLst>
          </p:cNvPr>
          <p:cNvCxnSpPr>
            <a:cxnSpLocks/>
          </p:cNvCxnSpPr>
          <p:nvPr/>
        </p:nvCxnSpPr>
        <p:spPr>
          <a:xfrm>
            <a:off x="5234548" y="4286065"/>
            <a:ext cx="125103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40E7C4-8738-4287-8D6D-6C29297D32BF}"/>
              </a:ext>
            </a:extLst>
          </p:cNvPr>
          <p:cNvSpPr txBox="1"/>
          <p:nvPr/>
        </p:nvSpPr>
        <p:spPr>
          <a:xfrm>
            <a:off x="2834399" y="45357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F2938C-A3FA-48D5-A550-9AA80077BD01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へいせい</a:t>
            </a:r>
            <a:endParaRPr kumimoji="1" lang="ja-JP" altLang="en-US" sz="13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4739C28-C2C6-4883-99B4-AEB449750484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CCD7351-AFF8-4AF8-B277-0F3326690E03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97D8815-B259-4A81-AEEB-BE909EC35EBB}"/>
              </a:ext>
            </a:extLst>
          </p:cNvPr>
          <p:cNvSpPr txBox="1"/>
          <p:nvPr/>
        </p:nvSpPr>
        <p:spPr>
          <a:xfrm>
            <a:off x="3139348" y="638266"/>
            <a:ext cx="16809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 ごう</a:t>
            </a:r>
            <a:endParaRPr kumimoji="1" lang="ja-JP" altLang="en-US" sz="13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33182F-EB4A-43BB-9B57-A441AFAD26E1}"/>
              </a:ext>
            </a:extLst>
          </p:cNvPr>
          <p:cNvSpPr txBox="1"/>
          <p:nvPr/>
        </p:nvSpPr>
        <p:spPr>
          <a:xfrm>
            <a:off x="2583446" y="618635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にち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38701DE0-92AD-4828-8119-B75C3C586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155" y="6504063"/>
            <a:ext cx="408411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ようろうちょうまきたがわ　くいせがわごうりゅうてんふきん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3F2F754C-F8C3-492F-B6B8-E8672C3DD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680" y="6498316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DED51CFE-5170-434F-BBA7-5B1A7FDAD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1430" y="3915258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まきたがわ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63EEE726-68F9-4808-B6C7-BF03DB595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276" y="3905098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くいせがわ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A36F892-F2B9-44C1-80BD-CC234E22AA81}"/>
              </a:ext>
            </a:extLst>
          </p:cNvPr>
          <p:cNvGrpSpPr/>
          <p:nvPr/>
        </p:nvGrpSpPr>
        <p:grpSpPr>
          <a:xfrm>
            <a:off x="7720856" y="4572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90BC605-BE91-493A-8C61-20407060CA4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93A0925-0311-40A5-AECA-57DF09F05DA2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54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6" name="図 5" descr="海と山の景色&#10;&#10;中程度の精度で自動的に生成された説明">
            <a:extLst>
              <a:ext uri="{FF2B5EF4-FFF2-40B4-BE49-F238E27FC236}">
                <a16:creationId xmlns:a16="http://schemas.microsoft.com/office/drawing/2014/main" id="{1929DE2C-7FEC-4EAB-9ABF-9B83C0FD9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08" y="1185139"/>
            <a:ext cx="6866807" cy="534005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6159E55F-D219-4A9B-B54F-4EF99C68AC35}"/>
              </a:ext>
            </a:extLst>
          </p:cNvPr>
          <p:cNvCxnSpPr>
            <a:cxnSpLocks/>
          </p:cNvCxnSpPr>
          <p:nvPr/>
        </p:nvCxnSpPr>
        <p:spPr>
          <a:xfrm>
            <a:off x="3820562" y="3285684"/>
            <a:ext cx="434567" cy="7016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53E391A-D76C-4197-AF0B-3F0D630F8CBD}"/>
              </a:ext>
            </a:extLst>
          </p:cNvPr>
          <p:cNvCxnSpPr>
            <a:cxnSpLocks/>
          </p:cNvCxnSpPr>
          <p:nvPr/>
        </p:nvCxnSpPr>
        <p:spPr>
          <a:xfrm flipV="1">
            <a:off x="4443743" y="4130732"/>
            <a:ext cx="481342" cy="156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41494CAB-DB7E-45F4-8284-5DACE3EE6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599" y="3026859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ねおがわ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根尾川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92075ABB-F40E-4622-8D9D-3C48D170D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3992232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1C9AEAB-6946-4F79-9FF7-693C5F4E12FF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3D3C8BC-F8A0-4A08-BE8C-9A57C81E20A9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6BBFDF2-87C9-44C7-A729-3EDB31C572BC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62017CE-35D0-4D4E-BD49-1577EA073AB4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EBEC28A-8B46-4624-A76C-4E933464DC90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024D482-CF1B-4853-B8DB-E4F5667929C1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C0979D6-88D0-41DA-9168-EF9A4DB8523D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0ECEFB-C76F-405E-BE1B-06B5B8483539}"/>
              </a:ext>
            </a:extLst>
          </p:cNvPr>
          <p:cNvGrpSpPr/>
          <p:nvPr/>
        </p:nvGrpSpPr>
        <p:grpSpPr>
          <a:xfrm>
            <a:off x="0" y="6474871"/>
            <a:ext cx="9137825" cy="374096"/>
            <a:chOff x="0" y="6501247"/>
            <a:chExt cx="9137825" cy="374096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5252126-9A7E-413F-A6EA-F2E2B08FE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揖斐川右岸の様子（資料提供：国土交通省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4" name="テキスト ボックス 3">
              <a:extLst>
                <a:ext uri="{FF2B5EF4-FFF2-40B4-BE49-F238E27FC236}">
                  <a16:creationId xmlns:a16="http://schemas.microsoft.com/office/drawing/2014/main" id="{57706E44-4427-4B3E-B42B-68E85B892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232" y="6501247"/>
              <a:ext cx="591405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うがん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3">
              <a:extLst>
                <a:ext uri="{FF2B5EF4-FFF2-40B4-BE49-F238E27FC236}">
                  <a16:creationId xmlns:a16="http://schemas.microsoft.com/office/drawing/2014/main" id="{EC7D4544-A084-4EAD-8C12-B47041AD9E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2080" y="6509493"/>
              <a:ext cx="414235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こくどこうつうしょうきそがわじょうりゅうかせんじむしょ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6" name="テキスト ボックス 3">
              <a:extLst>
                <a:ext uri="{FF2B5EF4-FFF2-40B4-BE49-F238E27FC236}">
                  <a16:creationId xmlns:a16="http://schemas.microsoft.com/office/drawing/2014/main" id="{A559900E-CB06-4BE2-8C2F-28576EC22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9705" y="6501247"/>
              <a:ext cx="591405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18780BA-28BE-43AB-A5FB-A78165C2798A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DB4F9DB-6431-4A0D-9FBC-A79885C3D47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A050285-4AA4-41C8-B758-46404A82290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543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万石観測所から見た揖斐川の様子（資料提供：国土交通省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図 11" descr="川の上の橋&#10;&#10;中程度の精度で自動的に生成された説明">
            <a:extLst>
              <a:ext uri="{FF2B5EF4-FFF2-40B4-BE49-F238E27FC236}">
                <a16:creationId xmlns:a16="http://schemas.microsoft.com/office/drawing/2014/main" id="{6B4A3198-DBC0-4A3B-91C8-E815AE8A7A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6" y="1176145"/>
            <a:ext cx="7478162" cy="5359686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 flipV="1">
            <a:off x="4443743" y="4107172"/>
            <a:ext cx="481342" cy="156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3968672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421" y="1989428"/>
            <a:ext cx="102907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  い び おおはし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揖斐大橋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754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8E6B485-B3C1-426A-8DAB-E78B16B44691}"/>
              </a:ext>
            </a:extLst>
          </p:cNvPr>
          <p:cNvSpPr txBox="1"/>
          <p:nvPr/>
        </p:nvSpPr>
        <p:spPr>
          <a:xfrm>
            <a:off x="2834399" y="48873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DE28E6-A0DF-4D56-809C-454F36192B1A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へいせい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AE43153-973F-4009-B46B-B05C015B9BBB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EBF7B79-7FAA-4F21-A9FD-F712AE790946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3735539-FBB2-4A1C-ACB0-C2583B47D0A8}"/>
              </a:ext>
            </a:extLst>
          </p:cNvPr>
          <p:cNvSpPr txBox="1"/>
          <p:nvPr/>
        </p:nvSpPr>
        <p:spPr>
          <a:xfrm>
            <a:off x="3139348" y="638266"/>
            <a:ext cx="16809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 ごう</a:t>
            </a:r>
            <a:endParaRPr kumimoji="1" lang="ja-JP" altLang="en-US" sz="13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33CAAD-CB95-4311-8B9A-917C6AC158FD}"/>
              </a:ext>
            </a:extLst>
          </p:cNvPr>
          <p:cNvSpPr txBox="1"/>
          <p:nvPr/>
        </p:nvSpPr>
        <p:spPr>
          <a:xfrm>
            <a:off x="2583446" y="618635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にち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6ADBD98D-0D24-4819-98BB-4DDF4C859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498" y="6501473"/>
            <a:ext cx="122787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まんごくかんそくじょ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7B3FCDE8-2D6D-4BFC-A55C-9BCBC6F73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235" y="650147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97CB9B86-26FB-4EDD-9B57-EEC198D88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1244" y="6501473"/>
            <a:ext cx="64271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16604059-EA4A-4C9C-8399-7B96A40B5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574" y="6498316"/>
            <a:ext cx="64271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28A6C057-2333-40F3-98E5-394778107F3D}"/>
              </a:ext>
            </a:extLst>
          </p:cNvPr>
          <p:cNvGrpSpPr/>
          <p:nvPr/>
        </p:nvGrpSpPr>
        <p:grpSpPr>
          <a:xfrm>
            <a:off x="7720856" y="3810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33C048E-9EAA-4C33-88CE-C99BFDE00A3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9979157-BBA8-46DF-A32A-A84295E0E16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431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洗堰破堤箇所(H14">
            <a:extLst>
              <a:ext uri="{FF2B5EF4-FFF2-40B4-BE49-F238E27FC236}">
                <a16:creationId xmlns:a16="http://schemas.microsoft.com/office/drawing/2014/main" id="{E97DC7DF-61C5-4500-A4F3-5C0B07DBE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4" t="2774" r="2242" b="9464"/>
          <a:stretch>
            <a:fillRect/>
          </a:stretch>
        </p:blipFill>
        <p:spPr bwMode="auto">
          <a:xfrm>
            <a:off x="1354464" y="1182848"/>
            <a:ext cx="6517939" cy="526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2976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大垣市荒崎地区の様子（資料提供：国土交通省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>
            <a:off x="5017812" y="3006897"/>
            <a:ext cx="370869" cy="15962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 rot="1454890">
            <a:off x="4097079" y="2640063"/>
            <a:ext cx="123682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おおたにがわ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大谷川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748" y="3979328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あらいぜき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洗堰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DE97D0-0267-4C86-9684-BD4679AC9CC2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1069AD4-0483-4E83-984D-7D5C137840FA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ABAD162-C9C4-4BB8-B90E-52727198CA93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E3FF645-3931-4F8C-B199-A84649495465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3021B6A-DF40-47FD-A565-10070F3AA4F1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8B7977E-EFA4-4420-91C0-15A6331E833A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FF05D78-3BDF-4F01-AB44-7D26C671C3DF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A191F0B9-7B9D-4AA9-B0F8-2E6AA1B8E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55" y="6444996"/>
            <a:ext cx="172632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おおがきしあらさきちく　　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4EAD3E00-9DEC-4F98-B5FF-985084A4C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7" y="645915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56E8A91-8683-41EC-B119-E31211AC67F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000AB66-5F13-4006-BEED-B0CA3644912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D233EA1-CF41-43B4-9B74-012EFE99BDD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8098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0" descr="大谷川・相川・泥川浸水箇所(H14">
            <a:extLst>
              <a:ext uri="{FF2B5EF4-FFF2-40B4-BE49-F238E27FC236}">
                <a16:creationId xmlns:a16="http://schemas.microsoft.com/office/drawing/2014/main" id="{EC78864A-C31B-441E-9853-DCB699EED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44" y="1280421"/>
            <a:ext cx="6566135" cy="525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8565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相川・大谷川・泥川合流点付近の様子（資料提供：国土交通省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 flipH="1" flipV="1">
            <a:off x="6105525" y="2323347"/>
            <a:ext cx="304799" cy="1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110" y="2222241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あいがわ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091" y="2342612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あらいぜき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洗堰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A7B57658-306D-4BF2-ACA7-1D1CD58E0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1148" y="2156823"/>
            <a:ext cx="80177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どろがわ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泥川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EB77F49-6E88-4E4D-9FC1-A6E0D73D94B2}"/>
              </a:ext>
            </a:extLst>
          </p:cNvPr>
          <p:cNvCxnSpPr>
            <a:cxnSpLocks/>
          </p:cNvCxnSpPr>
          <p:nvPr/>
        </p:nvCxnSpPr>
        <p:spPr>
          <a:xfrm flipH="1" flipV="1">
            <a:off x="5010496" y="2385260"/>
            <a:ext cx="304799" cy="1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FB2D5A8C-659A-4413-8E77-D1E40D365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563" y="2986302"/>
            <a:ext cx="126252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おおたにがわ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大谷川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AEFB35E-55E9-435B-8EFD-D793708223A6}"/>
              </a:ext>
            </a:extLst>
          </p:cNvPr>
          <p:cNvCxnSpPr>
            <a:cxnSpLocks/>
          </p:cNvCxnSpPr>
          <p:nvPr/>
        </p:nvCxnSpPr>
        <p:spPr>
          <a:xfrm flipV="1">
            <a:off x="2724150" y="2821348"/>
            <a:ext cx="190692" cy="2030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14C095-9A7A-4262-BFE7-D9A2EDA87F6E}"/>
              </a:ext>
            </a:extLst>
          </p:cNvPr>
          <p:cNvSpPr txBox="1"/>
          <p:nvPr/>
        </p:nvSpPr>
        <p:spPr>
          <a:xfrm>
            <a:off x="2834399" y="6176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9924FE6-AC2B-4BFE-9047-77F0B3BF857F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へいせい</a:t>
            </a:r>
            <a:endParaRPr kumimoji="1" lang="ja-JP" altLang="en-US" sz="13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31DC778-7252-46D7-A34F-18DC85377AEC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18AA7A5-2D74-4EAA-A5E9-E7AC48B0DEC2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CD058EF-D465-45FB-8404-F7774E1023C8}"/>
              </a:ext>
            </a:extLst>
          </p:cNvPr>
          <p:cNvSpPr txBox="1"/>
          <p:nvPr/>
        </p:nvSpPr>
        <p:spPr>
          <a:xfrm>
            <a:off x="3139348" y="638266"/>
            <a:ext cx="16809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 ごう</a:t>
            </a:r>
            <a:endParaRPr kumimoji="1" lang="ja-JP" altLang="en-US" sz="13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7BD4F58-2048-49F5-A41E-3B2134AF53A1}"/>
              </a:ext>
            </a:extLst>
          </p:cNvPr>
          <p:cNvSpPr txBox="1"/>
          <p:nvPr/>
        </p:nvSpPr>
        <p:spPr>
          <a:xfrm>
            <a:off x="2583446" y="618635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にち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942D0DD2-F38D-4D6D-8457-6CDAB5600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656" y="6501473"/>
            <a:ext cx="2821955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あいがかわ　おおたにがわ　 どろがわごうてんりゅう　ふきん　  よう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A2D092B1-AD97-40BD-9295-4DEB464C9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635" y="650147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1255925D-A298-42F3-ADEA-B04CCD74AB1F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706579C-4441-415E-BCE2-12F334AC3D4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420055C-5094-4CD5-A065-0B0D9D31D6A5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1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110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20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</a:t>
            </a:r>
            <a:r>
              <a:rPr lang="en-US" altLang="ja-JP" sz="2400" dirty="0"/>
              <a:t>2,3</a:t>
            </a:r>
            <a:r>
              <a:rPr lang="ja-JP" altLang="en-US" sz="2400" dirty="0"/>
              <a:t>日　西濃豪雨</a:t>
            </a:r>
            <a:endParaRPr kumimoji="1" lang="ja-JP" altLang="en-US" sz="2400" dirty="0"/>
          </a:p>
        </p:txBody>
      </p:sp>
      <p:pic>
        <p:nvPicPr>
          <p:cNvPr id="6" name="図 5" descr="緑の丘&#10;&#10;低い精度で自動的に生成された説明">
            <a:extLst>
              <a:ext uri="{FF2B5EF4-FFF2-40B4-BE49-F238E27FC236}">
                <a16:creationId xmlns:a16="http://schemas.microsoft.com/office/drawing/2014/main" id="{D84AEF85-C600-44C3-BDA7-EE6B9A022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3" y="1187294"/>
            <a:ext cx="7844993" cy="5229047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0A19036-FDA3-47C3-80A8-A55A9C2C9F53}"/>
              </a:ext>
            </a:extLst>
          </p:cNvPr>
          <p:cNvCxnSpPr>
            <a:cxnSpLocks/>
          </p:cNvCxnSpPr>
          <p:nvPr/>
        </p:nvCxnSpPr>
        <p:spPr>
          <a:xfrm flipH="1">
            <a:off x="4218327" y="4816248"/>
            <a:ext cx="172700" cy="33518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32827BC7-3FCC-4DB1-8EA7-42961E40A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821" y="4545226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B374BBEB-798F-42BB-B8D8-4D8B6DFC6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12" y="3963113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いまおばし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今尾橋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639DB96-A1A8-40CD-8ACA-BCDF20D79DDE}"/>
              </a:ext>
            </a:extLst>
          </p:cNvPr>
          <p:cNvGrpSpPr/>
          <p:nvPr/>
        </p:nvGrpSpPr>
        <p:grpSpPr>
          <a:xfrm>
            <a:off x="207471" y="-43151"/>
            <a:ext cx="6651490" cy="991086"/>
            <a:chOff x="207471" y="-43151"/>
            <a:chExt cx="6651490" cy="99108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8B01F9B-6ECE-441A-96C3-372584FA673C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58D718E-E2D2-49A1-BABA-85A09C71DA5D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487254E-A060-402B-9CFE-BCD4A49758DE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E856916-C652-4291-9B7B-5E87BC286FC2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06B4265-1442-4284-B9FF-924C36EA5082}"/>
                </a:ext>
              </a:extLst>
            </p:cNvPr>
            <p:cNvSpPr txBox="1"/>
            <p:nvPr/>
          </p:nvSpPr>
          <p:spPr>
            <a:xfrm>
              <a:off x="2827794" y="642535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せいのうごうう</a:t>
              </a:r>
              <a:endParaRPr kumimoji="1" lang="ja-JP" altLang="en-US" sz="13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7723A9C-7029-41FE-90E5-026FC5004B18}"/>
                </a:ext>
              </a:extLst>
            </p:cNvPr>
            <p:cNvSpPr txBox="1"/>
            <p:nvPr/>
          </p:nvSpPr>
          <p:spPr>
            <a:xfrm>
              <a:off x="2227916" y="655547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4CACD04-AAA2-442F-978A-D658E749D5A8}"/>
              </a:ext>
            </a:extLst>
          </p:cNvPr>
          <p:cNvGrpSpPr/>
          <p:nvPr/>
        </p:nvGrpSpPr>
        <p:grpSpPr>
          <a:xfrm>
            <a:off x="0" y="6394227"/>
            <a:ext cx="9137825" cy="393194"/>
            <a:chOff x="0" y="6482149"/>
            <a:chExt cx="9137825" cy="393194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70F2AFA-121E-45FC-865E-D2F850F08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輪之内町 今尾橋付近の様子（資料提供：国土交通省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テキスト ボックス 3">
              <a:extLst>
                <a:ext uri="{FF2B5EF4-FFF2-40B4-BE49-F238E27FC236}">
                  <a16:creationId xmlns:a16="http://schemas.microsoft.com/office/drawing/2014/main" id="{DCC701B2-FC0C-40FA-B3CF-5805529EE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495" y="6489065"/>
              <a:ext cx="100990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わのうちちょう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4" name="テキスト ボックス 3">
              <a:extLst>
                <a:ext uri="{FF2B5EF4-FFF2-40B4-BE49-F238E27FC236}">
                  <a16:creationId xmlns:a16="http://schemas.microsoft.com/office/drawing/2014/main" id="{9BBC136A-6745-4CDD-B346-AAAA15845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1595" y="6503039"/>
              <a:ext cx="414235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こくどこうつうしょうきそがわじょうりゅうかせんじむしょ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3">
              <a:extLst>
                <a:ext uri="{FF2B5EF4-FFF2-40B4-BE49-F238E27FC236}">
                  <a16:creationId xmlns:a16="http://schemas.microsoft.com/office/drawing/2014/main" id="{1DEB51D9-8A50-4D14-B102-36E122DEB9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6740" y="6482149"/>
              <a:ext cx="144042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いまおばしふきん　　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BB712AB-E582-4D17-B46B-E05C45907567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4362AC7-1A2A-4739-90E9-B0FBA9765F6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819AC55-D66E-45E0-A478-7365887B50AB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4106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279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6" name="図 5" descr="屋外, 水, 建物, 子供 が含まれている画像&#10;&#10;自動的に生成された説明">
            <a:extLst>
              <a:ext uri="{FF2B5EF4-FFF2-40B4-BE49-F238E27FC236}">
                <a16:creationId xmlns:a16="http://schemas.microsoft.com/office/drawing/2014/main" id="{6BF9A380-06C5-4D98-A598-BC2330688A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6" y="2236673"/>
            <a:ext cx="2925977" cy="2384653"/>
          </a:xfrm>
          <a:prstGeom prst="rect">
            <a:avLst/>
          </a:prstGeom>
        </p:spPr>
      </p:pic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7889626D-41E6-45FE-B57C-C5456D980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大垣市静里町、若森町付近の様子（資料提供：国土交通省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BB107C1-F970-4565-8E26-B15AEC87A9A7}"/>
              </a:ext>
            </a:extLst>
          </p:cNvPr>
          <p:cNvSpPr txBox="1"/>
          <p:nvPr/>
        </p:nvSpPr>
        <p:spPr>
          <a:xfrm>
            <a:off x="156518" y="797010"/>
            <a:ext cx="4110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20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</a:t>
            </a:r>
            <a:r>
              <a:rPr lang="en-US" altLang="ja-JP" sz="2400" dirty="0"/>
              <a:t>2,3</a:t>
            </a:r>
            <a:r>
              <a:rPr lang="ja-JP" altLang="en-US" sz="2400" dirty="0"/>
              <a:t>日　西濃豪雨</a:t>
            </a:r>
            <a:endParaRPr kumimoji="1" lang="ja-JP" altLang="en-US" sz="2400" dirty="0"/>
          </a:p>
        </p:txBody>
      </p:sp>
      <p:pic>
        <p:nvPicPr>
          <p:cNvPr id="11" name="図 10" descr="建物, 屋外, 水, 家 が含まれている画像&#10;&#10;自動的に生成された説明">
            <a:extLst>
              <a:ext uri="{FF2B5EF4-FFF2-40B4-BE49-F238E27FC236}">
                <a16:creationId xmlns:a16="http://schemas.microsoft.com/office/drawing/2014/main" id="{71EE1977-CA62-4A8D-908F-88C088FF4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923" y="2236672"/>
            <a:ext cx="2925977" cy="2384653"/>
          </a:xfrm>
          <a:prstGeom prst="rect">
            <a:avLst/>
          </a:prstGeom>
        </p:spPr>
      </p:pic>
      <p:pic>
        <p:nvPicPr>
          <p:cNvPr id="12" name="図 11" descr="屋外, 水, 建物, 男 が含まれている画像&#10;&#10;自動的に生成された説明">
            <a:extLst>
              <a:ext uri="{FF2B5EF4-FFF2-40B4-BE49-F238E27FC236}">
                <a16:creationId xmlns:a16="http://schemas.microsoft.com/office/drawing/2014/main" id="{63717F03-6F94-4B66-AFC0-69AB1E3439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27" y="2236672"/>
            <a:ext cx="2925977" cy="2381116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A50D670-3CA5-43D4-A92D-61329EF12DF4}"/>
              </a:ext>
            </a:extLst>
          </p:cNvPr>
          <p:cNvSpPr txBox="1"/>
          <p:nvPr/>
        </p:nvSpPr>
        <p:spPr>
          <a:xfrm>
            <a:off x="2834399" y="1604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6ADD72-263D-42C1-B2FA-B45B1C63F12B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へいせい</a:t>
            </a:r>
            <a:endParaRPr kumimoji="1" lang="ja-JP" altLang="en-US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41B298-6E4E-47F1-B0D3-10E8006137E7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F1C06F-55CE-446D-AAC4-FF059E274425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4B3A833-F363-4B9C-9326-163D02A04C94}"/>
              </a:ext>
            </a:extLst>
          </p:cNvPr>
          <p:cNvSpPr txBox="1"/>
          <p:nvPr/>
        </p:nvSpPr>
        <p:spPr>
          <a:xfrm>
            <a:off x="2827794" y="642535"/>
            <a:ext cx="16809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せいのうごうう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BF6313B-F3AC-4AA4-AE1F-6D71A46EFD8D}"/>
              </a:ext>
            </a:extLst>
          </p:cNvPr>
          <p:cNvSpPr txBox="1"/>
          <p:nvPr/>
        </p:nvSpPr>
        <p:spPr>
          <a:xfrm>
            <a:off x="2227916" y="655547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にち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8EFB7821-9D53-4FBF-A365-25FD83095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6375" y="6503039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F36EA2D6-D40F-4FD3-A553-BF62FF9C8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455" y="6496067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おおがきししずさとちょう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8C315105-4D9E-496D-BE44-0C751F8A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1712" y="6493610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わかもりちょうふきん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283B75FA-0B44-430A-AE01-22AC16DF7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486" y="6498727"/>
            <a:ext cx="48702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A948046-E9C4-403E-886F-1B74E3CCECBC}"/>
              </a:ext>
            </a:extLst>
          </p:cNvPr>
          <p:cNvGrpSpPr/>
          <p:nvPr/>
        </p:nvGrpSpPr>
        <p:grpSpPr>
          <a:xfrm>
            <a:off x="7720856" y="2286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289CA34-B3D6-471B-A881-BBCE10A81B4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E08E7BE-A09B-40D2-8507-5CD4BACC728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4585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 </a:t>
            </a:r>
            <a:r>
              <a:rPr lang="en-US" altLang="ja-JP" sz="2400" dirty="0"/>
              <a:t>3</a:t>
            </a:r>
            <a:r>
              <a:rPr lang="ja-JP" altLang="en-US" sz="2400" dirty="0"/>
              <a:t>～</a:t>
            </a:r>
            <a:r>
              <a:rPr lang="en-US" altLang="ja-JP" sz="2400" dirty="0"/>
              <a:t>8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2147C81-13C7-4808-AC97-E43E993E6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05" y="1603166"/>
            <a:ext cx="6796543" cy="4650686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B8EFE67E-B254-410B-9480-FD1A81F05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672" y="3829691"/>
            <a:ext cx="166740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おかじまとうしゅこう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岡島頭首工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B6547508-4465-4D5C-89CA-B5F54497B2C9}"/>
              </a:ext>
            </a:extLst>
          </p:cNvPr>
          <p:cNvCxnSpPr>
            <a:cxnSpLocks/>
          </p:cNvCxnSpPr>
          <p:nvPr/>
        </p:nvCxnSpPr>
        <p:spPr>
          <a:xfrm flipH="1">
            <a:off x="3648547" y="4706855"/>
            <a:ext cx="105139" cy="32023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9ABF829E-C43B-4897-B07C-312DB0D9D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785" y="4429856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F0C7057-F401-4717-8947-99C646B1366D}"/>
              </a:ext>
            </a:extLst>
          </p:cNvPr>
          <p:cNvGrpSpPr/>
          <p:nvPr/>
        </p:nvGrpSpPr>
        <p:grpSpPr>
          <a:xfrm>
            <a:off x="207471" y="-43151"/>
            <a:ext cx="6651490" cy="991086"/>
            <a:chOff x="207471" y="-43151"/>
            <a:chExt cx="6651490" cy="99108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788ED3C-AAAA-4575-9A69-5D9F3211B618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1CC9F81-67FB-4ACF-BC7E-8B2659343E0B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れいわ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0B3BB85-A1B5-4858-A332-0CEB51E3675C}"/>
                </a:ext>
              </a:extLst>
            </p:cNvPr>
            <p:cNvSpPr txBox="1"/>
            <p:nvPr/>
          </p:nvSpPr>
          <p:spPr>
            <a:xfrm>
              <a:off x="95012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E0D5195-D633-4623-9F19-B43C1FFAB85E}"/>
                </a:ext>
              </a:extLst>
            </p:cNvPr>
            <p:cNvSpPr txBox="1"/>
            <p:nvPr/>
          </p:nvSpPr>
          <p:spPr>
            <a:xfrm>
              <a:off x="1409343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C27381C-2655-41A8-97D5-BA58237F5DA0}"/>
                </a:ext>
              </a:extLst>
            </p:cNvPr>
            <p:cNvSpPr txBox="1"/>
            <p:nvPr/>
          </p:nvSpPr>
          <p:spPr>
            <a:xfrm>
              <a:off x="4174442" y="631207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が　つごうう</a:t>
              </a:r>
              <a:endParaRPr kumimoji="1" lang="ja-JP" altLang="en-US" sz="13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8D1D201-67FA-4FDF-8FEA-941DECDC62A4}"/>
                </a:ext>
              </a:extLst>
            </p:cNvPr>
            <p:cNvSpPr txBox="1"/>
            <p:nvPr/>
          </p:nvSpPr>
          <p:spPr>
            <a:xfrm>
              <a:off x="2386412" y="655547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7D9325F-A877-4E3B-9AB3-6A1315C09E06}"/>
              </a:ext>
            </a:extLst>
          </p:cNvPr>
          <p:cNvSpPr txBox="1"/>
          <p:nvPr/>
        </p:nvSpPr>
        <p:spPr>
          <a:xfrm>
            <a:off x="2952065" y="642535"/>
            <a:ext cx="8686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れいわ 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E2AAE11-20D0-447B-9549-2D30B0FA5BC2}"/>
              </a:ext>
            </a:extLst>
          </p:cNvPr>
          <p:cNvSpPr txBox="1"/>
          <p:nvPr/>
        </p:nvSpPr>
        <p:spPr>
          <a:xfrm>
            <a:off x="3628186" y="649041"/>
            <a:ext cx="8686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r>
              <a:rPr kumimoji="1" lang="ja-JP" altLang="en-US" sz="1300" dirty="0"/>
              <a:t> 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018029D-CD84-41E5-BB5C-2B87457B7590}"/>
              </a:ext>
            </a:extLst>
          </p:cNvPr>
          <p:cNvGrpSpPr/>
          <p:nvPr/>
        </p:nvGrpSpPr>
        <p:grpSpPr>
          <a:xfrm>
            <a:off x="0" y="6355519"/>
            <a:ext cx="9137825" cy="387944"/>
            <a:chOff x="0" y="6487399"/>
            <a:chExt cx="9137825" cy="387944"/>
          </a:xfrm>
        </p:grpSpPr>
        <p:sp>
          <p:nvSpPr>
            <p:cNvPr id="11" name="テキスト ボックス 3">
              <a:extLst>
                <a:ext uri="{FF2B5EF4-FFF2-40B4-BE49-F238E27FC236}">
                  <a16:creationId xmlns:a16="http://schemas.microsoft.com/office/drawing/2014/main" id="{C2BA3E3C-6A63-490F-B2DA-1BE907CE1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598344"/>
              <a:ext cx="91378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揖斐川町岡島頭首工付近の様子（資料提供：国土交通省 木曽川上流河川事務所）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3">
              <a:extLst>
                <a:ext uri="{FF2B5EF4-FFF2-40B4-BE49-F238E27FC236}">
                  <a16:creationId xmlns:a16="http://schemas.microsoft.com/office/drawing/2014/main" id="{DBDD81C1-5CAB-4331-8367-101D29C9C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5244" y="6487399"/>
              <a:ext cx="414235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しりょうていきょう こくどこうつうしょうきそがわじょうりゅうかせんじむしょ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6" name="テキスト ボックス 3">
              <a:extLst>
                <a:ext uri="{FF2B5EF4-FFF2-40B4-BE49-F238E27FC236}">
                  <a16:creationId xmlns:a16="http://schemas.microsoft.com/office/drawing/2014/main" id="{91443B5F-278B-4222-AFC5-DAECC4210B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9055" y="6505233"/>
              <a:ext cx="2052324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ちょう おかじまとうしゅこうふきん　ようす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A967875-74B9-45B3-94FE-D01125CE03E3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2AE34BC-7499-4927-9C65-DB1C2BDC4E8D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91F3407-697E-4BC5-AB99-0182AABC168D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4038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8799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養老町牧田川における排水ポンプ車による排水作業の様子（資料提供：国土交通省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1C16E00-A2D3-4456-BF55-1C234B6180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71"/>
          <a:stretch/>
        </p:blipFill>
        <p:spPr>
          <a:xfrm>
            <a:off x="4211363" y="2154849"/>
            <a:ext cx="4852540" cy="297444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0CC45D-81A1-4383-898B-1B9C42D9AB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8" y="2154849"/>
            <a:ext cx="3965927" cy="297444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C2E3D1-A173-48DA-B303-D85ADC08F4A7}"/>
              </a:ext>
            </a:extLst>
          </p:cNvPr>
          <p:cNvSpPr txBox="1"/>
          <p:nvPr/>
        </p:nvSpPr>
        <p:spPr>
          <a:xfrm>
            <a:off x="2834399" y="48873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E57F28-7E1E-4FD8-9133-103F5AB8D86A}"/>
              </a:ext>
            </a:extLst>
          </p:cNvPr>
          <p:cNvSpPr txBox="1"/>
          <p:nvPr/>
        </p:nvSpPr>
        <p:spPr>
          <a:xfrm>
            <a:off x="25319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CFA482-2D2B-4F6E-967F-408255074D72}"/>
              </a:ext>
            </a:extLst>
          </p:cNvPr>
          <p:cNvSpPr txBox="1"/>
          <p:nvPr/>
        </p:nvSpPr>
        <p:spPr>
          <a:xfrm>
            <a:off x="931371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A4E8D40-A833-46A7-852A-03B04153944F}"/>
              </a:ext>
            </a:extLst>
          </p:cNvPr>
          <p:cNvSpPr txBox="1"/>
          <p:nvPr/>
        </p:nvSpPr>
        <p:spPr>
          <a:xfrm>
            <a:off x="1420367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C54BA8-E7D8-4089-B6F7-6B9286ADF0C9}"/>
              </a:ext>
            </a:extLst>
          </p:cNvPr>
          <p:cNvSpPr txBox="1"/>
          <p:nvPr/>
        </p:nvSpPr>
        <p:spPr>
          <a:xfrm>
            <a:off x="2098547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F6FE2C-A49C-4A78-9D7F-930178338060}"/>
              </a:ext>
            </a:extLst>
          </p:cNvPr>
          <p:cNvSpPr txBox="1"/>
          <p:nvPr/>
        </p:nvSpPr>
        <p:spPr>
          <a:xfrm>
            <a:off x="4062169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5B621C3B-12C2-4349-B365-644098B7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624" y="6488884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B8354ED0-4DC2-4199-B880-73C574CC1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52" y="6488883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ようろうちょうまきたがわ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0FDD7D0-DB71-40E6-8EF8-E659356B0425}"/>
              </a:ext>
            </a:extLst>
          </p:cNvPr>
          <p:cNvSpPr txBox="1"/>
          <p:nvPr/>
        </p:nvSpPr>
        <p:spPr>
          <a:xfrm>
            <a:off x="2623224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222856-4675-4486-BEEF-1B65C6EEBDFB}"/>
              </a:ext>
            </a:extLst>
          </p:cNvPr>
          <p:cNvSpPr txBox="1"/>
          <p:nvPr/>
        </p:nvSpPr>
        <p:spPr>
          <a:xfrm>
            <a:off x="3344850" y="6279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8DA5549-2C8C-425C-A2E1-F5CEAAC1CC0E}"/>
              </a:ext>
            </a:extLst>
          </p:cNvPr>
          <p:cNvSpPr txBox="1"/>
          <p:nvPr/>
        </p:nvSpPr>
        <p:spPr>
          <a:xfrm>
            <a:off x="3702540" y="64474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E93F4235-96A1-4100-B61B-0C9F5FD20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9307" y="6488882"/>
            <a:ext cx="7078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C8684DF5-FC1D-4B58-9339-9A559179A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581" y="6488882"/>
            <a:ext cx="4396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9765B37A-677B-4D1A-AD56-563908E30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43" y="6488881"/>
            <a:ext cx="98677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はいすいさぎょう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C60B24B5-8AA5-45A5-8B13-89843F42E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902" y="6482056"/>
            <a:ext cx="47413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017395E-B4CF-498B-BC3D-16D9AF75057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288066E-7298-439F-81A2-21A4FB9372D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A776EDC-964C-4325-BD4A-4DE0F03E33E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448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平成</a:t>
            </a:r>
            <a:r>
              <a:rPr lang="en-US" altLang="ja-JP" sz="1600" dirty="0">
                <a:latin typeface="+mn-ea"/>
                <a:ea typeface="+mn-ea"/>
              </a:rPr>
              <a:t>30</a:t>
            </a:r>
            <a:r>
              <a:rPr lang="ja-JP" altLang="en-US" sz="1600" dirty="0">
                <a:latin typeface="+mn-ea"/>
                <a:ea typeface="+mn-ea"/>
              </a:rPr>
              <a:t>年</a:t>
            </a:r>
            <a:r>
              <a:rPr lang="en-US" altLang="ja-JP" sz="1600" dirty="0">
                <a:latin typeface="+mn-ea"/>
                <a:ea typeface="+mn-ea"/>
              </a:rPr>
              <a:t>7</a:t>
            </a:r>
            <a:r>
              <a:rPr lang="ja-JP" altLang="en-US" sz="1600" dirty="0">
                <a:latin typeface="+mn-ea"/>
                <a:ea typeface="+mn-ea"/>
              </a:rPr>
              <a:t>月豪雨では、猛烈な雨によって、長良川には大量の水が流れていました。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405418" y="6511807"/>
            <a:ext cx="666316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/>
              <a:t>平成</a:t>
            </a:r>
            <a:r>
              <a:rPr lang="en-US" altLang="ja-JP" sz="1200" dirty="0"/>
              <a:t>30</a:t>
            </a:r>
            <a:r>
              <a:rPr lang="ja-JP" altLang="en-US" sz="1200" dirty="0"/>
              <a:t>年</a:t>
            </a:r>
            <a:r>
              <a:rPr lang="en-US" altLang="ja-JP" sz="1200" dirty="0"/>
              <a:t>7</a:t>
            </a:r>
            <a:r>
              <a:rPr lang="ja-JP" altLang="en-US" sz="1200" dirty="0"/>
              <a:t>月</a:t>
            </a:r>
            <a:r>
              <a:rPr lang="en-US" altLang="ja-JP" sz="1200" dirty="0"/>
              <a:t>8</a:t>
            </a:r>
            <a:r>
              <a:rPr lang="ja-JP" altLang="en-US" sz="1200" dirty="0"/>
              <a:t>日朝の長良橋の状況。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12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3" y="1597229"/>
            <a:ext cx="6853883" cy="4806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AB40DFA-6763-44DA-86DA-F3E7919C60F9}"/>
              </a:ext>
            </a:extLst>
          </p:cNvPr>
          <p:cNvGrpSpPr/>
          <p:nvPr/>
        </p:nvGrpSpPr>
        <p:grpSpPr>
          <a:xfrm>
            <a:off x="176991" y="-43151"/>
            <a:ext cx="6681970" cy="987213"/>
            <a:chOff x="176991" y="-43151"/>
            <a:chExt cx="668197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7C62EE5-AC3A-4D14-9291-253B944747E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2CFFFA2-4840-4996-B07E-85CC9D4F637C}"/>
                </a:ext>
              </a:extLst>
            </p:cNvPr>
            <p:cNvSpPr txBox="1"/>
            <p:nvPr/>
          </p:nvSpPr>
          <p:spPr>
            <a:xfrm>
              <a:off x="1769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4220078-C04E-4784-A455-56D0992FDE2A}"/>
                </a:ext>
              </a:extLst>
            </p:cNvPr>
            <p:cNvSpPr txBox="1"/>
            <p:nvPr/>
          </p:nvSpPr>
          <p:spPr>
            <a:xfrm>
              <a:off x="1054460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48BE82C-7ADA-41CF-9459-0670DED4C477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60C2E16-2DC7-42E4-9E77-03175B707F86}"/>
                </a:ext>
              </a:extLst>
            </p:cNvPr>
            <p:cNvSpPr txBox="1"/>
            <p:nvPr/>
          </p:nvSpPr>
          <p:spPr>
            <a:xfrm>
              <a:off x="1984252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BF8F9F-D3BB-40CA-A62B-75BE59A90D80}"/>
              </a:ext>
            </a:extLst>
          </p:cNvPr>
          <p:cNvSpPr txBox="1"/>
          <p:nvPr/>
        </p:nvSpPr>
        <p:spPr>
          <a:xfrm>
            <a:off x="218443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もうれつ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8F86364-CDA9-49B4-B95E-444E67D395F6}"/>
              </a:ext>
            </a:extLst>
          </p:cNvPr>
          <p:cNvSpPr txBox="1"/>
          <p:nvPr/>
        </p:nvSpPr>
        <p:spPr>
          <a:xfrm>
            <a:off x="277371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あめ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0FEC8E-6684-4ED8-9C6A-95B47BED3691}"/>
              </a:ext>
            </a:extLst>
          </p:cNvPr>
          <p:cNvSpPr txBox="1"/>
          <p:nvPr/>
        </p:nvSpPr>
        <p:spPr>
          <a:xfrm>
            <a:off x="4840391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たいりょう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96F7CF-5E46-4A37-9DBE-3457A8007496}"/>
              </a:ext>
            </a:extLst>
          </p:cNvPr>
          <p:cNvSpPr txBox="1"/>
          <p:nvPr/>
        </p:nvSpPr>
        <p:spPr>
          <a:xfrm>
            <a:off x="5429671" y="1135564"/>
            <a:ext cx="8593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 みず　　  なが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59E24150-B754-4147-B2A8-D47804189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111" y="6422226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BA08F377-4096-4E32-B592-DCE568C5B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759" y="6422225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にち  あさ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E876C6B3-99C6-4F8B-96A8-9414B7792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01" y="6411779"/>
            <a:ext cx="140759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   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1BAFE7D-38C7-4AD5-8988-5B60A673BA3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50C4974-58B5-49E9-A566-11851CD27B7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40100C2-2053-4DA0-8EE9-F48A37E25766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718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長良川の水が町にあふれる危険が出たため、</a:t>
            </a:r>
            <a:r>
              <a:rPr lang="en-US" altLang="ja-JP" sz="1600" dirty="0">
                <a:latin typeface="+mn-ea"/>
                <a:ea typeface="+mn-ea"/>
              </a:rPr>
              <a:t>14</a:t>
            </a:r>
            <a:r>
              <a:rPr lang="ja-JP" altLang="en-US" sz="1600" dirty="0">
                <a:latin typeface="+mn-ea"/>
                <a:ea typeface="+mn-ea"/>
              </a:rPr>
              <a:t>年ぶりに大宮陸閘を閉じることになりました。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56518" y="56879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大宮陸閘を閉鎖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4" descr="Z:\平成３０年度\001：所内共有\002_防災関連\01_風水害関係\2_河川管理\H30\0704台風7号\@出水速報素材\11.地域支援（ポンプ車、照明車）\大宮陸閘\☆DSCN30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16"/>
          <a:stretch/>
        </p:blipFill>
        <p:spPr bwMode="auto">
          <a:xfrm>
            <a:off x="156518" y="1597229"/>
            <a:ext cx="5943826" cy="40292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39" y="3560638"/>
            <a:ext cx="3237473" cy="24281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3"/>
          <p:cNvSpPr txBox="1">
            <a:spLocks noChangeArrowheads="1"/>
          </p:cNvSpPr>
          <p:nvPr/>
        </p:nvSpPr>
        <p:spPr bwMode="auto">
          <a:xfrm>
            <a:off x="5560539" y="6078801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大宮陸閘の２階にある金華水防団の詰所。水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560539" y="3863380"/>
            <a:ext cx="1161537" cy="1161537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715816" y="6607848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75" y="19034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099306-DC59-4767-9670-A4AF3264F572}"/>
              </a:ext>
            </a:extLst>
          </p:cNvPr>
          <p:cNvSpPr txBox="1"/>
          <p:nvPr/>
        </p:nvSpPr>
        <p:spPr>
          <a:xfrm>
            <a:off x="2834399" y="5121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BD3D10D-1E17-4A1D-9EA2-103C9063CA4A}"/>
              </a:ext>
            </a:extLst>
          </p:cNvPr>
          <p:cNvSpPr txBox="1"/>
          <p:nvPr/>
        </p:nvSpPr>
        <p:spPr>
          <a:xfrm>
            <a:off x="1693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へいせい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D6FD5AE-8B48-4E45-A54E-420E23C98C47}"/>
              </a:ext>
            </a:extLst>
          </p:cNvPr>
          <p:cNvSpPr txBox="1"/>
          <p:nvPr/>
        </p:nvSpPr>
        <p:spPr>
          <a:xfrm>
            <a:off x="1054460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31F55C-D66C-40C8-9A95-61EB4D3D3417}"/>
              </a:ext>
            </a:extLst>
          </p:cNvPr>
          <p:cNvSpPr txBox="1"/>
          <p:nvPr/>
        </p:nvSpPr>
        <p:spPr>
          <a:xfrm>
            <a:off x="1543455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40981FB-197A-498A-B45F-7ADB2E2C9FE8}"/>
              </a:ext>
            </a:extLst>
          </p:cNvPr>
          <p:cNvSpPr txBox="1"/>
          <p:nvPr/>
        </p:nvSpPr>
        <p:spPr>
          <a:xfrm>
            <a:off x="1984252" y="651674"/>
            <a:ext cx="6409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ごうう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7E0721-FAA4-49B3-8A13-8B903A13862F}"/>
              </a:ext>
            </a:extLst>
          </p:cNvPr>
          <p:cNvSpPr txBox="1"/>
          <p:nvPr/>
        </p:nvSpPr>
        <p:spPr>
          <a:xfrm>
            <a:off x="953560" y="1166802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みず</a:t>
            </a:r>
            <a:endParaRPr kumimoji="1" lang="ja-JP" altLang="en-US" sz="9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F4F78BB-43F6-4C79-91D8-000204D01DE9}"/>
              </a:ext>
            </a:extLst>
          </p:cNvPr>
          <p:cNvSpPr txBox="1"/>
          <p:nvPr/>
        </p:nvSpPr>
        <p:spPr>
          <a:xfrm>
            <a:off x="1367573" y="1162540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まち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E062144-8EEC-4A1F-86A4-C99BEF831D5A}"/>
              </a:ext>
            </a:extLst>
          </p:cNvPr>
          <p:cNvSpPr txBox="1"/>
          <p:nvPr/>
        </p:nvSpPr>
        <p:spPr>
          <a:xfrm>
            <a:off x="2591846" y="1140649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きけん</a:t>
            </a:r>
            <a:endParaRPr kumimoji="1" lang="ja-JP" altLang="en-US" sz="9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F32E461-02B6-46AC-9568-0A1BF7CE67AD}"/>
              </a:ext>
            </a:extLst>
          </p:cNvPr>
          <p:cNvSpPr txBox="1"/>
          <p:nvPr/>
        </p:nvSpPr>
        <p:spPr>
          <a:xfrm>
            <a:off x="3175540" y="1138107"/>
            <a:ext cx="441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で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8753C1B-95FC-4E64-A781-8A56B532E2B0}"/>
              </a:ext>
            </a:extLst>
          </p:cNvPr>
          <p:cNvSpPr txBox="1"/>
          <p:nvPr/>
        </p:nvSpPr>
        <p:spPr>
          <a:xfrm>
            <a:off x="5024120" y="1145750"/>
            <a:ext cx="1026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おおみやりっこう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69AC5A3-09B5-44BF-B621-009534F01341}"/>
              </a:ext>
            </a:extLst>
          </p:cNvPr>
          <p:cNvSpPr txBox="1"/>
          <p:nvPr/>
        </p:nvSpPr>
        <p:spPr>
          <a:xfrm>
            <a:off x="6050280" y="1141653"/>
            <a:ext cx="334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と</a:t>
            </a: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51546FE8-6495-4A79-AB89-A45AA90E5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446" y="650782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169AE9EC-6070-4032-A313-FC385AD6E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647" y="5599325"/>
            <a:ext cx="82929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へいさ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20C8C29F-E52A-45DA-AE99-39BB072DC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561" y="6344853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防団はここに集合して活動を始めました。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">
            <a:extLst>
              <a:ext uri="{FF2B5EF4-FFF2-40B4-BE49-F238E27FC236}">
                <a16:creationId xmlns:a16="http://schemas.microsoft.com/office/drawing/2014/main" id="{757F841A-AF9E-412E-9282-49FB49B33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004" y="598942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957A98D9-A284-4AF5-8843-CB071489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9711" y="5983395"/>
            <a:ext cx="123772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きんかすいうぼうだん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80FF3E58-BA51-4806-A4D8-DCFBF3674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935" y="597809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つめしょ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6" name="テキスト ボックス 3">
            <a:extLst>
              <a:ext uri="{FF2B5EF4-FFF2-40B4-BE49-F238E27FC236}">
                <a16:creationId xmlns:a16="http://schemas.microsoft.com/office/drawing/2014/main" id="{CCF9C553-31F9-4760-BD7A-A67C32FF8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269" y="6255772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しゅうごう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DE22A404-9F64-42C2-8037-52F7C10E1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033" y="6249744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かつどう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テキスト ボックス 3">
            <a:extLst>
              <a:ext uri="{FF2B5EF4-FFF2-40B4-BE49-F238E27FC236}">
                <a16:creationId xmlns:a16="http://schemas.microsoft.com/office/drawing/2014/main" id="{93F8F46D-67FE-4935-ADFB-D95F4B930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1277" y="6249063"/>
            <a:ext cx="57842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はじ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E8C8F45-411E-46FA-B591-2B9EEB6CF60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D1A3758-12FC-42E5-8C95-6FA362A517B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27042E9-59C8-44FB-8E82-31E5A39D410E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835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2524898" y="62975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午前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時ごろの長良橋の様子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7" y="1258675"/>
            <a:ext cx="8814486" cy="4958148"/>
          </a:xfrm>
          <a:prstGeom prst="rect">
            <a:avLst/>
          </a:prstGeom>
        </p:spPr>
      </p:pic>
      <p:sp>
        <p:nvSpPr>
          <p:cNvPr id="9" name="テキスト ボックス 3"/>
          <p:cNvSpPr txBox="1">
            <a:spLocks noChangeArrowheads="1"/>
          </p:cNvSpPr>
          <p:nvPr/>
        </p:nvSpPr>
        <p:spPr bwMode="auto">
          <a:xfrm>
            <a:off x="1168398" y="6574597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18A8F8B-DACF-46C2-B97F-77B543357AD7}"/>
              </a:ext>
            </a:extLst>
          </p:cNvPr>
          <p:cNvGrpSpPr/>
          <p:nvPr/>
        </p:nvGrpSpPr>
        <p:grpSpPr>
          <a:xfrm>
            <a:off x="169371" y="-43151"/>
            <a:ext cx="6689590" cy="987213"/>
            <a:chOff x="169371" y="-43151"/>
            <a:chExt cx="668959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39934D1-2331-4D8F-976A-A2B112FD8F1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EA7E959-05ED-4ABA-A18D-528C7C29DAD1}"/>
                </a:ext>
              </a:extLst>
            </p:cNvPr>
            <p:cNvSpPr txBox="1"/>
            <p:nvPr/>
          </p:nvSpPr>
          <p:spPr>
            <a:xfrm>
              <a:off x="1693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69980BF-CFBC-4A7E-B0D4-3E686F23B966}"/>
                </a:ext>
              </a:extLst>
            </p:cNvPr>
            <p:cNvSpPr txBox="1"/>
            <p:nvPr/>
          </p:nvSpPr>
          <p:spPr>
            <a:xfrm>
              <a:off x="1054460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DE741FA-98DE-400A-B4BA-DA94A6CCB0FA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F411918-8F3C-4A19-8DBE-53A210EF0E8A}"/>
                </a:ext>
              </a:extLst>
            </p:cNvPr>
            <p:cNvSpPr txBox="1"/>
            <p:nvPr/>
          </p:nvSpPr>
          <p:spPr>
            <a:xfrm>
              <a:off x="1984252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622353BE-21AC-4DCC-AA1A-3A1092767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602" y="648163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BA49C09C-ED49-4989-8C15-B46447E4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450" y="6200800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ごぜん　  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F1504318-DDCA-48F3-98AC-CBCFBF39D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430" y="6212193"/>
            <a:ext cx="114908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1442A7C5-0913-43FA-A5E6-4414C915C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86362"/>
            <a:ext cx="240779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　ふ　けん ぎ　ふ　し　なが  ら  ふくみつ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97E79CC3-5FFC-4342-B5A8-C9AEDC83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398" y="5386362"/>
            <a:ext cx="858641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 が ら ばし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424E0674-E196-4D70-969A-D7727B72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610" y="1485382"/>
            <a:ext cx="142896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　そ　がわすいけい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25E5767A-ED96-48CC-B4D2-722071B88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30" y="1485382"/>
            <a:ext cx="647466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う　がん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B320137-291F-491D-8A97-7D79549FA76E}"/>
              </a:ext>
            </a:extLst>
          </p:cNvPr>
          <p:cNvGrpSpPr/>
          <p:nvPr/>
        </p:nvGrpSpPr>
        <p:grpSpPr>
          <a:xfrm>
            <a:off x="7720856" y="4572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81DE1C0-0FCF-434B-B671-DA42C90B3D9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E0DD0A4-5FD1-44DB-828C-862222175218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852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1917</TotalTime>
  <Words>3271</Words>
  <Application>Microsoft Office PowerPoint</Application>
  <PresentationFormat>画面に合わせる (4:3)</PresentationFormat>
  <Paragraphs>679</Paragraphs>
  <Slides>40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HG丸ｺﾞｼｯｸM-PRO</vt:lpstr>
      <vt:lpstr>ＭＳ Ｐゴシック</vt:lpstr>
      <vt:lpstr>UD デジタル 教科書体 NK-B</vt:lpstr>
      <vt:lpstr>Arial</vt:lpstr>
      <vt:lpstr>Calibri</vt:lpstr>
      <vt:lpstr>Calibri Light</vt:lpstr>
      <vt:lpstr>Office テーマ</vt:lpstr>
      <vt:lpstr>提示資料（参考資料）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120</cp:revision>
  <cp:lastPrinted>2022-02-21T07:02:12Z</cp:lastPrinted>
  <dcterms:created xsi:type="dcterms:W3CDTF">2018-09-18T07:11:48Z</dcterms:created>
  <dcterms:modified xsi:type="dcterms:W3CDTF">2022-02-21T09:47:10Z</dcterms:modified>
</cp:coreProperties>
</file>