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66FF"/>
    <a:srgbClr val="FF00FF"/>
    <a:srgbClr val="A05713"/>
    <a:srgbClr val="013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56" d="100"/>
          <a:sy n="56" d="100"/>
        </p:scale>
        <p:origin x="28" y="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7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27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0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57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79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19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19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03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3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34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2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76200" y="1267679"/>
            <a:ext cx="12039600" cy="4637367"/>
            <a:chOff x="65993" y="112423"/>
            <a:chExt cx="12039600" cy="4637367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65993" y="112423"/>
              <a:ext cx="12039600" cy="4637367"/>
              <a:chOff x="304118" y="888057"/>
              <a:chExt cx="12039600" cy="4434846"/>
            </a:xfrm>
          </p:grpSpPr>
          <p:sp>
            <p:nvSpPr>
              <p:cNvPr id="11" name="角丸四角形 10"/>
              <p:cNvSpPr/>
              <p:nvPr/>
            </p:nvSpPr>
            <p:spPr>
              <a:xfrm>
                <a:off x="455838" y="888057"/>
                <a:ext cx="11736161" cy="4303478"/>
              </a:xfrm>
              <a:prstGeom prst="roundRect">
                <a:avLst>
                  <a:gd name="adj" fmla="val 2853"/>
                </a:avLst>
              </a:prstGeom>
              <a:solidFill>
                <a:srgbClr val="013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角丸四角形 11"/>
              <p:cNvSpPr/>
              <p:nvPr/>
            </p:nvSpPr>
            <p:spPr>
              <a:xfrm>
                <a:off x="304118" y="5029863"/>
                <a:ext cx="12039600" cy="293040"/>
              </a:xfrm>
              <a:prstGeom prst="roundRect">
                <a:avLst/>
              </a:prstGeom>
              <a:solidFill>
                <a:srgbClr val="A057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テキスト ボックス 6"/>
            <p:cNvSpPr txBox="1"/>
            <p:nvPr/>
          </p:nvSpPr>
          <p:spPr>
            <a:xfrm>
              <a:off x="328608" y="177216"/>
              <a:ext cx="8786204" cy="338554"/>
            </a:xfrm>
            <a:prstGeom prst="rect">
              <a:avLst/>
            </a:prstGeom>
            <a:noFill/>
            <a:ln w="38100">
              <a:solidFill>
                <a:srgbClr val="FF66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今日の課題：わたしたちの</a:t>
              </a:r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校区では、水害に備えて、どのような備えがされているのだろう。</a:t>
              </a: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0" y="0"/>
            <a:ext cx="1219406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175" y="51091"/>
            <a:ext cx="1218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　「自然災害からくらしを守る」　</a:t>
            </a:r>
            <a:endParaRPr lang="en-US" altLang="ja-JP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　板書計画：５時限目「災害を防ぐ地域の取組（共助について）」</a:t>
            </a:r>
            <a:endParaRPr lang="en-US" altLang="ja-JP" sz="1600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7023" y="1725997"/>
            <a:ext cx="142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長良川の様子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001356" y="4613398"/>
            <a:ext cx="6760906" cy="830997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・市は、災害の発生に備えて、食糧や毛布などを備蓄している。</a:t>
            </a: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・水防団や地域の人たちと協力して、防災訓練を行っている。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090277" y="1844777"/>
            <a:ext cx="2539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岐阜市の取り組み①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309949" y="3723441"/>
            <a:ext cx="1312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・どのような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ちがいが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ありますか？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9463029" y="1836025"/>
            <a:ext cx="3072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岐阜市の取り組み②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952652" y="3750207"/>
            <a:ext cx="1867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・岐阜市は水害に備えて、　　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どのような取り組みを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していますか？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9370283" y="3723441"/>
            <a:ext cx="1963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・岐阜市では水害が発生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しそうな時に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どのような活動をする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のでしょうか？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4" name="図 3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3E77FCF9-80A9-406C-8B6E-831EB1E814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53" y="2002996"/>
            <a:ext cx="2128004" cy="15960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 descr="屋外, 水, ベンチ, 座る が含まれている画像&#10;&#10;自動的に生成された説明">
            <a:extLst>
              <a:ext uri="{FF2B5EF4-FFF2-40B4-BE49-F238E27FC236}">
                <a16:creationId xmlns:a16="http://schemas.microsoft.com/office/drawing/2014/main" id="{518DD7E6-BAC4-4905-9361-0E3FE3B09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821" y="2001239"/>
            <a:ext cx="2128005" cy="15960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7F877A7-70F6-49BF-B26A-8D4EBF0C92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821" y="3750207"/>
            <a:ext cx="2114170" cy="15856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図 15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009A7BFE-4B4C-4509-8442-68D1B54608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578" y="2097958"/>
            <a:ext cx="2128005" cy="15960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図 20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189BA878-B7D6-4967-91B8-D6801AF582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579" y="2097956"/>
            <a:ext cx="2128006" cy="15960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52214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75303" y="1257857"/>
            <a:ext cx="12039600" cy="4637367"/>
            <a:chOff x="65993" y="112423"/>
            <a:chExt cx="12039600" cy="4637367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65993" y="112423"/>
              <a:ext cx="12039600" cy="4637367"/>
              <a:chOff x="304118" y="888057"/>
              <a:chExt cx="12039600" cy="4434846"/>
            </a:xfrm>
          </p:grpSpPr>
          <p:sp>
            <p:nvSpPr>
              <p:cNvPr id="11" name="角丸四角形 10"/>
              <p:cNvSpPr/>
              <p:nvPr/>
            </p:nvSpPr>
            <p:spPr>
              <a:xfrm>
                <a:off x="455838" y="888057"/>
                <a:ext cx="11736161" cy="4303478"/>
              </a:xfrm>
              <a:prstGeom prst="roundRect">
                <a:avLst>
                  <a:gd name="adj" fmla="val 2853"/>
                </a:avLst>
              </a:prstGeom>
              <a:solidFill>
                <a:srgbClr val="013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角丸四角形 11"/>
              <p:cNvSpPr/>
              <p:nvPr/>
            </p:nvSpPr>
            <p:spPr>
              <a:xfrm>
                <a:off x="304118" y="5029863"/>
                <a:ext cx="12039600" cy="293040"/>
              </a:xfrm>
              <a:prstGeom prst="roundRect">
                <a:avLst/>
              </a:prstGeom>
              <a:solidFill>
                <a:srgbClr val="A057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テキスト ボックス 6"/>
            <p:cNvSpPr txBox="1"/>
            <p:nvPr/>
          </p:nvSpPr>
          <p:spPr>
            <a:xfrm>
              <a:off x="328608" y="177216"/>
              <a:ext cx="11129152" cy="338554"/>
            </a:xfrm>
            <a:prstGeom prst="rect">
              <a:avLst/>
            </a:prstGeom>
            <a:noFill/>
            <a:ln w="38100">
              <a:solidFill>
                <a:srgbClr val="FF66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今日の課題：</a:t>
              </a:r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消防団（水防団）、自主防災隊の人たちは、水害に備えて、どのような取り組みを行っているのだろう。</a:t>
              </a: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0" y="0"/>
            <a:ext cx="1219406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735018" y="1879984"/>
            <a:ext cx="2954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水防団・自主防災隊とは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361916" y="3970020"/>
            <a:ext cx="5428190" cy="1523494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ja-JP" sz="1100" dirty="0">
                <a:solidFill>
                  <a:schemeClr val="bg1"/>
                </a:solidFill>
              </a:rPr>
              <a:t>・水防団の人たちは、自分達のまちを自分達で守りたいという思いを持って、地域のために</a:t>
            </a:r>
            <a:r>
              <a:rPr lang="ja-JP" altLang="en-US" sz="1100" dirty="0">
                <a:solidFill>
                  <a:schemeClr val="bg1"/>
                </a:solidFill>
              </a:rPr>
              <a:t>　</a:t>
            </a:r>
            <a:endParaRPr lang="en-US" altLang="ja-JP" sz="1100" dirty="0">
              <a:solidFill>
                <a:schemeClr val="bg1"/>
              </a:solidFill>
            </a:endParaRPr>
          </a:p>
          <a:p>
            <a:r>
              <a:rPr lang="ja-JP" altLang="en-US" sz="1100" dirty="0">
                <a:solidFill>
                  <a:schemeClr val="bg1"/>
                </a:solidFill>
              </a:rPr>
              <a:t>　</a:t>
            </a:r>
            <a:r>
              <a:rPr lang="ja-JP" altLang="ja-JP" sz="1100" dirty="0">
                <a:solidFill>
                  <a:schemeClr val="bg1"/>
                </a:solidFill>
              </a:rPr>
              <a:t>陸閘の点検や、訓練などを行っている。</a:t>
            </a:r>
          </a:p>
          <a:p>
            <a:r>
              <a:rPr lang="ja-JP" altLang="ja-JP" sz="1100" dirty="0">
                <a:solidFill>
                  <a:schemeClr val="bg1"/>
                </a:solidFill>
              </a:rPr>
              <a:t>・水害が起こりそうなときには、樋門の操作や水防工法を行って、まちを守ってくれている。</a:t>
            </a:r>
            <a:endParaRPr lang="en-US" altLang="ja-JP" sz="1100" dirty="0">
              <a:solidFill>
                <a:schemeClr val="bg1"/>
              </a:solidFill>
            </a:endParaRPr>
          </a:p>
          <a:p>
            <a:r>
              <a:rPr lang="ja-JP" altLang="en-US" sz="1100" dirty="0">
                <a:solidFill>
                  <a:schemeClr val="bg1"/>
                </a:solidFill>
              </a:rPr>
              <a:t>・水防団は水害に備えて待機していて、水害が発生したら、すぐに駆けつけてくれる。</a:t>
            </a:r>
            <a:endParaRPr lang="ja-JP" altLang="ja-JP" sz="1100" dirty="0">
              <a:solidFill>
                <a:schemeClr val="bg1"/>
              </a:solidFill>
            </a:endParaRPr>
          </a:p>
          <a:p>
            <a:r>
              <a:rPr lang="ja-JP" altLang="ja-JP" sz="1100" dirty="0">
                <a:solidFill>
                  <a:schemeClr val="bg1"/>
                </a:solidFill>
              </a:rPr>
              <a:t>・自主防災隊の人達は、災害が起こった時には、避難所の運営や、怪我をした人の救護な</a:t>
            </a:r>
            <a:endParaRPr lang="en-US" altLang="ja-JP" sz="1100" dirty="0">
              <a:solidFill>
                <a:schemeClr val="bg1"/>
              </a:solidFill>
            </a:endParaRPr>
          </a:p>
          <a:p>
            <a:r>
              <a:rPr lang="ja-JP" altLang="en-US" sz="1100" dirty="0">
                <a:solidFill>
                  <a:schemeClr val="bg1"/>
                </a:solidFill>
              </a:rPr>
              <a:t>　</a:t>
            </a:r>
            <a:r>
              <a:rPr lang="ja-JP" altLang="ja-JP" sz="1100" dirty="0" err="1">
                <a:solidFill>
                  <a:schemeClr val="bg1"/>
                </a:solidFill>
              </a:rPr>
              <a:t>どを</a:t>
            </a:r>
            <a:r>
              <a:rPr lang="ja-JP" altLang="ja-JP" sz="1100" dirty="0">
                <a:solidFill>
                  <a:schemeClr val="bg1"/>
                </a:solidFill>
              </a:rPr>
              <a:t>行う。</a:t>
            </a:r>
          </a:p>
          <a:p>
            <a:r>
              <a:rPr lang="ja-JP" altLang="ja-JP" sz="1100" dirty="0">
                <a:solidFill>
                  <a:schemeClr val="bg1"/>
                </a:solidFill>
              </a:rPr>
              <a:t>・災害から地域の人を守るために、普段から訓練を行っている。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700571" y="1814800"/>
            <a:ext cx="2539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土のうとは？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740004" y="2204627"/>
            <a:ext cx="1713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・どのような人たち？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2515685" y="3360500"/>
            <a:ext cx="2539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土のうの使い方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8694700" y="1872842"/>
            <a:ext cx="2954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水防団・自主防災隊の活動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175" y="51091"/>
            <a:ext cx="1218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　「自然災害からくらしを守る」　</a:t>
            </a:r>
            <a:endParaRPr lang="en-US" altLang="ja-JP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　板書計画：６時限目「災害を防ぐ地域の取組（共助について）」</a:t>
            </a:r>
            <a:endParaRPr lang="en-US" altLang="ja-JP" sz="1600" dirty="0">
              <a:solidFill>
                <a:schemeClr val="bg1"/>
              </a:solidFill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99438" y="3796807"/>
            <a:ext cx="1758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・水防倉庫の中にあるものを使って、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土のうなどをつくっている人たちは誰でしょう？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062026" y="1760054"/>
            <a:ext cx="2539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水防倉庫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4" name="図 3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85527B88-B22A-48A9-BBD7-5ECBC5B22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1" y="2092779"/>
            <a:ext cx="1942996" cy="145724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図 5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01C9C5D9-95E4-43EA-9DA7-B0BB186637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282" y="1879984"/>
            <a:ext cx="1950720" cy="1463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D97ABDA5-FA4D-4C53-B6D0-D133C4E642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589" y="3622542"/>
            <a:ext cx="1950720" cy="1463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ECE38087-49B3-49AB-B186-E488DE08FC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069" y="2314388"/>
            <a:ext cx="1942070" cy="14565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図 15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54A8558E-B34C-4588-AD49-78D10ABCE8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763" y="2309684"/>
            <a:ext cx="1942996" cy="14577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95425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1050</TotalTime>
  <Words>397</Words>
  <Application>Microsoft Office PowerPoint</Application>
  <PresentationFormat>ワイド画面</PresentationFormat>
  <Paragraphs>38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川口百合子</dc:creator>
  <cp:lastModifiedBy>川口 百合子</cp:lastModifiedBy>
  <cp:revision>36</cp:revision>
  <dcterms:created xsi:type="dcterms:W3CDTF">2018-06-21T05:12:25Z</dcterms:created>
  <dcterms:modified xsi:type="dcterms:W3CDTF">2021-06-28T13:40:56Z</dcterms:modified>
</cp:coreProperties>
</file>