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6" r:id="rId2"/>
    <p:sldId id="267" r:id="rId3"/>
    <p:sldId id="269" r:id="rId4"/>
    <p:sldId id="268" r:id="rId5"/>
    <p:sldId id="270" r:id="rId6"/>
    <p:sldId id="271" r:id="rId7"/>
    <p:sldId id="272" r:id="rId8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>
        <p:scale>
          <a:sx n="125" d="100"/>
          <a:sy n="125" d="100"/>
        </p:scale>
        <p:origin x="24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emf"/><Relationship Id="rId1" Type="http://schemas.openxmlformats.org/officeDocument/2006/relationships/image" Target="../media/image12.emf"/><Relationship Id="rId4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4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14837-C258-490A-97F3-3BC80D314A56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B1F60-7C2F-47EA-A2CC-50AE5EA7DF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11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B1F60-7C2F-47EA-A2CC-50AE5EA7DFE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92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B1F60-7C2F-47EA-A2CC-50AE5EA7DFE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68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3" Type="http://schemas.openxmlformats.org/officeDocument/2006/relationships/package" Target="../embeddings/Microsoft_Word_Document1.docx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Document2.docx"/><Relationship Id="rId5" Type="http://schemas.openxmlformats.org/officeDocument/2006/relationships/image" Target="../media/image6.jpeg"/><Relationship Id="rId4" Type="http://schemas.openxmlformats.org/officeDocument/2006/relationships/image" Target="../media/image3.emf"/><Relationship Id="rId9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package" Target="../embeddings/Microsoft_Word_Document4.docx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jpeg"/><Relationship Id="rId11" Type="http://schemas.openxmlformats.org/officeDocument/2006/relationships/image" Target="../media/image4.emf"/><Relationship Id="rId5" Type="http://schemas.openxmlformats.org/officeDocument/2006/relationships/image" Target="../media/image8.jpeg"/><Relationship Id="rId10" Type="http://schemas.openxmlformats.org/officeDocument/2006/relationships/package" Target="../embeddings/Microsoft_Word_Document5.docx"/><Relationship Id="rId4" Type="http://schemas.openxmlformats.org/officeDocument/2006/relationships/image" Target="../media/image7.emf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package" Target="../embeddings/Microsoft_Word_Document8.docx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jpeg"/><Relationship Id="rId11" Type="http://schemas.openxmlformats.org/officeDocument/2006/relationships/package" Target="../embeddings/Microsoft_Word_Document7.docx"/><Relationship Id="rId5" Type="http://schemas.openxmlformats.org/officeDocument/2006/relationships/image" Target="../media/image12.emf"/><Relationship Id="rId15" Type="http://schemas.openxmlformats.org/officeDocument/2006/relationships/package" Target="../embeddings/Microsoft_Word_Document9.docx"/><Relationship Id="rId10" Type="http://schemas.openxmlformats.org/officeDocument/2006/relationships/image" Target="../media/image11.jpeg"/><Relationship Id="rId4" Type="http://schemas.openxmlformats.org/officeDocument/2006/relationships/package" Target="../embeddings/Microsoft_Word_Document6.docx"/><Relationship Id="rId9" Type="http://schemas.openxmlformats.org/officeDocument/2006/relationships/image" Target="../media/image10.jpeg"/><Relationship Id="rId1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package" Target="../embeddings/Microsoft_Word_Document13.docx"/><Relationship Id="rId3" Type="http://schemas.openxmlformats.org/officeDocument/2006/relationships/image" Target="../media/image19.png"/><Relationship Id="rId7" Type="http://schemas.openxmlformats.org/officeDocument/2006/relationships/package" Target="../embeddings/Microsoft_Word_Document10.docx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emf"/><Relationship Id="rId11" Type="http://schemas.openxmlformats.org/officeDocument/2006/relationships/package" Target="../embeddings/Microsoft_Word_Document12.docx"/><Relationship Id="rId5" Type="http://schemas.openxmlformats.org/officeDocument/2006/relationships/image" Target="../media/image21.jpeg"/><Relationship Id="rId10" Type="http://schemas.openxmlformats.org/officeDocument/2006/relationships/image" Target="../media/image16.emf"/><Relationship Id="rId4" Type="http://schemas.openxmlformats.org/officeDocument/2006/relationships/image" Target="../media/image20.jpeg"/><Relationship Id="rId9" Type="http://schemas.openxmlformats.org/officeDocument/2006/relationships/package" Target="../embeddings/Microsoft_Word_Document11.docx"/><Relationship Id="rId1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15.docx"/><Relationship Id="rId3" Type="http://schemas.openxmlformats.org/officeDocument/2006/relationships/package" Target="../embeddings/Microsoft_Word_Document14.docx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jpeg"/><Relationship Id="rId11" Type="http://schemas.openxmlformats.org/officeDocument/2006/relationships/image" Target="../media/image25.emf"/><Relationship Id="rId5" Type="http://schemas.openxmlformats.org/officeDocument/2006/relationships/image" Target="../media/image26.jpeg"/><Relationship Id="rId10" Type="http://schemas.openxmlformats.org/officeDocument/2006/relationships/package" Target="../embeddings/Microsoft_Word_Document16.docx"/><Relationship Id="rId4" Type="http://schemas.openxmlformats.org/officeDocument/2006/relationships/image" Target="../media/image23.emf"/><Relationship Id="rId9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31.png"/><Relationship Id="rId7" Type="http://schemas.openxmlformats.org/officeDocument/2006/relationships/package" Target="../embeddings/Microsoft_Word_Document18.docx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emf"/><Relationship Id="rId11" Type="http://schemas.openxmlformats.org/officeDocument/2006/relationships/image" Target="../media/image33.png"/><Relationship Id="rId5" Type="http://schemas.openxmlformats.org/officeDocument/2006/relationships/package" Target="../embeddings/Microsoft_Word_Document17.docx"/><Relationship Id="rId10" Type="http://schemas.openxmlformats.org/officeDocument/2006/relationships/image" Target="../media/image30.emf"/><Relationship Id="rId4" Type="http://schemas.openxmlformats.org/officeDocument/2006/relationships/image" Target="../media/image32.jpeg"/><Relationship Id="rId9" Type="http://schemas.openxmlformats.org/officeDocument/2006/relationships/package" Target="../embeddings/Microsoft_Word_Document19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/>
          <a:srcRect l="68680" t="36965" r="7364" b="36874"/>
          <a:stretch/>
        </p:blipFill>
        <p:spPr>
          <a:xfrm>
            <a:off x="342900" y="1358900"/>
            <a:ext cx="8572500" cy="5302877"/>
          </a:xfrm>
          <a:prstGeom prst="rect">
            <a:avLst/>
          </a:prstGeom>
        </p:spPr>
      </p:pic>
      <p:sp>
        <p:nvSpPr>
          <p:cNvPr id="20" name="Text Box 124"/>
          <p:cNvSpPr txBox="1">
            <a:spLocks noChangeArrowheads="1"/>
          </p:cNvSpPr>
          <p:nvPr/>
        </p:nvSpPr>
        <p:spPr bwMode="auto">
          <a:xfrm>
            <a:off x="156518" y="868040"/>
            <a:ext cx="88721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8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ヒント①　岐阜メモリアルセンターの近くの</a:t>
            </a:r>
            <a:r>
              <a:rPr lang="ja-JP" altLang="en-US" sz="1800" u="sng" dirty="0">
                <a:solidFill>
                  <a:srgbClr val="FF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8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の場所にあります。</a:t>
            </a:r>
            <a:endParaRPr lang="ja-JP" altLang="ja-JP" sz="12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046133" y="2325972"/>
            <a:ext cx="180000" cy="1800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Text Box 124"/>
          <p:cNvSpPr txBox="1">
            <a:spLocks noChangeArrowheads="1"/>
          </p:cNvSpPr>
          <p:nvPr/>
        </p:nvSpPr>
        <p:spPr bwMode="auto">
          <a:xfrm>
            <a:off x="3827161" y="1933831"/>
            <a:ext cx="20529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岐阜メモリアルセンター</a:t>
            </a:r>
            <a:endParaRPr lang="ja-JP" altLang="ja-JP" sz="105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4763630" y="4726272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Text Box 124"/>
          <p:cNvSpPr txBox="1">
            <a:spLocks noChangeArrowheads="1"/>
          </p:cNvSpPr>
          <p:nvPr/>
        </p:nvSpPr>
        <p:spPr bwMode="auto">
          <a:xfrm>
            <a:off x="7104664" y="2154362"/>
            <a:ext cx="12401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ja-JP" altLang="en-US" sz="1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長良川</a:t>
            </a:r>
            <a:endParaRPr lang="en-US" altLang="ja-JP" sz="14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5" name="Text Box 124"/>
          <p:cNvSpPr txBox="1">
            <a:spLocks noChangeArrowheads="1"/>
          </p:cNvSpPr>
          <p:nvPr/>
        </p:nvSpPr>
        <p:spPr bwMode="auto">
          <a:xfrm>
            <a:off x="3099931" y="4044085"/>
            <a:ext cx="152286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ja-JP" altLang="en-US" sz="11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金華橋</a:t>
            </a:r>
            <a:endParaRPr lang="en-US" altLang="ja-JP" sz="11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64461"/>
              </p:ext>
            </p:extLst>
          </p:nvPr>
        </p:nvGraphicFramePr>
        <p:xfrm>
          <a:off x="1584879" y="31854"/>
          <a:ext cx="60960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5" imgW="6095520" imgH="890640" progId="Word.Document.12">
                  <p:embed/>
                </p:oleObj>
              </mc:Choice>
              <mc:Fallback>
                <p:oleObj name="Document" r:id="rId5" imgW="6095520" imgH="8906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4879" y="31854"/>
                        <a:ext cx="6096000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Text Box 124">
            <a:extLst>
              <a:ext uri="{FF2B5EF4-FFF2-40B4-BE49-F238E27FC236}">
                <a16:creationId xmlns:a16="http://schemas.microsoft.com/office/drawing/2014/main" id="{E18FFB78-7C8F-415A-9B1C-C417F7692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766" y="31807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なん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Text Box 124">
            <a:extLst>
              <a:ext uri="{FF2B5EF4-FFF2-40B4-BE49-F238E27FC236}">
                <a16:creationId xmlns:a16="http://schemas.microsoft.com/office/drawing/2014/main" id="{6B568987-F2BB-4CDC-95D2-AAF7D9430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768" y="690906"/>
            <a:ext cx="6320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ぎふ</a:t>
            </a:r>
            <a:endParaRPr lang="ja-JP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5" name="Text Box 124">
            <a:extLst>
              <a:ext uri="{FF2B5EF4-FFF2-40B4-BE49-F238E27FC236}">
                <a16:creationId xmlns:a16="http://schemas.microsoft.com/office/drawing/2014/main" id="{E5413844-2DA6-42F1-BFDD-F295B3DCF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0162" y="706092"/>
            <a:ext cx="6320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ちか</a:t>
            </a:r>
            <a:endParaRPr lang="ja-JP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Text Box 124">
            <a:extLst>
              <a:ext uri="{FF2B5EF4-FFF2-40B4-BE49-F238E27FC236}">
                <a16:creationId xmlns:a16="http://schemas.microsoft.com/office/drawing/2014/main" id="{4359E9D8-1D9F-4D10-BB25-A1D133064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4192" y="706092"/>
            <a:ext cx="6320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ばしょ</a:t>
            </a:r>
            <a:endParaRPr lang="ja-JP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Text Box 124">
            <a:extLst>
              <a:ext uri="{FF2B5EF4-FFF2-40B4-BE49-F238E27FC236}">
                <a16:creationId xmlns:a16="http://schemas.microsoft.com/office/drawing/2014/main" id="{4620ABD7-3DD3-46B0-B0D9-4B1B43B6A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0685" y="3940845"/>
            <a:ext cx="152286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ja-JP" altLang="en-US" sz="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きんかばし</a:t>
            </a:r>
            <a:endParaRPr lang="en-US" altLang="ja-JP" sz="8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Text Box 124">
            <a:extLst>
              <a:ext uri="{FF2B5EF4-FFF2-40B4-BE49-F238E27FC236}">
                <a16:creationId xmlns:a16="http://schemas.microsoft.com/office/drawing/2014/main" id="{C600B694-D32D-4E69-B2B6-C3A54621E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394" y="2055533"/>
            <a:ext cx="152286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ja-JP" altLang="en-US" sz="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ながらがわ</a:t>
            </a:r>
            <a:endParaRPr lang="en-US" altLang="ja-JP" sz="8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Text Box 124">
            <a:extLst>
              <a:ext uri="{FF2B5EF4-FFF2-40B4-BE49-F238E27FC236}">
                <a16:creationId xmlns:a16="http://schemas.microsoft.com/office/drawing/2014/main" id="{DE9222E3-D83B-4D61-8457-2B590CDE0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53" y="1854667"/>
            <a:ext cx="152286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ja-JP" altLang="en-US" sz="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ぎ　ふ</a:t>
            </a:r>
            <a:endParaRPr lang="en-US" altLang="ja-JP" sz="8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84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385623"/>
              </p:ext>
            </p:extLst>
          </p:nvPr>
        </p:nvGraphicFramePr>
        <p:xfrm>
          <a:off x="256646" y="789361"/>
          <a:ext cx="84137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文書" r:id="rId3" imgW="8413942" imgH="545442" progId="Word.Document.12">
                  <p:embed/>
                </p:oleObj>
              </mc:Choice>
              <mc:Fallback>
                <p:oleObj name="文書" r:id="rId3" imgW="8413942" imgH="5454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646" y="789361"/>
                        <a:ext cx="841375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t="16999" r="15461"/>
          <a:stretch/>
        </p:blipFill>
        <p:spPr>
          <a:xfrm>
            <a:off x="1276331" y="1727201"/>
            <a:ext cx="6591338" cy="39018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665758"/>
              </p:ext>
            </p:extLst>
          </p:nvPr>
        </p:nvGraphicFramePr>
        <p:xfrm>
          <a:off x="1531673" y="30205"/>
          <a:ext cx="6097587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文書" r:id="rId6" imgW="6098041" imgH="890901" progId="Word.Document.12">
                  <p:embed/>
                </p:oleObj>
              </mc:Choice>
              <mc:Fallback>
                <p:oleObj name="文書" r:id="rId6" imgW="6098041" imgH="8909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31673" y="30205"/>
                        <a:ext cx="6097587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374453"/>
              </p:ext>
            </p:extLst>
          </p:nvPr>
        </p:nvGraphicFramePr>
        <p:xfrm>
          <a:off x="1542784" y="5735017"/>
          <a:ext cx="60753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文書" r:id="rId8" imgW="6098041" imgH="574682" progId="Word.Document.12">
                  <p:embed/>
                </p:oleObj>
              </mc:Choice>
              <mc:Fallback>
                <p:oleObj name="文書" r:id="rId8" imgW="6098041" imgH="5746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42784" y="5735017"/>
                        <a:ext cx="6075363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Text Box 124">
            <a:extLst>
              <a:ext uri="{FF2B5EF4-FFF2-40B4-BE49-F238E27FC236}">
                <a16:creationId xmlns:a16="http://schemas.microsoft.com/office/drawing/2014/main" id="{85FC4822-492B-441F-B182-651379E63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195" y="6135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なん</a:t>
            </a:r>
            <a:endParaRPr lang="en-US" altLang="ja-JP" sz="14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402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D0B78BA-ACE5-43BF-A56D-B1F8BEF4F39C}"/>
              </a:ext>
            </a:extLst>
          </p:cNvPr>
          <p:cNvSpPr txBox="1"/>
          <p:nvPr/>
        </p:nvSpPr>
        <p:spPr>
          <a:xfrm>
            <a:off x="156518" y="800165"/>
            <a:ext cx="4129732" cy="612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答え　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801333"/>
              </p:ext>
            </p:extLst>
          </p:nvPr>
        </p:nvGraphicFramePr>
        <p:xfrm>
          <a:off x="258763" y="1414463"/>
          <a:ext cx="829468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文書" r:id="rId3" imgW="8294105" imgH="1012551" progId="Word.Document.12">
                  <p:embed/>
                </p:oleObj>
              </mc:Choice>
              <mc:Fallback>
                <p:oleObj name="文書" r:id="rId3" imgW="8294105" imgH="101255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763" y="1414463"/>
                        <a:ext cx="8294687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12" name="テキスト ボックス 3"/>
          <p:cNvSpPr txBox="1">
            <a:spLocks noChangeArrowheads="1"/>
          </p:cNvSpPr>
          <p:nvPr/>
        </p:nvSpPr>
        <p:spPr bwMode="auto">
          <a:xfrm>
            <a:off x="461607" y="3818653"/>
            <a:ext cx="1212117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ブロック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11533" r="22900" b="23634"/>
          <a:stretch/>
        </p:blipFill>
        <p:spPr>
          <a:xfrm>
            <a:off x="2324259" y="2850789"/>
            <a:ext cx="4508341" cy="29969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t="16999" r="15461"/>
          <a:stretch/>
        </p:blipFill>
        <p:spPr>
          <a:xfrm>
            <a:off x="80318" y="2378508"/>
            <a:ext cx="2091382" cy="12380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1" name="Picture 3" descr="I:\05_写真集\180518長良防災ＳＴ司令室訓練\180518司令室訓練\DSC_04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5003397"/>
            <a:ext cx="2076296" cy="138051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プレースホルダー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9" b="9949"/>
          <a:stretch>
            <a:fillRect/>
          </a:stretch>
        </p:blipFill>
        <p:spPr>
          <a:xfrm>
            <a:off x="6971270" y="5099783"/>
            <a:ext cx="2095500" cy="1258888"/>
          </a:xfrm>
          <a:custGeom>
            <a:avLst/>
            <a:gdLst>
              <a:gd name="connsiteX0" fmla="*/ 0 w 1472411"/>
              <a:gd name="connsiteY0" fmla="*/ 0 h 1689284"/>
              <a:gd name="connsiteX1" fmla="*/ 1472411 w 1472411"/>
              <a:gd name="connsiteY1" fmla="*/ 0 h 1689284"/>
              <a:gd name="connsiteX2" fmla="*/ 1472411 w 1472411"/>
              <a:gd name="connsiteY2" fmla="*/ 1689284 h 1689284"/>
              <a:gd name="connsiteX3" fmla="*/ 0 w 1472411"/>
              <a:gd name="connsiteY3" fmla="*/ 1689284 h 16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11" h="1689284">
                <a:moveTo>
                  <a:pt x="0" y="0"/>
                </a:moveTo>
                <a:lnTo>
                  <a:pt x="1472411" y="0"/>
                </a:lnTo>
                <a:lnTo>
                  <a:pt x="1472411" y="1689284"/>
                </a:lnTo>
                <a:lnTo>
                  <a:pt x="0" y="168928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</p:pic>
      <p:pic>
        <p:nvPicPr>
          <p:cNvPr id="17" name="図プレースホルダー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" b="5146"/>
          <a:stretch>
            <a:fillRect/>
          </a:stretch>
        </p:blipFill>
        <p:spPr>
          <a:xfrm>
            <a:off x="6971270" y="2339105"/>
            <a:ext cx="2095499" cy="1409868"/>
          </a:xfrm>
          <a:custGeom>
            <a:avLst/>
            <a:gdLst>
              <a:gd name="connsiteX0" fmla="*/ 0 w 1472411"/>
              <a:gd name="connsiteY0" fmla="*/ 0 h 1689284"/>
              <a:gd name="connsiteX1" fmla="*/ 1472411 w 1472411"/>
              <a:gd name="connsiteY1" fmla="*/ 0 h 1689284"/>
              <a:gd name="connsiteX2" fmla="*/ 1472411 w 1472411"/>
              <a:gd name="connsiteY2" fmla="*/ 1689284 h 1689284"/>
              <a:gd name="connsiteX3" fmla="*/ 0 w 1472411"/>
              <a:gd name="connsiteY3" fmla="*/ 1689284 h 16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11" h="1689284">
                <a:moveTo>
                  <a:pt x="0" y="0"/>
                </a:moveTo>
                <a:lnTo>
                  <a:pt x="1472411" y="0"/>
                </a:lnTo>
                <a:lnTo>
                  <a:pt x="1472411" y="1689284"/>
                </a:lnTo>
                <a:lnTo>
                  <a:pt x="0" y="168928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</p:pic>
      <p:graphicFrame>
        <p:nvGraphicFramePr>
          <p:cNvPr id="15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386706"/>
              </p:ext>
            </p:extLst>
          </p:nvPr>
        </p:nvGraphicFramePr>
        <p:xfrm>
          <a:off x="1531673" y="38997"/>
          <a:ext cx="6097587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文書" r:id="rId10" imgW="6098041" imgH="890901" progId="Word.Document.12">
                  <p:embed/>
                </p:oleObj>
              </mc:Choice>
              <mc:Fallback>
                <p:oleObj name="文書" r:id="rId10" imgW="6098041" imgH="8909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31673" y="38997"/>
                        <a:ext cx="6097587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グループ化 7"/>
          <p:cNvGrpSpPr/>
          <p:nvPr/>
        </p:nvGrpSpPr>
        <p:grpSpPr>
          <a:xfrm>
            <a:off x="688805" y="6401386"/>
            <a:ext cx="859323" cy="348566"/>
            <a:chOff x="688805" y="6401386"/>
            <a:chExt cx="859323" cy="348566"/>
          </a:xfrm>
        </p:grpSpPr>
        <p:sp>
          <p:nvSpPr>
            <p:cNvPr id="13" name="テキスト ボックス 3"/>
            <p:cNvSpPr txBox="1">
              <a:spLocks noChangeArrowheads="1"/>
            </p:cNvSpPr>
            <p:nvPr/>
          </p:nvSpPr>
          <p:spPr bwMode="auto">
            <a:xfrm>
              <a:off x="688805" y="6472953"/>
              <a:ext cx="8593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指令室</a:t>
              </a:r>
            </a:p>
          </p:txBody>
        </p:sp>
        <p:sp>
          <p:nvSpPr>
            <p:cNvPr id="19" name="テキスト ボックス 3"/>
            <p:cNvSpPr txBox="1">
              <a:spLocks noChangeArrowheads="1"/>
            </p:cNvSpPr>
            <p:nvPr/>
          </p:nvSpPr>
          <p:spPr bwMode="auto">
            <a:xfrm>
              <a:off x="688805" y="6401386"/>
              <a:ext cx="859323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6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しれいしつ</a:t>
              </a:r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7199598" y="6401386"/>
            <a:ext cx="2071403" cy="323166"/>
            <a:chOff x="7199598" y="6401386"/>
            <a:chExt cx="2071403" cy="323166"/>
          </a:xfrm>
        </p:grpSpPr>
        <p:sp>
          <p:nvSpPr>
            <p:cNvPr id="16" name="テキスト ボックス 3"/>
            <p:cNvSpPr txBox="1">
              <a:spLocks noChangeArrowheads="1"/>
            </p:cNvSpPr>
            <p:nvPr/>
          </p:nvSpPr>
          <p:spPr bwMode="auto">
            <a:xfrm>
              <a:off x="7377951" y="6447553"/>
              <a:ext cx="18930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健康ステーション</a:t>
              </a:r>
            </a:p>
          </p:txBody>
        </p:sp>
        <p:sp>
          <p:nvSpPr>
            <p:cNvPr id="20" name="テキスト ボックス 3"/>
            <p:cNvSpPr txBox="1">
              <a:spLocks noChangeArrowheads="1"/>
            </p:cNvSpPr>
            <p:nvPr/>
          </p:nvSpPr>
          <p:spPr bwMode="auto">
            <a:xfrm>
              <a:off x="7199598" y="6401386"/>
              <a:ext cx="859323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6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けんこう</a:t>
              </a: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7589358" y="3747086"/>
            <a:ext cx="859323" cy="348566"/>
            <a:chOff x="7656872" y="3862416"/>
            <a:chExt cx="859323" cy="348566"/>
          </a:xfrm>
        </p:grpSpPr>
        <p:sp>
          <p:nvSpPr>
            <p:cNvPr id="22" name="テキスト ボックス 3"/>
            <p:cNvSpPr txBox="1">
              <a:spLocks noChangeArrowheads="1"/>
            </p:cNvSpPr>
            <p:nvPr/>
          </p:nvSpPr>
          <p:spPr bwMode="auto">
            <a:xfrm>
              <a:off x="7656872" y="3933983"/>
              <a:ext cx="8593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会議室</a:t>
              </a:r>
            </a:p>
          </p:txBody>
        </p:sp>
        <p:sp>
          <p:nvSpPr>
            <p:cNvPr id="23" name="テキスト ボックス 3"/>
            <p:cNvSpPr txBox="1">
              <a:spLocks noChangeArrowheads="1"/>
            </p:cNvSpPr>
            <p:nvPr/>
          </p:nvSpPr>
          <p:spPr bwMode="auto">
            <a:xfrm>
              <a:off x="7656872" y="3862416"/>
              <a:ext cx="859323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6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かいぎし</a:t>
              </a:r>
              <a:r>
                <a:rPr lang="ja-JP" altLang="en-US" sz="600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</a:t>
              </a:r>
              <a:endParaRPr lang="ja-JP" altLang="en-US" sz="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7654502" y="115360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資料３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Text Box 124">
            <a:extLst>
              <a:ext uri="{FF2B5EF4-FFF2-40B4-BE49-F238E27FC236}">
                <a16:creationId xmlns:a16="http://schemas.microsoft.com/office/drawing/2014/main" id="{5F14C1E2-FEF1-417A-972A-040150F8B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26" y="814606"/>
            <a:ext cx="63206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こた</a:t>
            </a:r>
            <a:endParaRPr lang="ja-JP" altLang="ja-JP" sz="9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Text Box 124">
            <a:extLst>
              <a:ext uri="{FF2B5EF4-FFF2-40B4-BE49-F238E27FC236}">
                <a16:creationId xmlns:a16="http://schemas.microsoft.com/office/drawing/2014/main" id="{F03CA15E-AD1A-462A-B0F3-32FFBBB10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195" y="14927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なん</a:t>
            </a:r>
            <a:endParaRPr lang="en-US" altLang="ja-JP" sz="14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649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オブジェクト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096186"/>
              </p:ext>
            </p:extLst>
          </p:nvPr>
        </p:nvGraphicFramePr>
        <p:xfrm>
          <a:off x="261938" y="1419225"/>
          <a:ext cx="8275637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文書" r:id="rId4" imgW="8294105" imgH="1018688" progId="Word.Document.12">
                  <p:embed/>
                </p:oleObj>
              </mc:Choice>
              <mc:Fallback>
                <p:oleObj name="文書" r:id="rId4" imgW="8294105" imgH="10186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1938" y="1419225"/>
                        <a:ext cx="8275637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00165"/>
            <a:ext cx="4129732" cy="612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答え　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11533" r="22900" b="23634"/>
          <a:stretch/>
        </p:blipFill>
        <p:spPr>
          <a:xfrm>
            <a:off x="2324259" y="2850789"/>
            <a:ext cx="4508341" cy="29969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t="16999" r="15461"/>
          <a:stretch/>
        </p:blipFill>
        <p:spPr>
          <a:xfrm>
            <a:off x="80318" y="2378508"/>
            <a:ext cx="2091382" cy="12380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1" name="Picture 3" descr="I:\05_写真集\180518長良防災ＳＴ司令室訓練\180518司令室訓練\DSC_042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5003397"/>
            <a:ext cx="2076296" cy="138051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プレースホルダー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9" b="9949"/>
          <a:stretch>
            <a:fillRect/>
          </a:stretch>
        </p:blipFill>
        <p:spPr>
          <a:xfrm>
            <a:off x="6971270" y="5099783"/>
            <a:ext cx="2095500" cy="1258888"/>
          </a:xfrm>
          <a:custGeom>
            <a:avLst/>
            <a:gdLst>
              <a:gd name="connsiteX0" fmla="*/ 0 w 1472411"/>
              <a:gd name="connsiteY0" fmla="*/ 0 h 1689284"/>
              <a:gd name="connsiteX1" fmla="*/ 1472411 w 1472411"/>
              <a:gd name="connsiteY1" fmla="*/ 0 h 1689284"/>
              <a:gd name="connsiteX2" fmla="*/ 1472411 w 1472411"/>
              <a:gd name="connsiteY2" fmla="*/ 1689284 h 1689284"/>
              <a:gd name="connsiteX3" fmla="*/ 0 w 1472411"/>
              <a:gd name="connsiteY3" fmla="*/ 1689284 h 16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11" h="1689284">
                <a:moveTo>
                  <a:pt x="0" y="0"/>
                </a:moveTo>
                <a:lnTo>
                  <a:pt x="1472411" y="0"/>
                </a:lnTo>
                <a:lnTo>
                  <a:pt x="1472411" y="1689284"/>
                </a:lnTo>
                <a:lnTo>
                  <a:pt x="0" y="168928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</p:pic>
      <p:pic>
        <p:nvPicPr>
          <p:cNvPr id="17" name="図プレースホルダー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" b="5146"/>
          <a:stretch>
            <a:fillRect/>
          </a:stretch>
        </p:blipFill>
        <p:spPr>
          <a:xfrm>
            <a:off x="6971270" y="2339105"/>
            <a:ext cx="2095499" cy="1409868"/>
          </a:xfrm>
          <a:custGeom>
            <a:avLst/>
            <a:gdLst>
              <a:gd name="connsiteX0" fmla="*/ 0 w 1472411"/>
              <a:gd name="connsiteY0" fmla="*/ 0 h 1689284"/>
              <a:gd name="connsiteX1" fmla="*/ 1472411 w 1472411"/>
              <a:gd name="connsiteY1" fmla="*/ 0 h 1689284"/>
              <a:gd name="connsiteX2" fmla="*/ 1472411 w 1472411"/>
              <a:gd name="connsiteY2" fmla="*/ 1689284 h 1689284"/>
              <a:gd name="connsiteX3" fmla="*/ 0 w 1472411"/>
              <a:gd name="connsiteY3" fmla="*/ 1689284 h 16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11" h="1689284">
                <a:moveTo>
                  <a:pt x="0" y="0"/>
                </a:moveTo>
                <a:lnTo>
                  <a:pt x="1472411" y="0"/>
                </a:lnTo>
                <a:lnTo>
                  <a:pt x="1472411" y="1689284"/>
                </a:lnTo>
                <a:lnTo>
                  <a:pt x="0" y="168928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</p:pic>
      <p:graphicFrame>
        <p:nvGraphicFramePr>
          <p:cNvPr id="19" name="オブジェクト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729268"/>
              </p:ext>
            </p:extLst>
          </p:nvPr>
        </p:nvGraphicFramePr>
        <p:xfrm>
          <a:off x="1531673" y="-22547"/>
          <a:ext cx="6097587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文書" r:id="rId11" imgW="6098041" imgH="890901" progId="Word.Document.12">
                  <p:embed/>
                </p:oleObj>
              </mc:Choice>
              <mc:Fallback>
                <p:oleObj name="文書" r:id="rId11" imgW="6098041" imgH="8909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31673" y="-22547"/>
                        <a:ext cx="6097587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テキスト ボックス 3"/>
          <p:cNvSpPr txBox="1">
            <a:spLocks noChangeArrowheads="1"/>
          </p:cNvSpPr>
          <p:nvPr/>
        </p:nvSpPr>
        <p:spPr bwMode="auto">
          <a:xfrm>
            <a:off x="461607" y="3818653"/>
            <a:ext cx="1212117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ブロック</a:t>
            </a:r>
          </a:p>
        </p:txBody>
      </p:sp>
      <p:grpSp>
        <p:nvGrpSpPr>
          <p:cNvPr id="22" name="グループ化 21"/>
          <p:cNvGrpSpPr/>
          <p:nvPr/>
        </p:nvGrpSpPr>
        <p:grpSpPr>
          <a:xfrm>
            <a:off x="688805" y="6401386"/>
            <a:ext cx="859323" cy="348566"/>
            <a:chOff x="688805" y="6401386"/>
            <a:chExt cx="859323" cy="348566"/>
          </a:xfrm>
        </p:grpSpPr>
        <p:sp>
          <p:nvSpPr>
            <p:cNvPr id="23" name="テキスト ボックス 3"/>
            <p:cNvSpPr txBox="1">
              <a:spLocks noChangeArrowheads="1"/>
            </p:cNvSpPr>
            <p:nvPr/>
          </p:nvSpPr>
          <p:spPr bwMode="auto">
            <a:xfrm>
              <a:off x="688805" y="6472953"/>
              <a:ext cx="8593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指令室</a:t>
              </a:r>
            </a:p>
          </p:txBody>
        </p:sp>
        <p:sp>
          <p:nvSpPr>
            <p:cNvPr id="24" name="テキスト ボックス 3"/>
            <p:cNvSpPr txBox="1">
              <a:spLocks noChangeArrowheads="1"/>
            </p:cNvSpPr>
            <p:nvPr/>
          </p:nvSpPr>
          <p:spPr bwMode="auto">
            <a:xfrm>
              <a:off x="688805" y="6401386"/>
              <a:ext cx="859323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6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しれいしつ</a:t>
              </a:r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7199598" y="6401386"/>
            <a:ext cx="2071403" cy="323166"/>
            <a:chOff x="7199598" y="6401386"/>
            <a:chExt cx="2071403" cy="323166"/>
          </a:xfrm>
        </p:grpSpPr>
        <p:sp>
          <p:nvSpPr>
            <p:cNvPr id="26" name="テキスト ボックス 3"/>
            <p:cNvSpPr txBox="1">
              <a:spLocks noChangeArrowheads="1"/>
            </p:cNvSpPr>
            <p:nvPr/>
          </p:nvSpPr>
          <p:spPr bwMode="auto">
            <a:xfrm>
              <a:off x="7377951" y="6447553"/>
              <a:ext cx="18930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健康ステーション</a:t>
              </a:r>
            </a:p>
          </p:txBody>
        </p:sp>
        <p:sp>
          <p:nvSpPr>
            <p:cNvPr id="27" name="テキスト ボックス 3"/>
            <p:cNvSpPr txBox="1">
              <a:spLocks noChangeArrowheads="1"/>
            </p:cNvSpPr>
            <p:nvPr/>
          </p:nvSpPr>
          <p:spPr bwMode="auto">
            <a:xfrm>
              <a:off x="7199598" y="6401386"/>
              <a:ext cx="859323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6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けんこう</a:t>
              </a:r>
            </a:p>
          </p:txBody>
        </p:sp>
      </p:grpSp>
      <p:grpSp>
        <p:nvGrpSpPr>
          <p:cNvPr id="28" name="グループ化 27"/>
          <p:cNvGrpSpPr/>
          <p:nvPr/>
        </p:nvGrpSpPr>
        <p:grpSpPr>
          <a:xfrm>
            <a:off x="7589358" y="3747086"/>
            <a:ext cx="859323" cy="348566"/>
            <a:chOff x="7656872" y="3862416"/>
            <a:chExt cx="859323" cy="348566"/>
          </a:xfrm>
        </p:grpSpPr>
        <p:sp>
          <p:nvSpPr>
            <p:cNvPr id="29" name="テキスト ボックス 3"/>
            <p:cNvSpPr txBox="1">
              <a:spLocks noChangeArrowheads="1"/>
            </p:cNvSpPr>
            <p:nvPr/>
          </p:nvSpPr>
          <p:spPr bwMode="auto">
            <a:xfrm>
              <a:off x="7656872" y="3933983"/>
              <a:ext cx="8593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会議室</a:t>
              </a:r>
            </a:p>
          </p:txBody>
        </p:sp>
        <p:sp>
          <p:nvSpPr>
            <p:cNvPr id="30" name="テキスト ボックス 3"/>
            <p:cNvSpPr txBox="1">
              <a:spLocks noChangeArrowheads="1"/>
            </p:cNvSpPr>
            <p:nvPr/>
          </p:nvSpPr>
          <p:spPr bwMode="auto">
            <a:xfrm>
              <a:off x="7656872" y="3862416"/>
              <a:ext cx="859323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6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かいぎし</a:t>
              </a:r>
              <a:r>
                <a:rPr lang="ja-JP" altLang="en-US" sz="600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</a:t>
              </a:r>
              <a:endParaRPr lang="ja-JP" altLang="en-US" sz="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838686"/>
              </p:ext>
            </p:extLst>
          </p:nvPr>
        </p:nvGraphicFramePr>
        <p:xfrm>
          <a:off x="933608" y="734195"/>
          <a:ext cx="3805238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文書" r:id="rId13" imgW="3805946" imgH="821232" progId="Word.Document.12">
                  <p:embed/>
                </p:oleObj>
              </mc:Choice>
              <mc:Fallback>
                <p:oleObj name="文書" r:id="rId13" imgW="3805946" imgH="8212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33608" y="734195"/>
                        <a:ext cx="3805238" cy="820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579493"/>
              </p:ext>
            </p:extLst>
          </p:nvPr>
        </p:nvGraphicFramePr>
        <p:xfrm>
          <a:off x="2568575" y="5888038"/>
          <a:ext cx="40132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Document" r:id="rId15" imgW="4026670" imgH="953966" progId="Word.Document.12">
                  <p:embed/>
                </p:oleObj>
              </mc:Choice>
              <mc:Fallback>
                <p:oleObj name="Document" r:id="rId15" imgW="4026670" imgH="9539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568575" y="5888038"/>
                        <a:ext cx="4013200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テキスト ボックス 31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資料４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Text Box 124">
            <a:extLst>
              <a:ext uri="{FF2B5EF4-FFF2-40B4-BE49-F238E27FC236}">
                <a16:creationId xmlns:a16="http://schemas.microsoft.com/office/drawing/2014/main" id="{63A39031-A4ED-40A2-B6CE-045747E0E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195" y="-64905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なん</a:t>
            </a:r>
            <a:endParaRPr lang="en-US" altLang="ja-JP" sz="14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3" name="Text Box 124">
            <a:extLst>
              <a:ext uri="{FF2B5EF4-FFF2-40B4-BE49-F238E27FC236}">
                <a16:creationId xmlns:a16="http://schemas.microsoft.com/office/drawing/2014/main" id="{C4E07743-B443-4455-ACA7-A93D07A55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26" y="814606"/>
            <a:ext cx="63206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こた</a:t>
            </a:r>
            <a:endParaRPr lang="ja-JP" altLang="ja-JP" sz="9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0695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63962"/>
            <a:ext cx="76483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それぞれの施設は誰が作っているでしょうか？</a:t>
            </a: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2" t="45842" r="5488" b="4750"/>
          <a:stretch/>
        </p:blipFill>
        <p:spPr bwMode="auto">
          <a:xfrm>
            <a:off x="591968" y="1200698"/>
            <a:ext cx="3312000" cy="234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" t="4767" r="897" b="3321"/>
          <a:stretch/>
        </p:blipFill>
        <p:spPr bwMode="auto">
          <a:xfrm>
            <a:off x="4988730" y="1200698"/>
            <a:ext cx="3312000" cy="23400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11533" r="26300" b="23634"/>
          <a:stretch/>
        </p:blipFill>
        <p:spPr bwMode="auto">
          <a:xfrm>
            <a:off x="591968" y="4174317"/>
            <a:ext cx="3312000" cy="2340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 t="2352" r="4656" b="491"/>
          <a:stretch/>
        </p:blipFill>
        <p:spPr bwMode="auto">
          <a:xfrm>
            <a:off x="4989683" y="4194624"/>
            <a:ext cx="3312000" cy="234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" name="Oval 175"/>
          <p:cNvSpPr>
            <a:spLocks noChangeArrowheads="1"/>
          </p:cNvSpPr>
          <p:nvPr/>
        </p:nvSpPr>
        <p:spPr bwMode="auto">
          <a:xfrm>
            <a:off x="3360738" y="5633720"/>
            <a:ext cx="107950" cy="1079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/>
          </a:p>
        </p:txBody>
      </p:sp>
      <p:graphicFrame>
        <p:nvGraphicFramePr>
          <p:cNvPr id="6" name="オブジェクト 5"/>
          <p:cNvGraphicFramePr>
            <a:graphicFrameLocks noChangeAspect="1"/>
          </p:cNvGraphicFramePr>
          <p:nvPr/>
        </p:nvGraphicFramePr>
        <p:xfrm>
          <a:off x="1839981" y="748193"/>
          <a:ext cx="81597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文書" r:id="rId7" imgW="816206" imgH="458446" progId="Word.Document.12">
                  <p:embed/>
                </p:oleObj>
              </mc:Choice>
              <mc:Fallback>
                <p:oleObj name="文書" r:id="rId7" imgW="816206" imgH="4584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39981" y="748193"/>
                        <a:ext cx="815975" cy="458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6255158" y="748193"/>
          <a:ext cx="7810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文書" r:id="rId9" imgW="781450" imgH="458446" progId="Word.Document.12">
                  <p:embed/>
                </p:oleObj>
              </mc:Choice>
              <mc:Fallback>
                <p:oleObj name="文書" r:id="rId9" imgW="781450" imgH="4584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55158" y="748193"/>
                        <a:ext cx="781050" cy="458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5429658" y="3746111"/>
          <a:ext cx="24320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文書" r:id="rId11" imgW="2431335" imgH="458446" progId="Word.Document.12">
                  <p:embed/>
                </p:oleObj>
              </mc:Choice>
              <mc:Fallback>
                <p:oleObj name="文書" r:id="rId11" imgW="2431335" imgH="4584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29658" y="3746111"/>
                        <a:ext cx="2432050" cy="458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オブジェクト 8"/>
          <p:cNvGraphicFramePr>
            <a:graphicFrameLocks noChangeAspect="1"/>
          </p:cNvGraphicFramePr>
          <p:nvPr/>
        </p:nvGraphicFramePr>
        <p:xfrm>
          <a:off x="1090681" y="3746111"/>
          <a:ext cx="231457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文書" r:id="rId13" imgW="2314866" imgH="458446" progId="Word.Document.12">
                  <p:embed/>
                </p:oleObj>
              </mc:Choice>
              <mc:Fallback>
                <p:oleObj name="文書" r:id="rId13" imgW="2314866" imgH="4584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90681" y="3746111"/>
                        <a:ext cx="2314575" cy="458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テキスト ボックス 21"/>
          <p:cNvSpPr txBox="1"/>
          <p:nvPr/>
        </p:nvSpPr>
        <p:spPr>
          <a:xfrm>
            <a:off x="7654502" y="124152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資料５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Text Box 124">
            <a:extLst>
              <a:ext uri="{FF2B5EF4-FFF2-40B4-BE49-F238E27FC236}">
                <a16:creationId xmlns:a16="http://schemas.microsoft.com/office/drawing/2014/main" id="{419FDA81-EE2E-461A-8C24-4131F2CD9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68" y="22470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しせつ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Text Box 124">
            <a:extLst>
              <a:ext uri="{FF2B5EF4-FFF2-40B4-BE49-F238E27FC236}">
                <a16:creationId xmlns:a16="http://schemas.microsoft.com/office/drawing/2014/main" id="{5F128D95-5DC5-4B1F-8DCF-5DD1E28C3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7549" y="22470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だれ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Text Box 124">
            <a:extLst>
              <a:ext uri="{FF2B5EF4-FFF2-40B4-BE49-F238E27FC236}">
                <a16:creationId xmlns:a16="http://schemas.microsoft.com/office/drawing/2014/main" id="{2F5A8027-A837-4E6F-83AF-EBEE6C9B9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552" y="28172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つく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395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オブジェクト 32"/>
          <p:cNvGraphicFramePr>
            <a:graphicFrameLocks noChangeAspect="1"/>
          </p:cNvGraphicFramePr>
          <p:nvPr/>
        </p:nvGraphicFramePr>
        <p:xfrm>
          <a:off x="1092268" y="3746500"/>
          <a:ext cx="2311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文書" r:id="rId3" imgW="2314866" imgH="459890" progId="Word.Document.12">
                  <p:embed/>
                </p:oleObj>
              </mc:Choice>
              <mc:Fallback>
                <p:oleObj name="文書" r:id="rId3" imgW="2314866" imgH="4598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2268" y="3746500"/>
                        <a:ext cx="23114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2" descr="Z:\平成３０年度\210：防災情報課\★H30水防演習関係\41_実施後\【８５中部】速報版\④写真\DSC_604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4" t="4487" r="26696" b="1859"/>
          <a:stretch/>
        </p:blipFill>
        <p:spPr bwMode="auto">
          <a:xfrm rot="16200000">
            <a:off x="1077968" y="3747508"/>
            <a:ext cx="2340000" cy="3312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0287" y="111210"/>
            <a:ext cx="76483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それぞれの取り組みは誰が行っているでしょか？</a:t>
            </a:r>
          </a:p>
        </p:txBody>
      </p:sp>
      <p:pic>
        <p:nvPicPr>
          <p:cNvPr id="39" name="Picture 4" descr="Z:\平成２９年度\240：長良川第一出張所\13_小学校防災教育\パト写真\CIMG1176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4265" r="4320" b="8784"/>
          <a:stretch/>
        </p:blipFill>
        <p:spPr bwMode="auto">
          <a:xfrm>
            <a:off x="591968" y="1200698"/>
            <a:ext cx="3312000" cy="2340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34" name="図 3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1029" r="4759" b="-229"/>
          <a:stretch/>
        </p:blipFill>
        <p:spPr bwMode="auto">
          <a:xfrm>
            <a:off x="4988730" y="1200698"/>
            <a:ext cx="3312000" cy="234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30" name="オブジェクト 29"/>
          <p:cNvGraphicFramePr>
            <a:graphicFrameLocks noChangeAspect="1"/>
          </p:cNvGraphicFramePr>
          <p:nvPr/>
        </p:nvGraphicFramePr>
        <p:xfrm>
          <a:off x="1517718" y="749300"/>
          <a:ext cx="1460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文書" r:id="rId8" imgW="1468753" imgH="636770" progId="Word.Document.12">
                  <p:embed/>
                </p:oleObj>
              </mc:Choice>
              <mc:Fallback>
                <p:oleObj name="文書" r:id="rId8" imgW="1468753" imgH="6367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17718" y="749300"/>
                        <a:ext cx="14605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オブジェクト 30"/>
          <p:cNvGraphicFramePr>
            <a:graphicFrameLocks noChangeAspect="1"/>
          </p:cNvGraphicFramePr>
          <p:nvPr/>
        </p:nvGraphicFramePr>
        <p:xfrm>
          <a:off x="5349330" y="749300"/>
          <a:ext cx="259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文書" r:id="rId10" imgW="2585748" imgH="459890" progId="Word.Document.12">
                  <p:embed/>
                </p:oleObj>
              </mc:Choice>
              <mc:Fallback>
                <p:oleObj name="文書" r:id="rId10" imgW="2585748" imgH="4598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49330" y="749300"/>
                        <a:ext cx="25908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資料６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Text Box 124">
            <a:extLst>
              <a:ext uri="{FF2B5EF4-FFF2-40B4-BE49-F238E27FC236}">
                <a16:creationId xmlns:a16="http://schemas.microsoft.com/office/drawing/2014/main" id="{3AA7A990-A179-4207-A8BE-82268A6BE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012" y="-24186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Text Box 124">
            <a:extLst>
              <a:ext uri="{FF2B5EF4-FFF2-40B4-BE49-F238E27FC236}">
                <a16:creationId xmlns:a16="http://schemas.microsoft.com/office/drawing/2014/main" id="{CE2F1E8D-CD43-4F63-AA89-B516E63FC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9277" y="-17189"/>
            <a:ext cx="3603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く</a:t>
            </a:r>
            <a:endParaRPr lang="ja-JP" altLang="ja-JP" sz="14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Text Box 124">
            <a:extLst>
              <a:ext uri="{FF2B5EF4-FFF2-40B4-BE49-F238E27FC236}">
                <a16:creationId xmlns:a16="http://schemas.microsoft.com/office/drawing/2014/main" id="{C0A32DF9-3F11-4EFD-83A5-2B9F8E62E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092" y="-24187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だれ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Text Box 124">
            <a:extLst>
              <a:ext uri="{FF2B5EF4-FFF2-40B4-BE49-F238E27FC236}">
                <a16:creationId xmlns:a16="http://schemas.microsoft.com/office/drawing/2014/main" id="{1A45D7C7-99B9-4B6C-87A3-14375DD4F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4495" y="-21175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おこな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510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/>
          <a:srcRect l="4449" t="14236" r="33771" b="7345"/>
          <a:stretch/>
        </p:blipFill>
        <p:spPr>
          <a:xfrm>
            <a:off x="4546881" y="1165407"/>
            <a:ext cx="4415734" cy="3152797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" t="5206" r="-81" b="585"/>
          <a:stretch/>
        </p:blipFill>
        <p:spPr>
          <a:xfrm>
            <a:off x="591968" y="1200698"/>
            <a:ext cx="3312000" cy="23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0338"/>
            <a:ext cx="7648327" cy="5078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それぞれの取り組みは誰が行っているでしょうか？</a:t>
            </a:r>
          </a:p>
        </p:txBody>
      </p:sp>
      <p:graphicFrame>
        <p:nvGraphicFramePr>
          <p:cNvPr id="15" name="オブジェクト 14"/>
          <p:cNvGraphicFramePr>
            <a:graphicFrameLocks noChangeAspect="1"/>
          </p:cNvGraphicFramePr>
          <p:nvPr/>
        </p:nvGraphicFramePr>
        <p:xfrm>
          <a:off x="1095375" y="3748088"/>
          <a:ext cx="229076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文書" r:id="rId5" imgW="2314866" imgH="461695" progId="Word.Document.12">
                  <p:embed/>
                </p:oleObj>
              </mc:Choice>
              <mc:Fallback>
                <p:oleObj name="文書" r:id="rId5" imgW="2314866" imgH="4616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3748088"/>
                        <a:ext cx="2290763" cy="452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オブジェクト 15"/>
          <p:cNvGraphicFramePr>
            <a:graphicFrameLocks noChangeAspect="1"/>
          </p:cNvGraphicFramePr>
          <p:nvPr/>
        </p:nvGraphicFramePr>
        <p:xfrm>
          <a:off x="1517718" y="749300"/>
          <a:ext cx="1460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文書" r:id="rId7" imgW="1468753" imgH="638214" progId="Word.Document.12">
                  <p:embed/>
                </p:oleObj>
              </mc:Choice>
              <mc:Fallback>
                <p:oleObj name="文書" r:id="rId7" imgW="1468753" imgH="6382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17718" y="749300"/>
                        <a:ext cx="14605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オブジェクト 16"/>
          <p:cNvGraphicFramePr>
            <a:graphicFrameLocks noChangeAspect="1"/>
          </p:cNvGraphicFramePr>
          <p:nvPr/>
        </p:nvGraphicFramePr>
        <p:xfrm>
          <a:off x="5349875" y="750888"/>
          <a:ext cx="257175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文書" r:id="rId9" imgW="2585748" imgH="461695" progId="Word.Document.12">
                  <p:embed/>
                </p:oleObj>
              </mc:Choice>
              <mc:Fallback>
                <p:oleObj name="文書" r:id="rId9" imgW="2585748" imgH="4616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49875" y="750888"/>
                        <a:ext cx="2571750" cy="452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542634" y="3208512"/>
            <a:ext cx="3392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solidFill>
                  <a:schemeClr val="bg1"/>
                </a:solidFill>
              </a:rPr>
              <a:t>一般財団法人消防防災科学センター</a:t>
            </a:r>
            <a:r>
              <a:rPr lang="en-US" altLang="ja-JP" sz="900" dirty="0">
                <a:solidFill>
                  <a:schemeClr val="bg1"/>
                </a:solidFill>
              </a:rPr>
              <a:t>HP</a:t>
            </a:r>
          </a:p>
          <a:p>
            <a:r>
              <a:rPr lang="en-US" altLang="ja-JP" sz="900" dirty="0">
                <a:solidFill>
                  <a:schemeClr val="bg1"/>
                </a:solidFill>
              </a:rPr>
              <a:t>http://www.saigaichousa-db-isad.jp/drsdb_photo/photoSearch.do</a:t>
            </a:r>
          </a:p>
        </p:txBody>
      </p:sp>
      <p:grpSp>
        <p:nvGrpSpPr>
          <p:cNvPr id="9" name="グループ化 8"/>
          <p:cNvGrpSpPr/>
          <p:nvPr/>
        </p:nvGrpSpPr>
        <p:grpSpPr>
          <a:xfrm>
            <a:off x="591968" y="4233507"/>
            <a:ext cx="3312000" cy="2340000"/>
            <a:chOff x="591968" y="4233507"/>
            <a:chExt cx="3312000" cy="2340000"/>
          </a:xfrm>
        </p:grpSpPr>
        <p:sp>
          <p:nvSpPr>
            <p:cNvPr id="8" name="正方形/長方形 7"/>
            <p:cNvSpPr/>
            <p:nvPr/>
          </p:nvSpPr>
          <p:spPr>
            <a:xfrm>
              <a:off x="591968" y="4233507"/>
              <a:ext cx="3312000" cy="234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5" name="図 24" descr="C:\Users\kawaguchi\Desktop\bousai_gyousei_musen.png"/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447" y="4324086"/>
              <a:ext cx="2163563" cy="21559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図 25" descr="C:\Users\kawaguchi\Desktop\kaden_smartphone.png"/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0646" y="5223362"/>
              <a:ext cx="758893" cy="11426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テキスト ボックス 17"/>
          <p:cNvSpPr txBox="1"/>
          <p:nvPr/>
        </p:nvSpPr>
        <p:spPr>
          <a:xfrm>
            <a:off x="7654502" y="115360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資料７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178883" y="4386392"/>
            <a:ext cx="4783731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33350" indent="-133350"/>
            <a:r>
              <a:rPr lang="ja-JP" altLang="ja-JP" sz="1000" kern="100" dirty="0">
                <a:latin typeface="Century" panose="02040604050505020304" pitchFamily="18" charset="0"/>
                <a:ea typeface="HGｺﾞｼｯｸM" panose="020B0609000000000000" pitchFamily="49" charset="-128"/>
                <a:cs typeface="Times New Roman" panose="02020603050405020304" pitchFamily="18" charset="0"/>
              </a:rPr>
              <a:t>※市町村のホームページ内の「洪水ハザードマップ」や、</a:t>
            </a:r>
            <a:endParaRPr lang="ja-JP" altLang="ja-JP" sz="10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-133350"/>
            <a:r>
              <a:rPr lang="ja-JP" altLang="ja-JP" sz="1000" kern="100" dirty="0">
                <a:latin typeface="Century" panose="02040604050505020304" pitchFamily="18" charset="0"/>
                <a:ea typeface="HGｺﾞｼｯｸM" panose="020B0609000000000000" pitchFamily="49" charset="-128"/>
                <a:cs typeface="Times New Roman" panose="02020603050405020304" pitchFamily="18" charset="0"/>
              </a:rPr>
              <a:t>　ハザードマップポータルサイト</a:t>
            </a:r>
            <a:r>
              <a:rPr lang="ja-JP" altLang="en-US" sz="10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00" u="sng" kern="100" dirty="0">
                <a:latin typeface="Century" panose="02040604050505020304" pitchFamily="18" charset="0"/>
                <a:ea typeface="HGｺﾞｼｯｸM" panose="020B0609000000000000" pitchFamily="49" charset="-128"/>
                <a:cs typeface="Times New Roman" panose="02020603050405020304" pitchFamily="18" charset="0"/>
              </a:rPr>
              <a:t>https://disaportal.gsi.go.jp/</a:t>
            </a:r>
            <a:endParaRPr lang="ja-JP" altLang="ja-JP" sz="10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-133350"/>
            <a:r>
              <a:rPr lang="ja-JP" altLang="ja-JP" sz="1000" kern="100" dirty="0">
                <a:latin typeface="Century" panose="02040604050505020304" pitchFamily="18" charset="0"/>
                <a:ea typeface="HGｺﾞｼｯｸM" panose="020B0609000000000000" pitchFamily="49" charset="-128"/>
                <a:cs typeface="Times New Roman" panose="02020603050405020304" pitchFamily="18" charset="0"/>
              </a:rPr>
              <a:t>　などで、地域のマップを確認ください。</a:t>
            </a:r>
            <a:endParaRPr lang="ja-JP" altLang="ja-JP" sz="10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" name="Text Box 124">
            <a:extLst>
              <a:ext uri="{FF2B5EF4-FFF2-40B4-BE49-F238E27FC236}">
                <a16:creationId xmlns:a16="http://schemas.microsoft.com/office/drawing/2014/main" id="{2FFB8C57-9728-49D5-9913-E91C8F041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722" y="48846"/>
            <a:ext cx="47698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Text Box 124">
            <a:extLst>
              <a:ext uri="{FF2B5EF4-FFF2-40B4-BE49-F238E27FC236}">
                <a16:creationId xmlns:a16="http://schemas.microsoft.com/office/drawing/2014/main" id="{2ED1677B-4208-4F29-A1AD-0847F0765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086" y="55843"/>
            <a:ext cx="3603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く</a:t>
            </a:r>
            <a:endParaRPr lang="ja-JP" altLang="ja-JP" sz="14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Text Box 124">
            <a:extLst>
              <a:ext uri="{FF2B5EF4-FFF2-40B4-BE49-F238E27FC236}">
                <a16:creationId xmlns:a16="http://schemas.microsoft.com/office/drawing/2014/main" id="{36915222-1AEF-4F11-82F8-D5024E547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045" y="48845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だれ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Text Box 124">
            <a:extLst>
              <a:ext uri="{FF2B5EF4-FFF2-40B4-BE49-F238E27FC236}">
                <a16:creationId xmlns:a16="http://schemas.microsoft.com/office/drawing/2014/main" id="{1F012656-D084-4191-83CA-ADBD634A1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4304" y="51857"/>
            <a:ext cx="7755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4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おこな</a:t>
            </a:r>
            <a:endParaRPr lang="ja-JP" altLang="ja-JP" sz="10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9369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1769</TotalTime>
  <Words>178</Words>
  <Application>Microsoft Office PowerPoint</Application>
  <PresentationFormat>画面に合わせる (4:3)</PresentationFormat>
  <Paragraphs>60</Paragraphs>
  <Slides>7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HG丸ｺﾞｼｯｸM-PRO</vt:lpstr>
      <vt:lpstr>ＭＳ Ｐゴシック</vt:lpstr>
      <vt:lpstr>Arial</vt:lpstr>
      <vt:lpstr>Calibri</vt:lpstr>
      <vt:lpstr>Calibri Light</vt:lpstr>
      <vt:lpstr>Century</vt:lpstr>
      <vt:lpstr>Office テーマ</vt:lpstr>
      <vt:lpstr>Document</vt:lpstr>
      <vt:lpstr>文書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後藤 章予</cp:lastModifiedBy>
  <cp:revision>67</cp:revision>
  <cp:lastPrinted>2018-10-04T05:05:58Z</cp:lastPrinted>
  <dcterms:created xsi:type="dcterms:W3CDTF">2018-09-18T07:11:48Z</dcterms:created>
  <dcterms:modified xsi:type="dcterms:W3CDTF">2022-02-25T01:15:47Z</dcterms:modified>
</cp:coreProperties>
</file>