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CCFF"/>
    <a:srgbClr val="FF66FF"/>
    <a:srgbClr val="FF00FF"/>
    <a:srgbClr val="A05713"/>
    <a:srgbClr val="013F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8" autoAdjust="0"/>
    <p:restoredTop sz="94660"/>
  </p:normalViewPr>
  <p:slideViewPr>
    <p:cSldViewPr snapToGrid="0">
      <p:cViewPr varScale="1">
        <p:scale>
          <a:sx n="98" d="100"/>
          <a:sy n="98" d="100"/>
        </p:scale>
        <p:origin x="102" y="4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2021/3/3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7273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2021/3/3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5270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2021/3/3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509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1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1" y="1825625"/>
            <a:ext cx="3867151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2021/3/3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7570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2021/3/3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1799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2021/3/3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4196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2021/3/3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191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2021/3/3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4038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2021/3/3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7530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2021/3/3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4344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7626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D21C-2105-4656-8DC0-1764686C2677}" type="datetimeFigureOut">
              <a:rPr kumimoji="1" lang="ja-JP" altLang="en-US" smtClean="0"/>
              <a:t>2021/3/3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1556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16D21C-2105-4656-8DC0-1764686C2677}" type="datetimeFigureOut">
              <a:rPr kumimoji="1" lang="ja-JP" altLang="en-US" smtClean="0"/>
              <a:t>2021/3/3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A485C3-BCD0-48F6-8697-5119D13D17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4724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/>
          <p:cNvGrpSpPr/>
          <p:nvPr/>
        </p:nvGrpSpPr>
        <p:grpSpPr>
          <a:xfrm>
            <a:off x="75303" y="1257857"/>
            <a:ext cx="12039600" cy="4637367"/>
            <a:chOff x="65993" y="112423"/>
            <a:chExt cx="12039600" cy="4637367"/>
          </a:xfrm>
        </p:grpSpPr>
        <p:grpSp>
          <p:nvGrpSpPr>
            <p:cNvPr id="13" name="グループ化 12"/>
            <p:cNvGrpSpPr/>
            <p:nvPr/>
          </p:nvGrpSpPr>
          <p:grpSpPr>
            <a:xfrm>
              <a:off x="65993" y="112423"/>
              <a:ext cx="12039600" cy="4637367"/>
              <a:chOff x="304118" y="888057"/>
              <a:chExt cx="12039600" cy="4434846"/>
            </a:xfrm>
          </p:grpSpPr>
          <p:sp>
            <p:nvSpPr>
              <p:cNvPr id="11" name="角丸四角形 10"/>
              <p:cNvSpPr/>
              <p:nvPr/>
            </p:nvSpPr>
            <p:spPr>
              <a:xfrm>
                <a:off x="455838" y="888057"/>
                <a:ext cx="11736161" cy="4303478"/>
              </a:xfrm>
              <a:prstGeom prst="roundRect">
                <a:avLst>
                  <a:gd name="adj" fmla="val 2853"/>
                </a:avLst>
              </a:prstGeom>
              <a:solidFill>
                <a:srgbClr val="013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2" name="角丸四角形 11"/>
              <p:cNvSpPr/>
              <p:nvPr/>
            </p:nvSpPr>
            <p:spPr>
              <a:xfrm>
                <a:off x="304118" y="5029863"/>
                <a:ext cx="12039600" cy="293040"/>
              </a:xfrm>
              <a:prstGeom prst="roundRect">
                <a:avLst/>
              </a:prstGeom>
              <a:solidFill>
                <a:srgbClr val="A0571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7" name="テキスト ボックス 6"/>
            <p:cNvSpPr txBox="1"/>
            <p:nvPr/>
          </p:nvSpPr>
          <p:spPr>
            <a:xfrm>
              <a:off x="328608" y="177216"/>
              <a:ext cx="8311230" cy="338554"/>
            </a:xfrm>
            <a:prstGeom prst="rect">
              <a:avLst/>
            </a:prstGeom>
            <a:noFill/>
            <a:ln w="38100">
              <a:solidFill>
                <a:srgbClr val="FF66FF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1600" b="1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今日の課題：</a:t>
              </a:r>
              <a:r>
                <a:rPr lang="ja-JP" altLang="en-US" sz="1600" b="1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岐阜県では、どんな自然災害が起こっているのだろう。</a:t>
              </a:r>
            </a:p>
          </p:txBody>
        </p:sp>
      </p:grpSp>
      <p:sp>
        <p:nvSpPr>
          <p:cNvPr id="24" name="正方形/長方形 23"/>
          <p:cNvSpPr/>
          <p:nvPr/>
        </p:nvSpPr>
        <p:spPr>
          <a:xfrm>
            <a:off x="0" y="0"/>
            <a:ext cx="1219406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6175" y="52124"/>
            <a:ext cx="121858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solidFill>
                  <a:schemeClr val="bg1"/>
                </a:solidFill>
                <a:latin typeface="+mj-ea"/>
                <a:ea typeface="+mj-ea"/>
              </a:rPr>
              <a:t>　「自然災害からくらしを守る」　</a:t>
            </a:r>
            <a:endParaRPr lang="en-US" altLang="ja-JP" sz="1600" dirty="0">
              <a:solidFill>
                <a:schemeClr val="bg1"/>
              </a:solidFill>
              <a:latin typeface="+mj-ea"/>
              <a:ea typeface="+mj-ea"/>
            </a:endParaRPr>
          </a:p>
          <a:p>
            <a:r>
              <a:rPr lang="ja-JP" altLang="en-US" sz="1600" dirty="0">
                <a:solidFill>
                  <a:schemeClr val="bg1"/>
                </a:solidFill>
                <a:latin typeface="+mj-ea"/>
                <a:ea typeface="+mj-ea"/>
              </a:rPr>
              <a:t>　板書計画：１時限目「過去の自然災害」</a:t>
            </a:r>
            <a:endParaRPr lang="en-US" altLang="ja-JP" sz="1600" dirty="0">
              <a:solidFill>
                <a:schemeClr val="bg1"/>
              </a:solidFill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4458023" y="4491699"/>
            <a:ext cx="7395039" cy="1077218"/>
          </a:xfrm>
          <a:prstGeom prst="rect">
            <a:avLst/>
          </a:prstGeom>
          <a:noFill/>
          <a:ln w="38100">
            <a:solidFill>
              <a:srgbClr val="66CCFF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まとめ</a:t>
            </a:r>
            <a:endParaRPr lang="en-US" altLang="ja-JP" sz="1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1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・岐阜県では、いつでも、どこでも、様々な種類の自然災害が発生している。</a:t>
            </a:r>
          </a:p>
          <a:p>
            <a:r>
              <a:rPr lang="ja-JP" altLang="en-US" sz="1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・特に、</a:t>
            </a:r>
            <a:r>
              <a:rPr lang="en-US" altLang="ja-JP" sz="1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『9.12</a:t>
            </a:r>
            <a:r>
              <a:rPr lang="ja-JP" altLang="en-US" sz="1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豪雨水害</a:t>
            </a:r>
            <a:r>
              <a:rPr lang="en-US" altLang="ja-JP" sz="1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』</a:t>
            </a:r>
            <a:r>
              <a:rPr lang="ja-JP" altLang="en-US" sz="1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は岐阜市に大きな被害をもたらした、大変な水害だった。</a:t>
            </a: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279885" y="1755371"/>
            <a:ext cx="17171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u="sng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自然災害とは</a:t>
            </a:r>
            <a:endParaRPr lang="en-US" altLang="ja-JP" sz="12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1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・水害</a:t>
            </a:r>
            <a:endParaRPr lang="en-US" altLang="ja-JP" sz="12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1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・地震</a:t>
            </a:r>
            <a:endParaRPr lang="en-US" altLang="ja-JP" sz="12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1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・土砂くずれ など</a:t>
            </a:r>
            <a:endParaRPr lang="en-US" altLang="ja-JP" sz="12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37" name="図 3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759" y="2549773"/>
            <a:ext cx="1270465" cy="95265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8" name="図 3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83" y="3538578"/>
            <a:ext cx="1258723" cy="94404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9" name="図 38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83" y="4540418"/>
            <a:ext cx="1270465" cy="95265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0" name="テキスト ボックス 39"/>
          <p:cNvSpPr txBox="1"/>
          <p:nvPr/>
        </p:nvSpPr>
        <p:spPr>
          <a:xfrm>
            <a:off x="1874027" y="1755371"/>
            <a:ext cx="22195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u="sng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岐阜県の自然災害</a:t>
            </a:r>
            <a:endParaRPr kumimoji="1" lang="en-US" altLang="ja-JP" sz="1200" b="1" u="sng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4339876" y="1725221"/>
            <a:ext cx="31243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u="sng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岐阜県で最大の水害</a:t>
            </a:r>
            <a:r>
              <a:rPr kumimoji="1" lang="en-US" altLang="ja-JP" sz="1200" b="1" u="sng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『9.12</a:t>
            </a:r>
            <a:r>
              <a:rPr kumimoji="1" lang="ja-JP" altLang="en-US" sz="1200" b="1" u="sng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豪雨災害」</a:t>
            </a:r>
            <a:endParaRPr kumimoji="1" lang="en-US" altLang="ja-JP" sz="1200" b="1" u="sng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26BB0FDA-43A5-4CC6-A559-9FA2D469EA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83171" y="2030135"/>
            <a:ext cx="2318293" cy="168462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3E3FFB8F-DA40-430C-B2FC-A8F8A0017C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72354" y="3809701"/>
            <a:ext cx="2318293" cy="169428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9ED455E4-10A3-40BC-97F2-156D7F8B8E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39877" y="2032370"/>
            <a:ext cx="2954689" cy="214214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EC73784F-561B-49C2-9FE2-A7222D3511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30898" y="2037385"/>
            <a:ext cx="2101422" cy="156731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17EBB7D8-2246-4BE6-BA96-EB958D451AE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68653" y="1391774"/>
            <a:ext cx="1971574" cy="143596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5531B1A0-59F3-42E6-8BFD-EA6D6D03677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68653" y="2961653"/>
            <a:ext cx="1971575" cy="144582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853428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/>
          <p:cNvGrpSpPr/>
          <p:nvPr/>
        </p:nvGrpSpPr>
        <p:grpSpPr>
          <a:xfrm>
            <a:off x="75303" y="1257857"/>
            <a:ext cx="12039600" cy="4637367"/>
            <a:chOff x="65993" y="112423"/>
            <a:chExt cx="12039600" cy="4637367"/>
          </a:xfrm>
        </p:grpSpPr>
        <p:grpSp>
          <p:nvGrpSpPr>
            <p:cNvPr id="13" name="グループ化 12"/>
            <p:cNvGrpSpPr/>
            <p:nvPr/>
          </p:nvGrpSpPr>
          <p:grpSpPr>
            <a:xfrm>
              <a:off x="65993" y="112423"/>
              <a:ext cx="12039600" cy="4637367"/>
              <a:chOff x="304118" y="888057"/>
              <a:chExt cx="12039600" cy="4434846"/>
            </a:xfrm>
          </p:grpSpPr>
          <p:sp>
            <p:nvSpPr>
              <p:cNvPr id="11" name="角丸四角形 10"/>
              <p:cNvSpPr/>
              <p:nvPr/>
            </p:nvSpPr>
            <p:spPr>
              <a:xfrm>
                <a:off x="455838" y="888057"/>
                <a:ext cx="11736161" cy="4303478"/>
              </a:xfrm>
              <a:prstGeom prst="roundRect">
                <a:avLst>
                  <a:gd name="adj" fmla="val 2853"/>
                </a:avLst>
              </a:prstGeom>
              <a:solidFill>
                <a:srgbClr val="013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2" name="角丸四角形 11"/>
              <p:cNvSpPr/>
              <p:nvPr/>
            </p:nvSpPr>
            <p:spPr>
              <a:xfrm>
                <a:off x="304118" y="5029863"/>
                <a:ext cx="12039600" cy="293040"/>
              </a:xfrm>
              <a:prstGeom prst="roundRect">
                <a:avLst/>
              </a:prstGeom>
              <a:solidFill>
                <a:srgbClr val="A0571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7" name="テキスト ボックス 6"/>
            <p:cNvSpPr txBox="1"/>
            <p:nvPr/>
          </p:nvSpPr>
          <p:spPr>
            <a:xfrm>
              <a:off x="328608" y="177216"/>
              <a:ext cx="6578448" cy="584775"/>
            </a:xfrm>
            <a:prstGeom prst="rect">
              <a:avLst/>
            </a:prstGeom>
            <a:noFill/>
            <a:ln w="38100">
              <a:solidFill>
                <a:srgbClr val="FF66FF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1600" b="1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今日の課題：</a:t>
              </a:r>
              <a:r>
                <a:rPr lang="en-US" altLang="ja-JP" sz="1600" b="1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『9.12</a:t>
              </a:r>
              <a:r>
                <a:rPr lang="ja-JP" altLang="en-US" sz="1600" b="1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豪雨災害</a:t>
              </a:r>
              <a:r>
                <a:rPr lang="en-US" altLang="ja-JP" sz="1600" b="1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』</a:t>
              </a:r>
              <a:r>
                <a:rPr lang="ja-JP" altLang="en-US" sz="1600" b="1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を経験した岐阜市の人々の話を聞き、</a:t>
              </a:r>
              <a:endParaRPr lang="en-US" altLang="ja-JP" sz="1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  <a:p>
              <a:r>
                <a:rPr lang="ja-JP" altLang="en-US" sz="1600" b="1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　　　　　　当時の様子や経験した人々の思いを知る。</a:t>
              </a:r>
            </a:p>
          </p:txBody>
        </p:sp>
      </p:grpSp>
      <p:sp>
        <p:nvSpPr>
          <p:cNvPr id="24" name="正方形/長方形 23"/>
          <p:cNvSpPr/>
          <p:nvPr/>
        </p:nvSpPr>
        <p:spPr>
          <a:xfrm>
            <a:off x="0" y="0"/>
            <a:ext cx="1219406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337918" y="1965011"/>
            <a:ext cx="29543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u="sng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岐阜県で最大の水害</a:t>
            </a:r>
            <a:r>
              <a:rPr kumimoji="1" lang="en-US" altLang="ja-JP" sz="1200" b="1" u="sng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『9.12</a:t>
            </a:r>
            <a:r>
              <a:rPr kumimoji="1" lang="ja-JP" altLang="en-US" sz="1200" b="1" u="sng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豪雨災害」</a:t>
            </a:r>
            <a:endParaRPr kumimoji="1" lang="en-US" altLang="ja-JP" sz="1200" b="1" u="sng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7274713" y="4511584"/>
            <a:ext cx="4560520" cy="1077218"/>
          </a:xfrm>
          <a:prstGeom prst="rect">
            <a:avLst/>
          </a:prstGeom>
          <a:noFill/>
          <a:ln w="38100">
            <a:solidFill>
              <a:srgbClr val="66CCFF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まとめ</a:t>
            </a:r>
            <a:endParaRPr lang="en-US" altLang="ja-JP" sz="1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1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・</a:t>
            </a:r>
            <a:r>
              <a:rPr lang="en-US" altLang="ja-JP" sz="1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『9.12</a:t>
            </a:r>
            <a:r>
              <a:rPr lang="ja-JP" altLang="en-US" sz="1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豪雨災害</a:t>
            </a:r>
            <a:r>
              <a:rPr lang="en-US" altLang="ja-JP" sz="1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』</a:t>
            </a:r>
            <a:r>
              <a:rPr lang="ja-JP" altLang="en-US" sz="1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を経験した人たちは、</a:t>
            </a:r>
            <a:endParaRPr lang="en-US" altLang="ja-JP" sz="1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1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家や家財　を失うなど、とてもつらい</a:t>
            </a:r>
            <a:endParaRPr lang="en-US" altLang="ja-JP" sz="1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1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思いをしていた。</a:t>
            </a: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5504196" y="2020213"/>
            <a:ext cx="29543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b="1" u="sng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『9.12</a:t>
            </a:r>
            <a:r>
              <a:rPr kumimoji="1" lang="ja-JP" altLang="en-US" sz="1200" b="1" u="sng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豪雨災害」を体験した人のお話</a:t>
            </a:r>
            <a:endParaRPr kumimoji="1" lang="en-US" altLang="ja-JP" sz="1200" b="1" u="sng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7274713" y="2949124"/>
            <a:ext cx="22188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12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被災者の発言からキーワードを書き出す</a:t>
            </a:r>
            <a:endParaRPr lang="en-US" altLang="ja-JP" sz="12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6175" y="52124"/>
            <a:ext cx="121858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solidFill>
                  <a:schemeClr val="bg1"/>
                </a:solidFill>
                <a:latin typeface="+mj-ea"/>
                <a:ea typeface="+mj-ea"/>
              </a:rPr>
              <a:t>　「自然災害からくらしを守る」　</a:t>
            </a:r>
            <a:endParaRPr lang="en-US" altLang="ja-JP" sz="1600" dirty="0">
              <a:solidFill>
                <a:schemeClr val="bg1"/>
              </a:solidFill>
              <a:latin typeface="+mj-ea"/>
              <a:ea typeface="+mj-ea"/>
            </a:endParaRPr>
          </a:p>
          <a:p>
            <a:r>
              <a:rPr lang="ja-JP" altLang="en-US" sz="1600" dirty="0">
                <a:solidFill>
                  <a:schemeClr val="bg1"/>
                </a:solidFill>
                <a:latin typeface="+mj-ea"/>
                <a:ea typeface="+mj-ea"/>
              </a:rPr>
              <a:t>　板書計画：２時限目「過去の自然災害」</a:t>
            </a:r>
            <a:endParaRPr lang="en-US" altLang="ja-JP" sz="1600" dirty="0">
              <a:solidFill>
                <a:schemeClr val="bg1"/>
              </a:solidFill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D8AF3BEC-21D7-4BAA-B4EF-FB6765A146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949" y="2297533"/>
            <a:ext cx="2954689" cy="214214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DDD47B95-315D-4C9D-892A-742FCEE91D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564" y="2299118"/>
            <a:ext cx="2101422" cy="156731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6C28AD3C-B3AA-44A0-84AB-3BCACF4292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3565" y="3939501"/>
            <a:ext cx="2101422" cy="153053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913471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877</TotalTime>
  <Words>226</Words>
  <Application>Microsoft Office PowerPoint</Application>
  <PresentationFormat>ワイド画面</PresentationFormat>
  <Paragraphs>23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ＭＳ Ｐゴシック</vt:lpstr>
      <vt:lpstr>メイリオ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川口百合子</dc:creator>
  <cp:lastModifiedBy>石田 貴子</cp:lastModifiedBy>
  <cp:revision>22</cp:revision>
  <dcterms:created xsi:type="dcterms:W3CDTF">2018-06-21T05:12:25Z</dcterms:created>
  <dcterms:modified xsi:type="dcterms:W3CDTF">2021-03-03T02:51:12Z</dcterms:modified>
</cp:coreProperties>
</file>