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4" r:id="rId3"/>
    <p:sldId id="265" r:id="rId4"/>
    <p:sldId id="266" r:id="rId5"/>
    <p:sldId id="267" r:id="rId6"/>
    <p:sldId id="272" r:id="rId7"/>
    <p:sldId id="268" r:id="rId8"/>
    <p:sldId id="269" r:id="rId9"/>
    <p:sldId id="270" r:id="rId10"/>
    <p:sldId id="271" r:id="rId11"/>
    <p:sldId id="273" r:id="rId12"/>
  </p:sldIdLst>
  <p:sldSz cx="9144000" cy="6858000" type="screen4x3"/>
  <p:notesSz cx="7031038" cy="1016317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200" d="100"/>
          <a:sy n="200" d="100"/>
        </p:scale>
        <p:origin x="163" y="-20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3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6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4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41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88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6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4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A435C-E5C5-43C4-9EB6-630918CD6BCB}" type="datetimeFigureOut">
              <a:rPr kumimoji="1" lang="ja-JP" altLang="en-US" smtClean="0"/>
              <a:t>2022/2/25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9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847810"/>
            <a:ext cx="7231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+mn-ea"/>
              </a:rPr>
              <a:t>私たちの地域には</a:t>
            </a:r>
            <a:r>
              <a:rPr lang="ja-JP" altLang="en-US" sz="2400" dirty="0">
                <a:latin typeface="+mn-ea"/>
              </a:rPr>
              <a:t>水害</a:t>
            </a:r>
            <a:r>
              <a:rPr kumimoji="1" lang="ja-JP" altLang="en-US" sz="2400" dirty="0">
                <a:latin typeface="+mn-ea"/>
              </a:rPr>
              <a:t>を防ぐ施設がいくつもあります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154" y="1360275"/>
            <a:ext cx="3530473" cy="264785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1" t="11533" r="24084" b="23634"/>
          <a:stretch/>
        </p:blipFill>
        <p:spPr>
          <a:xfrm>
            <a:off x="515083" y="4100117"/>
            <a:ext cx="3914151" cy="265938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4"/>
          <a:srcRect l="42073" t="43923" r="3624" b="-76"/>
          <a:stretch/>
        </p:blipFill>
        <p:spPr>
          <a:xfrm>
            <a:off x="515083" y="1376773"/>
            <a:ext cx="3528411" cy="2631357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4100117"/>
            <a:ext cx="4068137" cy="2489046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資料１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616B91C-5875-43A5-B0FE-E583817E8EC0}"/>
              </a:ext>
            </a:extLst>
          </p:cNvPr>
          <p:cNvGrpSpPr/>
          <p:nvPr/>
        </p:nvGrpSpPr>
        <p:grpSpPr>
          <a:xfrm>
            <a:off x="6175" y="10552"/>
            <a:ext cx="9137825" cy="654209"/>
            <a:chOff x="6175" y="-35168"/>
            <a:chExt cx="9137825" cy="654209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11210"/>
              <a:ext cx="9137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</a:t>
              </a:r>
              <a:r>
                <a:rPr lang="ja-JP" altLang="en-US" sz="2700" dirty="0">
                  <a:solidFill>
                    <a:schemeClr val="bg1"/>
                  </a:solidFill>
                  <a:latin typeface="+mn-ea"/>
                </a:rPr>
                <a:t>水害を防ぐ施設</a:t>
              </a:r>
            </a:p>
          </p:txBody>
        </p:sp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1BB72370-7778-4BDD-8244-AE1CAFEF756F}"/>
                </a:ext>
              </a:extLst>
            </p:cNvPr>
            <p:cNvGrpSpPr/>
            <p:nvPr/>
          </p:nvGrpSpPr>
          <p:grpSpPr>
            <a:xfrm>
              <a:off x="3191608" y="-35168"/>
              <a:ext cx="2858080" cy="298836"/>
              <a:chOff x="3191608" y="-35168"/>
              <a:chExt cx="2858080" cy="298836"/>
            </a:xfrm>
          </p:grpSpPr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E398AD4-F035-402A-934C-54D6B0D41BC1}"/>
                  </a:ext>
                </a:extLst>
              </p:cNvPr>
              <p:cNvSpPr txBox="1"/>
              <p:nvPr/>
            </p:nvSpPr>
            <p:spPr>
              <a:xfrm>
                <a:off x="3191608" y="-28720"/>
                <a:ext cx="1494693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sz="1300" dirty="0">
                    <a:solidFill>
                      <a:schemeClr val="bg1"/>
                    </a:solidFill>
                    <a:latin typeface="+mn-ea"/>
                  </a:rPr>
                  <a:t>すいがい</a:t>
                </a: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7B77D185-F4B9-4EEC-AD96-CA828ABFB958}"/>
                  </a:ext>
                </a:extLst>
              </p:cNvPr>
              <p:cNvSpPr txBox="1"/>
              <p:nvPr/>
            </p:nvSpPr>
            <p:spPr>
              <a:xfrm>
                <a:off x="4236919" y="-35168"/>
                <a:ext cx="1029667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sz="1300" dirty="0">
                    <a:solidFill>
                      <a:schemeClr val="bg1"/>
                    </a:solidFill>
                    <a:latin typeface="+mn-ea"/>
                  </a:rPr>
                  <a:t>ふせ</a:t>
                </a: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AE8547ED-03DD-4C02-90F9-0F3CB3BB4B44}"/>
                  </a:ext>
                </a:extLst>
              </p:cNvPr>
              <p:cNvSpPr txBox="1"/>
              <p:nvPr/>
            </p:nvSpPr>
            <p:spPr>
              <a:xfrm>
                <a:off x="5020021" y="-34107"/>
                <a:ext cx="1029667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sz="1300" dirty="0">
                    <a:solidFill>
                      <a:schemeClr val="bg1"/>
                    </a:solidFill>
                    <a:latin typeface="+mn-ea"/>
                  </a:rPr>
                  <a:t>しせつ</a:t>
                </a:r>
              </a:p>
            </p:txBody>
          </p:sp>
        </p:grp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CE3DD0E-EEFD-477B-B8CE-475458704039}"/>
              </a:ext>
            </a:extLst>
          </p:cNvPr>
          <p:cNvSpPr txBox="1"/>
          <p:nvPr/>
        </p:nvSpPr>
        <p:spPr>
          <a:xfrm>
            <a:off x="-45720" y="740227"/>
            <a:ext cx="9028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わたし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AEA5F1C-81D7-4F7C-B132-95C8AE96874D}"/>
              </a:ext>
            </a:extLst>
          </p:cNvPr>
          <p:cNvSpPr txBox="1"/>
          <p:nvPr/>
        </p:nvSpPr>
        <p:spPr>
          <a:xfrm>
            <a:off x="1380744" y="740227"/>
            <a:ext cx="6583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ちいき</a:t>
            </a:r>
          </a:p>
        </p:txBody>
      </p:sp>
    </p:spTree>
    <p:extLst>
      <p:ext uri="{BB962C8B-B14F-4D97-AF65-F5344CB8AC3E}">
        <p14:creationId xmlns:p14="http://schemas.microsoft.com/office/powerpoint/2010/main" val="2148228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-96712" y="182330"/>
            <a:ext cx="9664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2400" dirty="0">
                <a:solidFill>
                  <a:schemeClr val="bg1"/>
                </a:solidFill>
                <a:latin typeface="+mn-ea"/>
              </a:rPr>
              <a:t>長良川の水害を防ぐ施設</a:t>
            </a:r>
            <a:r>
              <a:rPr lang="en-US" altLang="ja-JP" sz="2400" dirty="0">
                <a:solidFill>
                  <a:schemeClr val="bg1"/>
                </a:solidFill>
                <a:latin typeface="+mn-ea"/>
              </a:rPr>
              <a:t>【</a:t>
            </a:r>
            <a:r>
              <a:rPr lang="ja-JP" altLang="en-US" sz="2400" dirty="0">
                <a:solidFill>
                  <a:schemeClr val="bg1"/>
                </a:solidFill>
                <a:latin typeface="+mn-ea"/>
              </a:rPr>
              <a:t>樋門（ひもん）・樋管（ひかん）</a:t>
            </a:r>
            <a:r>
              <a:rPr lang="en-US" altLang="ja-JP" sz="2400" dirty="0">
                <a:solidFill>
                  <a:schemeClr val="bg1"/>
                </a:solidFill>
                <a:latin typeface="+mn-ea"/>
              </a:rPr>
              <a:t>】</a:t>
            </a:r>
            <a:endParaRPr lang="ja-JP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39437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樋門（ひもん）・樋管（ひかん）</a:t>
            </a:r>
          </a:p>
        </p:txBody>
      </p:sp>
      <p:sp>
        <p:nvSpPr>
          <p:cNvPr id="11" name="Text Box 124"/>
          <p:cNvSpPr txBox="1">
            <a:spLocks noChangeArrowheads="1"/>
          </p:cNvSpPr>
          <p:nvPr/>
        </p:nvSpPr>
        <p:spPr bwMode="auto">
          <a:xfrm>
            <a:off x="156518" y="1285051"/>
            <a:ext cx="892652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樋門・樋管とは、川や水路を流れる水が大きな川に合流する場合、合流する川の水位が洪水などで</a:t>
            </a:r>
            <a:endParaRPr lang="ja-JP" altLang="ja-JP" sz="11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" name="テキスト ボックス 3"/>
          <p:cNvSpPr txBox="1">
            <a:spLocks noChangeArrowheads="1"/>
          </p:cNvSpPr>
          <p:nvPr/>
        </p:nvSpPr>
        <p:spPr bwMode="auto">
          <a:xfrm>
            <a:off x="1645507" y="6557512"/>
            <a:ext cx="5894174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忠節用水と長良川との合流地点にある逆水樋門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507" y="2031196"/>
            <a:ext cx="5894174" cy="442063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8" name="テキスト ボックス 7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資料２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F6B04AC-D3B2-4EB3-B96C-7C2B2706DB06}"/>
              </a:ext>
            </a:extLst>
          </p:cNvPr>
          <p:cNvSpPr txBox="1"/>
          <p:nvPr/>
        </p:nvSpPr>
        <p:spPr>
          <a:xfrm>
            <a:off x="85163" y="22486"/>
            <a:ext cx="160739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ながらがわ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CADAF38-B49F-474A-A374-328D8CACB480}"/>
              </a:ext>
            </a:extLst>
          </p:cNvPr>
          <p:cNvSpPr txBox="1"/>
          <p:nvPr/>
        </p:nvSpPr>
        <p:spPr>
          <a:xfrm>
            <a:off x="1372366" y="22948"/>
            <a:ext cx="9861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すいがい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A419227-FA15-4636-AB1A-DC6CD434577F}"/>
              </a:ext>
            </a:extLst>
          </p:cNvPr>
          <p:cNvSpPr txBox="1"/>
          <p:nvPr/>
        </p:nvSpPr>
        <p:spPr>
          <a:xfrm>
            <a:off x="2249558" y="13338"/>
            <a:ext cx="79067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ふせ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5CDBA2B-07E2-4C55-B550-770C7E66C959}"/>
              </a:ext>
            </a:extLst>
          </p:cNvPr>
          <p:cNvSpPr txBox="1"/>
          <p:nvPr/>
        </p:nvSpPr>
        <p:spPr>
          <a:xfrm>
            <a:off x="2892155" y="11306"/>
            <a:ext cx="79067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しせつ</a:t>
            </a:r>
          </a:p>
        </p:txBody>
      </p:sp>
      <p:sp>
        <p:nvSpPr>
          <p:cNvPr id="16" name="Text Box 124">
            <a:extLst>
              <a:ext uri="{FF2B5EF4-FFF2-40B4-BE49-F238E27FC236}">
                <a16:creationId xmlns:a16="http://schemas.microsoft.com/office/drawing/2014/main" id="{72F74BFF-DA48-41E9-B619-1AAFD49BE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404" y="1666266"/>
            <a:ext cx="887215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高くなった時に、その水が逆流しないようにする施設です。</a:t>
            </a:r>
            <a:endParaRPr lang="ja-JP" altLang="ja-JP" sz="11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44F3E6E-1F3C-47C3-965B-9B8929A1AC83}"/>
              </a:ext>
            </a:extLst>
          </p:cNvPr>
          <p:cNvSpPr txBox="1"/>
          <p:nvPr/>
        </p:nvSpPr>
        <p:spPr>
          <a:xfrm>
            <a:off x="1572655" y="1205996"/>
            <a:ext cx="3953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D08E925-8BD5-4267-A6D6-92E61749BD0B}"/>
              </a:ext>
            </a:extLst>
          </p:cNvPr>
          <p:cNvSpPr txBox="1"/>
          <p:nvPr/>
        </p:nvSpPr>
        <p:spPr>
          <a:xfrm>
            <a:off x="2041758" y="1211080"/>
            <a:ext cx="5577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すいろ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03BED42-6C2D-405F-8813-BD9FA9BBA60B}"/>
              </a:ext>
            </a:extLst>
          </p:cNvPr>
          <p:cNvSpPr txBox="1"/>
          <p:nvPr/>
        </p:nvSpPr>
        <p:spPr>
          <a:xfrm>
            <a:off x="3661030" y="6451827"/>
            <a:ext cx="77381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ながらがわ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C1E3B3D-1375-4F5F-BB40-796F7BDEE802}"/>
              </a:ext>
            </a:extLst>
          </p:cNvPr>
          <p:cNvSpPr txBox="1"/>
          <p:nvPr/>
        </p:nvSpPr>
        <p:spPr>
          <a:xfrm>
            <a:off x="2574650" y="1201899"/>
            <a:ext cx="5577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B816484-44B0-44FA-897B-5C69C880B917}"/>
              </a:ext>
            </a:extLst>
          </p:cNvPr>
          <p:cNvSpPr txBox="1"/>
          <p:nvPr/>
        </p:nvSpPr>
        <p:spPr>
          <a:xfrm>
            <a:off x="3123798" y="1209745"/>
            <a:ext cx="5577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みず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177FF3A-ADF1-4D69-BEC0-22365FB574C2}"/>
              </a:ext>
            </a:extLst>
          </p:cNvPr>
          <p:cNvSpPr txBox="1"/>
          <p:nvPr/>
        </p:nvSpPr>
        <p:spPr>
          <a:xfrm>
            <a:off x="4434840" y="1201899"/>
            <a:ext cx="7604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ごうりゅう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D1BE70B-6D56-43FF-B617-896738720C33}"/>
              </a:ext>
            </a:extLst>
          </p:cNvPr>
          <p:cNvSpPr txBox="1"/>
          <p:nvPr/>
        </p:nvSpPr>
        <p:spPr>
          <a:xfrm>
            <a:off x="5345402" y="1203649"/>
            <a:ext cx="6815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ばあい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EF09EE7-BFF6-4A4B-A051-7E4C69702DD3}"/>
              </a:ext>
            </a:extLst>
          </p:cNvPr>
          <p:cNvSpPr txBox="1"/>
          <p:nvPr/>
        </p:nvSpPr>
        <p:spPr>
          <a:xfrm>
            <a:off x="7065998" y="1207270"/>
            <a:ext cx="6815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すいい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EBBDCCE-5B67-4DD0-B562-FCB52386CB01}"/>
              </a:ext>
            </a:extLst>
          </p:cNvPr>
          <p:cNvSpPr txBox="1"/>
          <p:nvPr/>
        </p:nvSpPr>
        <p:spPr>
          <a:xfrm>
            <a:off x="7669340" y="1196066"/>
            <a:ext cx="6111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こうずい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A59B7B5-E9E2-4533-8646-89B362831237}"/>
              </a:ext>
            </a:extLst>
          </p:cNvPr>
          <p:cNvSpPr txBox="1"/>
          <p:nvPr/>
        </p:nvSpPr>
        <p:spPr>
          <a:xfrm>
            <a:off x="175146" y="1570736"/>
            <a:ext cx="6815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たか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9A4C8BD-BEBA-49BB-8B1C-41AA9FA8014F}"/>
              </a:ext>
            </a:extLst>
          </p:cNvPr>
          <p:cNvSpPr txBox="1"/>
          <p:nvPr/>
        </p:nvSpPr>
        <p:spPr>
          <a:xfrm>
            <a:off x="1015265" y="1574959"/>
            <a:ext cx="5052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15414CB-72D3-4F2B-AC72-DB46E03D68FA}"/>
              </a:ext>
            </a:extLst>
          </p:cNvPr>
          <p:cNvSpPr txBox="1"/>
          <p:nvPr/>
        </p:nvSpPr>
        <p:spPr>
          <a:xfrm>
            <a:off x="1965112" y="1578924"/>
            <a:ext cx="5052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みず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BC5F235-9DD8-4D57-8ABD-1C1BA04A40F7}"/>
              </a:ext>
            </a:extLst>
          </p:cNvPr>
          <p:cNvSpPr txBox="1"/>
          <p:nvPr/>
        </p:nvSpPr>
        <p:spPr>
          <a:xfrm>
            <a:off x="2285502" y="1576892"/>
            <a:ext cx="9606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ぎゃくりゅう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0E1877D-88F7-45CB-9431-52549E8238C6}"/>
              </a:ext>
            </a:extLst>
          </p:cNvPr>
          <p:cNvSpPr txBox="1"/>
          <p:nvPr/>
        </p:nvSpPr>
        <p:spPr>
          <a:xfrm>
            <a:off x="2770230" y="6454409"/>
            <a:ext cx="125617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ちゅうせつようすい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75F889C-EFC9-4FC2-8346-A081D3589DC4}"/>
              </a:ext>
            </a:extLst>
          </p:cNvPr>
          <p:cNvSpPr txBox="1"/>
          <p:nvPr/>
        </p:nvSpPr>
        <p:spPr>
          <a:xfrm>
            <a:off x="4395590" y="6450066"/>
            <a:ext cx="1109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ごうりゅうちてん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B7B5B1B-16BE-4D3B-B885-1C62F1AE136F}"/>
              </a:ext>
            </a:extLst>
          </p:cNvPr>
          <p:cNvSpPr txBox="1"/>
          <p:nvPr/>
        </p:nvSpPr>
        <p:spPr>
          <a:xfrm>
            <a:off x="5414266" y="6447847"/>
            <a:ext cx="10596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ぎゃくすいひもん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43CAE1C-DB1B-4D4C-A23F-B47C2F0C38A1}"/>
              </a:ext>
            </a:extLst>
          </p:cNvPr>
          <p:cNvSpPr txBox="1"/>
          <p:nvPr/>
        </p:nvSpPr>
        <p:spPr>
          <a:xfrm>
            <a:off x="3550584" y="1203649"/>
            <a:ext cx="5577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おお</a:t>
            </a:r>
          </a:p>
        </p:txBody>
      </p:sp>
    </p:spTree>
    <p:extLst>
      <p:ext uri="{BB962C8B-B14F-4D97-AF65-F5344CB8AC3E}">
        <p14:creationId xmlns:p14="http://schemas.microsoft.com/office/powerpoint/2010/main" val="3085843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9783" y="1534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水害を防ぐ施設</a:t>
            </a:r>
            <a:r>
              <a:rPr lang="en-US" altLang="ja-JP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lang="ja-JP" altLang="en-US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堤防（ていぼう）</a:t>
            </a:r>
            <a:r>
              <a:rPr lang="en-US" altLang="ja-JP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endParaRPr lang="ja-JP" altLang="en-US" sz="270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214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堤防（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ていぼう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</a:p>
        </p:txBody>
      </p:sp>
      <p:sp>
        <p:nvSpPr>
          <p:cNvPr id="11" name="Text Box 124"/>
          <p:cNvSpPr txBox="1">
            <a:spLocks noChangeArrowheads="1"/>
          </p:cNvSpPr>
          <p:nvPr/>
        </p:nvSpPr>
        <p:spPr bwMode="auto">
          <a:xfrm>
            <a:off x="156518" y="1311425"/>
            <a:ext cx="88721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堤防とは川を流れる水が安全に下流まで流れるように、川の左右に造られた施設です。川にどれくらい</a:t>
            </a:r>
            <a:endParaRPr lang="en-US" altLang="ja-JP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buFontTx/>
              <a:buNone/>
            </a:pPr>
            <a:endParaRPr lang="en-US" altLang="ja-JP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buFontTx/>
              <a:buNone/>
            </a:pPr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の水が流れるかを予想して堤防の高さを決めています</a:t>
            </a:r>
            <a:endParaRPr lang="ja-JP" altLang="ja-JP" sz="11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2"/>
          <a:srcRect l="42073" t="43923" r="3624" b="-76"/>
          <a:stretch/>
        </p:blipFill>
        <p:spPr>
          <a:xfrm>
            <a:off x="1456960" y="2133582"/>
            <a:ext cx="6230080" cy="4646161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資料２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B4FA681-1EAA-4816-8EBA-B8CC385A3B50}"/>
              </a:ext>
            </a:extLst>
          </p:cNvPr>
          <p:cNvGrpSpPr/>
          <p:nvPr/>
        </p:nvGrpSpPr>
        <p:grpSpPr>
          <a:xfrm>
            <a:off x="-20364" y="3871"/>
            <a:ext cx="2899081" cy="305634"/>
            <a:chOff x="-11220" y="49591"/>
            <a:chExt cx="2899081" cy="305634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766796F-313F-4AF0-8105-84535CC0155C}"/>
                </a:ext>
              </a:extLst>
            </p:cNvPr>
            <p:cNvSpPr txBox="1"/>
            <p:nvPr/>
          </p:nvSpPr>
          <p:spPr>
            <a:xfrm>
              <a:off x="-11220" y="62837"/>
              <a:ext cx="110488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latin typeface="+mn-ea"/>
                </a:rPr>
                <a:t>　</a:t>
              </a:r>
              <a:r>
                <a:rPr lang="ja-JP" altLang="en-US" sz="1300" dirty="0">
                  <a:solidFill>
                    <a:schemeClr val="bg1"/>
                  </a:solidFill>
                  <a:latin typeface="+mn-ea"/>
                </a:rPr>
                <a:t>すいがい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E2AB035-E3B2-45A9-83F1-D0DCE1BE5153}"/>
                </a:ext>
              </a:extLst>
            </p:cNvPr>
            <p:cNvSpPr txBox="1"/>
            <p:nvPr/>
          </p:nvSpPr>
          <p:spPr>
            <a:xfrm>
              <a:off x="1038760" y="49591"/>
              <a:ext cx="110488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solidFill>
                    <a:schemeClr val="bg1"/>
                  </a:solidFill>
                  <a:latin typeface="+mn-ea"/>
                </a:rPr>
                <a:t>ふせ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A08E4280-B002-4F53-BAF2-5A12F71AD981}"/>
                </a:ext>
              </a:extLst>
            </p:cNvPr>
            <p:cNvSpPr txBox="1"/>
            <p:nvPr/>
          </p:nvSpPr>
          <p:spPr>
            <a:xfrm>
              <a:off x="1782974" y="62837"/>
              <a:ext cx="110488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solidFill>
                    <a:schemeClr val="bg1"/>
                  </a:solidFill>
                  <a:latin typeface="+mn-ea"/>
                </a:rPr>
                <a:t>しせつ</a:t>
              </a: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5A6F09A-943E-4E3D-BCCF-96F101CA7EB1}"/>
              </a:ext>
            </a:extLst>
          </p:cNvPr>
          <p:cNvSpPr txBox="1"/>
          <p:nvPr/>
        </p:nvSpPr>
        <p:spPr>
          <a:xfrm>
            <a:off x="938786" y="1228810"/>
            <a:ext cx="4587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1E2C616-1D26-4EB5-AC11-B08F77D17228}"/>
              </a:ext>
            </a:extLst>
          </p:cNvPr>
          <p:cNvSpPr txBox="1"/>
          <p:nvPr/>
        </p:nvSpPr>
        <p:spPr>
          <a:xfrm>
            <a:off x="1324263" y="1228810"/>
            <a:ext cx="4587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なが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54DF9F0-A868-48C2-8E20-890822F92D2C}"/>
              </a:ext>
            </a:extLst>
          </p:cNvPr>
          <p:cNvSpPr txBox="1"/>
          <p:nvPr/>
        </p:nvSpPr>
        <p:spPr>
          <a:xfrm>
            <a:off x="1874667" y="1228810"/>
            <a:ext cx="4587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みず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DEBEA0D-09EA-4A53-8139-E27440A51DE7}"/>
              </a:ext>
            </a:extLst>
          </p:cNvPr>
          <p:cNvSpPr txBox="1"/>
          <p:nvPr/>
        </p:nvSpPr>
        <p:spPr>
          <a:xfrm>
            <a:off x="2283099" y="1203703"/>
            <a:ext cx="6856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あんぜん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2E45C31-F5B4-40F0-BB2C-7E08A1D9574D}"/>
              </a:ext>
            </a:extLst>
          </p:cNvPr>
          <p:cNvSpPr txBox="1"/>
          <p:nvPr/>
        </p:nvSpPr>
        <p:spPr>
          <a:xfrm>
            <a:off x="2928601" y="1209785"/>
            <a:ext cx="6856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かりゅう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860D944-7722-4EA8-9612-F98B57657DB0}"/>
              </a:ext>
            </a:extLst>
          </p:cNvPr>
          <p:cNvSpPr txBox="1"/>
          <p:nvPr/>
        </p:nvSpPr>
        <p:spPr>
          <a:xfrm>
            <a:off x="5888045" y="1224222"/>
            <a:ext cx="5135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つく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AAC1EA3-AE44-4DD9-B9A9-734613DAEA5B}"/>
              </a:ext>
            </a:extLst>
          </p:cNvPr>
          <p:cNvSpPr txBox="1"/>
          <p:nvPr/>
        </p:nvSpPr>
        <p:spPr>
          <a:xfrm>
            <a:off x="5320359" y="1224222"/>
            <a:ext cx="5135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さゆう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D617E5B-A6AC-46E0-AE5D-1353BAC78632}"/>
              </a:ext>
            </a:extLst>
          </p:cNvPr>
          <p:cNvSpPr txBox="1"/>
          <p:nvPr/>
        </p:nvSpPr>
        <p:spPr>
          <a:xfrm>
            <a:off x="1773139" y="1701336"/>
            <a:ext cx="5730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よそう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87DAFE5-5518-48D2-B318-34236F010650}"/>
              </a:ext>
            </a:extLst>
          </p:cNvPr>
          <p:cNvSpPr txBox="1"/>
          <p:nvPr/>
        </p:nvSpPr>
        <p:spPr>
          <a:xfrm>
            <a:off x="3093110" y="1698376"/>
            <a:ext cx="4358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たか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04692EF-A80B-44CE-B3CC-4DD8543798CF}"/>
              </a:ext>
            </a:extLst>
          </p:cNvPr>
          <p:cNvSpPr txBox="1"/>
          <p:nvPr/>
        </p:nvSpPr>
        <p:spPr>
          <a:xfrm>
            <a:off x="3668660" y="1698376"/>
            <a:ext cx="4358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き</a:t>
            </a:r>
          </a:p>
        </p:txBody>
      </p:sp>
    </p:spTree>
    <p:extLst>
      <p:ext uri="{BB962C8B-B14F-4D97-AF65-F5344CB8AC3E}">
        <p14:creationId xmlns:p14="http://schemas.microsoft.com/office/powerpoint/2010/main" val="3847629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72754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水害を防ぐ施設</a:t>
            </a:r>
            <a:r>
              <a:rPr lang="en-US" altLang="ja-JP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lang="ja-JP" altLang="en-US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河川防災ステーション</a:t>
            </a:r>
            <a:r>
              <a:rPr lang="en-US" altLang="ja-JP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endParaRPr lang="ja-JP" altLang="en-US" sz="270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3012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河川防災ステーション</a:t>
            </a:r>
          </a:p>
        </p:txBody>
      </p:sp>
      <p:sp>
        <p:nvSpPr>
          <p:cNvPr id="11" name="Text Box 124"/>
          <p:cNvSpPr txBox="1">
            <a:spLocks noChangeArrowheads="1"/>
          </p:cNvSpPr>
          <p:nvPr/>
        </p:nvSpPr>
        <p:spPr bwMode="auto">
          <a:xfrm>
            <a:off x="156518" y="1311427"/>
            <a:ext cx="88721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河川防災ステーションとは水害を防ぐための活動に必要な資材（ブロックなど）を備蓄しておくための施</a:t>
            </a:r>
            <a:endParaRPr lang="en-US" altLang="ja-JP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buFontTx/>
              <a:buNone/>
            </a:pPr>
            <a:endParaRPr lang="en-US" altLang="ja-JP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buFontTx/>
              <a:buNone/>
            </a:pPr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設です。普段は地域のレクリエーションなどにも利用されています。</a:t>
            </a:r>
            <a:endParaRPr lang="ja-JP" altLang="ja-JP" sz="11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" name="テキスト ボックス 3"/>
          <p:cNvSpPr txBox="1">
            <a:spLocks noChangeArrowheads="1"/>
          </p:cNvSpPr>
          <p:nvPr/>
        </p:nvSpPr>
        <p:spPr bwMode="auto">
          <a:xfrm>
            <a:off x="461607" y="3704353"/>
            <a:ext cx="1212117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ブロック</a:t>
            </a: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1" t="11533" r="22900" b="23634"/>
          <a:stretch/>
        </p:blipFill>
        <p:spPr>
          <a:xfrm>
            <a:off x="2324259" y="2850789"/>
            <a:ext cx="4508341" cy="299697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0" t="16999" r="15461"/>
          <a:stretch/>
        </p:blipFill>
        <p:spPr>
          <a:xfrm>
            <a:off x="80318" y="2378508"/>
            <a:ext cx="2091382" cy="123802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51" name="Picture 3" descr="I:\05_写真集\180518長良防災ＳＴ司令室訓練\180518司令室訓練\DSC_04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8" y="5003397"/>
            <a:ext cx="2076296" cy="138051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テキスト ボックス 3"/>
          <p:cNvSpPr txBox="1">
            <a:spLocks noChangeArrowheads="1"/>
          </p:cNvSpPr>
          <p:nvPr/>
        </p:nvSpPr>
        <p:spPr bwMode="auto">
          <a:xfrm>
            <a:off x="672350" y="6518673"/>
            <a:ext cx="1212117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指令室</a:t>
            </a:r>
          </a:p>
        </p:txBody>
      </p:sp>
      <p:pic>
        <p:nvPicPr>
          <p:cNvPr id="14" name="図プレースホルダー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9" b="9949"/>
          <a:stretch>
            <a:fillRect/>
          </a:stretch>
        </p:blipFill>
        <p:spPr>
          <a:xfrm>
            <a:off x="6971270" y="5099783"/>
            <a:ext cx="2095500" cy="1258888"/>
          </a:xfrm>
          <a:custGeom>
            <a:avLst/>
            <a:gdLst>
              <a:gd name="connsiteX0" fmla="*/ 0 w 1472411"/>
              <a:gd name="connsiteY0" fmla="*/ 0 h 1689284"/>
              <a:gd name="connsiteX1" fmla="*/ 1472411 w 1472411"/>
              <a:gd name="connsiteY1" fmla="*/ 0 h 1689284"/>
              <a:gd name="connsiteX2" fmla="*/ 1472411 w 1472411"/>
              <a:gd name="connsiteY2" fmla="*/ 1689284 h 1689284"/>
              <a:gd name="connsiteX3" fmla="*/ 0 w 1472411"/>
              <a:gd name="connsiteY3" fmla="*/ 1689284 h 168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2411" h="1689284">
                <a:moveTo>
                  <a:pt x="0" y="0"/>
                </a:moveTo>
                <a:lnTo>
                  <a:pt x="1472411" y="0"/>
                </a:lnTo>
                <a:lnTo>
                  <a:pt x="1472411" y="1689284"/>
                </a:lnTo>
                <a:lnTo>
                  <a:pt x="0" y="1689284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</p:pic>
      <p:sp>
        <p:nvSpPr>
          <p:cNvPr id="15" name="テキスト ボックス 3"/>
          <p:cNvSpPr txBox="1">
            <a:spLocks noChangeArrowheads="1"/>
          </p:cNvSpPr>
          <p:nvPr/>
        </p:nvSpPr>
        <p:spPr bwMode="auto">
          <a:xfrm>
            <a:off x="2324258" y="6031326"/>
            <a:ext cx="4508341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長良川にある河川防災ステーション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eaLnBrk="1" hangingPunct="1">
              <a:buFontTx/>
              <a:buNone/>
            </a:pP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eaLnBrk="1" hangingPunct="1">
              <a:buFontTx/>
              <a:buNone/>
            </a:pP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岐阜市長良川防災・健康ステーション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</a:t>
            </a:r>
            <a:endParaRPr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6" name="テキスト ボックス 3"/>
          <p:cNvSpPr txBox="1">
            <a:spLocks noChangeArrowheads="1"/>
          </p:cNvSpPr>
          <p:nvPr/>
        </p:nvSpPr>
        <p:spPr bwMode="auto">
          <a:xfrm>
            <a:off x="7377951" y="6485653"/>
            <a:ext cx="189305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健康ステーション</a:t>
            </a:r>
          </a:p>
        </p:txBody>
      </p:sp>
      <p:pic>
        <p:nvPicPr>
          <p:cNvPr id="17" name="図プレースホルダー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6" b="5146"/>
          <a:stretch>
            <a:fillRect/>
          </a:stretch>
        </p:blipFill>
        <p:spPr>
          <a:xfrm>
            <a:off x="6971270" y="2339105"/>
            <a:ext cx="2095499" cy="1409868"/>
          </a:xfrm>
          <a:custGeom>
            <a:avLst/>
            <a:gdLst>
              <a:gd name="connsiteX0" fmla="*/ 0 w 1472411"/>
              <a:gd name="connsiteY0" fmla="*/ 0 h 1689284"/>
              <a:gd name="connsiteX1" fmla="*/ 1472411 w 1472411"/>
              <a:gd name="connsiteY1" fmla="*/ 0 h 1689284"/>
              <a:gd name="connsiteX2" fmla="*/ 1472411 w 1472411"/>
              <a:gd name="connsiteY2" fmla="*/ 1689284 h 1689284"/>
              <a:gd name="connsiteX3" fmla="*/ 0 w 1472411"/>
              <a:gd name="connsiteY3" fmla="*/ 1689284 h 168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2411" h="1689284">
                <a:moveTo>
                  <a:pt x="0" y="0"/>
                </a:moveTo>
                <a:lnTo>
                  <a:pt x="1472411" y="0"/>
                </a:lnTo>
                <a:lnTo>
                  <a:pt x="1472411" y="1689284"/>
                </a:lnTo>
                <a:lnTo>
                  <a:pt x="0" y="1689284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</p:pic>
      <p:sp>
        <p:nvSpPr>
          <p:cNvPr id="18" name="テキスト ボックス 3"/>
          <p:cNvSpPr txBox="1">
            <a:spLocks noChangeArrowheads="1"/>
          </p:cNvSpPr>
          <p:nvPr/>
        </p:nvSpPr>
        <p:spPr bwMode="auto">
          <a:xfrm>
            <a:off x="7763238" y="3831731"/>
            <a:ext cx="105653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会議室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資料２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FE6B7C0-C038-4596-8F0A-FB275A1A129C}"/>
              </a:ext>
            </a:extLst>
          </p:cNvPr>
          <p:cNvSpPr txBox="1"/>
          <p:nvPr/>
        </p:nvSpPr>
        <p:spPr>
          <a:xfrm>
            <a:off x="2537460" y="40970"/>
            <a:ext cx="147066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かせんぼうさい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91E96D7-01A4-4190-943E-294CD2E4D90E}"/>
              </a:ext>
            </a:extLst>
          </p:cNvPr>
          <p:cNvSpPr txBox="1"/>
          <p:nvPr/>
        </p:nvSpPr>
        <p:spPr>
          <a:xfrm>
            <a:off x="3931325" y="1213905"/>
            <a:ext cx="6856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かつどう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9C5D533-B235-4164-BD85-2B31324ED70C}"/>
              </a:ext>
            </a:extLst>
          </p:cNvPr>
          <p:cNvSpPr txBox="1"/>
          <p:nvPr/>
        </p:nvSpPr>
        <p:spPr>
          <a:xfrm>
            <a:off x="4519442" y="1208690"/>
            <a:ext cx="6856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ひつよう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CF8DA3D-CDCF-4996-8E49-F87B28454497}"/>
              </a:ext>
            </a:extLst>
          </p:cNvPr>
          <p:cNvSpPr txBox="1"/>
          <p:nvPr/>
        </p:nvSpPr>
        <p:spPr>
          <a:xfrm>
            <a:off x="5131943" y="1213905"/>
            <a:ext cx="6856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しざい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DF37C82-D2BD-45A0-B814-83508ED01139}"/>
              </a:ext>
            </a:extLst>
          </p:cNvPr>
          <p:cNvSpPr txBox="1"/>
          <p:nvPr/>
        </p:nvSpPr>
        <p:spPr>
          <a:xfrm>
            <a:off x="6974945" y="1208690"/>
            <a:ext cx="6856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びちく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F59F301-2A2A-4DB2-B456-DACBE64E76B8}"/>
              </a:ext>
            </a:extLst>
          </p:cNvPr>
          <p:cNvSpPr txBox="1"/>
          <p:nvPr/>
        </p:nvSpPr>
        <p:spPr>
          <a:xfrm>
            <a:off x="935555" y="1708129"/>
            <a:ext cx="5152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ふだん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9DDC93B-D03C-4071-866E-419E13FBD14B}"/>
              </a:ext>
            </a:extLst>
          </p:cNvPr>
          <p:cNvSpPr txBox="1"/>
          <p:nvPr/>
        </p:nvSpPr>
        <p:spPr>
          <a:xfrm>
            <a:off x="1557703" y="1723063"/>
            <a:ext cx="5152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ちいき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DF0BF03-6BC5-4A83-AD6E-E1423C2B724D}"/>
              </a:ext>
            </a:extLst>
          </p:cNvPr>
          <p:cNvSpPr txBox="1"/>
          <p:nvPr/>
        </p:nvSpPr>
        <p:spPr>
          <a:xfrm>
            <a:off x="4239943" y="1729159"/>
            <a:ext cx="5152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りよう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E377125-9E03-4133-B290-914FA61B4FA1}"/>
              </a:ext>
            </a:extLst>
          </p:cNvPr>
          <p:cNvSpPr txBox="1"/>
          <p:nvPr/>
        </p:nvSpPr>
        <p:spPr>
          <a:xfrm>
            <a:off x="7720566" y="3742849"/>
            <a:ext cx="7759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かいぎしつ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68867A7-CD47-4136-8732-CF409B805473}"/>
              </a:ext>
            </a:extLst>
          </p:cNvPr>
          <p:cNvSpPr txBox="1"/>
          <p:nvPr/>
        </p:nvSpPr>
        <p:spPr>
          <a:xfrm>
            <a:off x="647966" y="6410951"/>
            <a:ext cx="7857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しれいしつ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2A3FC71-6C73-4ECB-88E5-43EAD7BC0312}"/>
              </a:ext>
            </a:extLst>
          </p:cNvPr>
          <p:cNvSpPr txBox="1"/>
          <p:nvPr/>
        </p:nvSpPr>
        <p:spPr>
          <a:xfrm>
            <a:off x="3085360" y="5923604"/>
            <a:ext cx="8145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ながらがわ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3104F6E-11DC-4CCA-BCC5-6088C7BBA2F5}"/>
              </a:ext>
            </a:extLst>
          </p:cNvPr>
          <p:cNvSpPr txBox="1"/>
          <p:nvPr/>
        </p:nvSpPr>
        <p:spPr>
          <a:xfrm>
            <a:off x="2964953" y="6346797"/>
            <a:ext cx="15544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ぎふしながらがわぼうさい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3E782CA-E174-4ECC-80C7-7138ED0C575C}"/>
              </a:ext>
            </a:extLst>
          </p:cNvPr>
          <p:cNvSpPr txBox="1"/>
          <p:nvPr/>
        </p:nvSpPr>
        <p:spPr>
          <a:xfrm>
            <a:off x="-64560" y="47597"/>
            <a:ext cx="11048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latin typeface="+mn-ea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すいがい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FB489B8-E928-44F4-859B-A11F2FFBAA17}"/>
              </a:ext>
            </a:extLst>
          </p:cNvPr>
          <p:cNvSpPr txBox="1"/>
          <p:nvPr/>
        </p:nvSpPr>
        <p:spPr>
          <a:xfrm>
            <a:off x="985420" y="34351"/>
            <a:ext cx="11048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ふせ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11E60A0-2F84-42C1-B2C4-9D0DEA37920B}"/>
              </a:ext>
            </a:extLst>
          </p:cNvPr>
          <p:cNvSpPr txBox="1"/>
          <p:nvPr/>
        </p:nvSpPr>
        <p:spPr>
          <a:xfrm>
            <a:off x="1729634" y="47597"/>
            <a:ext cx="11048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しせつ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3310C8A-F6E9-4C21-AD89-F2CB57EA3CE9}"/>
              </a:ext>
            </a:extLst>
          </p:cNvPr>
          <p:cNvSpPr txBox="1"/>
          <p:nvPr/>
        </p:nvSpPr>
        <p:spPr>
          <a:xfrm>
            <a:off x="4547948" y="6342560"/>
            <a:ext cx="596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けんこう</a:t>
            </a:r>
          </a:p>
        </p:txBody>
      </p:sp>
    </p:spTree>
    <p:extLst>
      <p:ext uri="{BB962C8B-B14F-4D97-AF65-F5344CB8AC3E}">
        <p14:creationId xmlns:p14="http://schemas.microsoft.com/office/powerpoint/2010/main" val="184842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>
              <a:solidFill>
                <a:prstClr val="white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72754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700" dirty="0">
                <a:solidFill>
                  <a:prstClr val="white"/>
                </a:solidFill>
                <a:latin typeface="ＭＳ Ｐゴシック" panose="020B0600070205080204" pitchFamily="50" charset="-128"/>
              </a:rPr>
              <a:t>水害を防ぐ施設</a:t>
            </a:r>
            <a:r>
              <a:rPr lang="en-US" altLang="ja-JP" sz="2700" dirty="0">
                <a:solidFill>
                  <a:prstClr val="white"/>
                </a:solidFill>
                <a:latin typeface="ＭＳ Ｐゴシック" panose="020B0600070205080204" pitchFamily="50" charset="-128"/>
              </a:rPr>
              <a:t>【</a:t>
            </a:r>
            <a:r>
              <a:rPr lang="ja-JP" altLang="en-US" sz="2700" dirty="0">
                <a:solidFill>
                  <a:prstClr val="white"/>
                </a:solidFill>
                <a:latin typeface="ＭＳ Ｐゴシック" panose="020B0600070205080204" pitchFamily="50" charset="-128"/>
              </a:rPr>
              <a:t>排水機場（はいすいきじょう）</a:t>
            </a:r>
            <a:r>
              <a:rPr lang="en-US" altLang="ja-JP" sz="2700" dirty="0">
                <a:solidFill>
                  <a:prstClr val="white"/>
                </a:solidFill>
                <a:latin typeface="ＭＳ Ｐゴシック" panose="020B0600070205080204" pitchFamily="50" charset="-128"/>
              </a:rPr>
              <a:t>】</a:t>
            </a:r>
            <a:endParaRPr lang="ja-JP" altLang="en-US" sz="2700" dirty="0">
              <a:solidFill>
                <a:prstClr val="white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3865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solidFill>
                  <a:prstClr val="black"/>
                </a:solidFill>
                <a:latin typeface="ＭＳ Ｐゴシック" panose="020B0600070205080204" pitchFamily="50" charset="-128"/>
              </a:rPr>
              <a:t>排水機場（はいすいきじょう）</a:t>
            </a:r>
          </a:p>
        </p:txBody>
      </p:sp>
      <p:sp>
        <p:nvSpPr>
          <p:cNvPr id="11" name="Text Box 124"/>
          <p:cNvSpPr txBox="1">
            <a:spLocks noChangeArrowheads="1"/>
          </p:cNvSpPr>
          <p:nvPr/>
        </p:nvSpPr>
        <p:spPr bwMode="auto">
          <a:xfrm>
            <a:off x="156518" y="1346593"/>
            <a:ext cx="88721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ja-JP" altLang="en-US" sz="16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排水機場とは</a:t>
            </a:r>
            <a:r>
              <a:rPr lang="ja-JP" altLang="en-US" sz="1600" dirty="0"/>
              <a:t>雨がたくさん降って川の水が増えると、自然に水が流れなくなってしまった水をポンプを</a:t>
            </a:r>
            <a:endParaRPr lang="en-US" altLang="ja-JP" sz="1600" dirty="0"/>
          </a:p>
          <a:p>
            <a:endParaRPr lang="en-US" altLang="ja-JP" sz="1600" dirty="0"/>
          </a:p>
          <a:p>
            <a:r>
              <a:rPr lang="ja-JP" altLang="en-US" sz="1600" dirty="0"/>
              <a:t>使って抜く施設です。</a:t>
            </a:r>
            <a:endParaRPr lang="ja-JP" altLang="ja-JP" sz="1100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016" y="2203918"/>
            <a:ext cx="7223229" cy="4419455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資料２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BA594BF-0D81-4AA5-BE03-75A02BAB8BAB}"/>
              </a:ext>
            </a:extLst>
          </p:cNvPr>
          <p:cNvSpPr txBox="1"/>
          <p:nvPr/>
        </p:nvSpPr>
        <p:spPr>
          <a:xfrm>
            <a:off x="1325359" y="1251944"/>
            <a:ext cx="6856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あめ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5B0FD1A-5CB3-4BFA-BC72-447BCD72ADD5}"/>
              </a:ext>
            </a:extLst>
          </p:cNvPr>
          <p:cNvSpPr txBox="1"/>
          <p:nvPr/>
        </p:nvSpPr>
        <p:spPr>
          <a:xfrm>
            <a:off x="2440927" y="1233656"/>
            <a:ext cx="39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ふ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14232ED-B57B-4A2A-B579-736E97C348B6}"/>
              </a:ext>
            </a:extLst>
          </p:cNvPr>
          <p:cNvSpPr txBox="1"/>
          <p:nvPr/>
        </p:nvSpPr>
        <p:spPr>
          <a:xfrm>
            <a:off x="2952150" y="1249971"/>
            <a:ext cx="39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F0D430B-CDF8-45E0-B882-01F3BBB2AEFA}"/>
              </a:ext>
            </a:extLst>
          </p:cNvPr>
          <p:cNvSpPr txBox="1"/>
          <p:nvPr/>
        </p:nvSpPr>
        <p:spPr>
          <a:xfrm>
            <a:off x="3351959" y="1249971"/>
            <a:ext cx="39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みず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9DA867E-AB0F-4911-A117-FC4461DFBBA8}"/>
              </a:ext>
            </a:extLst>
          </p:cNvPr>
          <p:cNvSpPr txBox="1"/>
          <p:nvPr/>
        </p:nvSpPr>
        <p:spPr>
          <a:xfrm>
            <a:off x="3808612" y="1243875"/>
            <a:ext cx="39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ふ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A8094EE-814D-49FF-B64A-62556989E9CD}"/>
              </a:ext>
            </a:extLst>
          </p:cNvPr>
          <p:cNvSpPr txBox="1"/>
          <p:nvPr/>
        </p:nvSpPr>
        <p:spPr>
          <a:xfrm>
            <a:off x="4678332" y="1233656"/>
            <a:ext cx="4927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しぜん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E10F636-A64A-430E-BC44-0457AC5F21F0}"/>
              </a:ext>
            </a:extLst>
          </p:cNvPr>
          <p:cNvSpPr txBox="1"/>
          <p:nvPr/>
        </p:nvSpPr>
        <p:spPr>
          <a:xfrm>
            <a:off x="5213012" y="1246741"/>
            <a:ext cx="4927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みず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EE8A967-5F65-4219-92C0-CE8023D86C2B}"/>
              </a:ext>
            </a:extLst>
          </p:cNvPr>
          <p:cNvSpPr txBox="1"/>
          <p:nvPr/>
        </p:nvSpPr>
        <p:spPr>
          <a:xfrm>
            <a:off x="5599653" y="1241526"/>
            <a:ext cx="4927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A3D129C-264A-4405-8684-2F58F841BF13}"/>
              </a:ext>
            </a:extLst>
          </p:cNvPr>
          <p:cNvSpPr txBox="1"/>
          <p:nvPr/>
        </p:nvSpPr>
        <p:spPr>
          <a:xfrm>
            <a:off x="164371" y="1735992"/>
            <a:ext cx="4927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つか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1875CC2-722E-4031-A26C-8936620C1F58}"/>
              </a:ext>
            </a:extLst>
          </p:cNvPr>
          <p:cNvSpPr txBox="1"/>
          <p:nvPr/>
        </p:nvSpPr>
        <p:spPr>
          <a:xfrm>
            <a:off x="1146035" y="1747497"/>
            <a:ext cx="4927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ぬ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768E8CD-2B17-41EB-A973-C9DC0A025435}"/>
              </a:ext>
            </a:extLst>
          </p:cNvPr>
          <p:cNvGrpSpPr/>
          <p:nvPr/>
        </p:nvGrpSpPr>
        <p:grpSpPr>
          <a:xfrm>
            <a:off x="64628" y="28024"/>
            <a:ext cx="2451224" cy="306155"/>
            <a:chOff x="64628" y="28024"/>
            <a:chExt cx="2451224" cy="306155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DFAFCDED-9DEA-4E16-9313-BB7CA7B1DB6C}"/>
                </a:ext>
              </a:extLst>
            </p:cNvPr>
            <p:cNvSpPr txBox="1"/>
            <p:nvPr/>
          </p:nvSpPr>
          <p:spPr>
            <a:xfrm>
              <a:off x="64628" y="28024"/>
              <a:ext cx="98610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solidFill>
                    <a:schemeClr val="bg1"/>
                  </a:solidFill>
                  <a:latin typeface="+mn-ea"/>
                </a:rPr>
                <a:t>すいがい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507A78E-2CBB-470E-AF89-BCB3EDA875F1}"/>
                </a:ext>
              </a:extLst>
            </p:cNvPr>
            <p:cNvSpPr txBox="1"/>
            <p:nvPr/>
          </p:nvSpPr>
          <p:spPr>
            <a:xfrm>
              <a:off x="978116" y="41791"/>
              <a:ext cx="79067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solidFill>
                    <a:schemeClr val="bg1"/>
                  </a:solidFill>
                  <a:latin typeface="+mn-ea"/>
                </a:rPr>
                <a:t>ふせ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E97E80A-8AF2-4D9F-B7C1-AB499FD6DCEE}"/>
                </a:ext>
              </a:extLst>
            </p:cNvPr>
            <p:cNvSpPr txBox="1"/>
            <p:nvPr/>
          </p:nvSpPr>
          <p:spPr>
            <a:xfrm>
              <a:off x="1725178" y="32610"/>
              <a:ext cx="79067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solidFill>
                    <a:schemeClr val="bg1"/>
                  </a:solidFill>
                  <a:latin typeface="+mn-ea"/>
                </a:rPr>
                <a:t>しせつ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1312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7" y="190340"/>
            <a:ext cx="91378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</a:rPr>
              <a:t>国土交通省の水害を防ぐための取り組み</a:t>
            </a:r>
            <a:r>
              <a:rPr lang="en-US" altLang="ja-JP" sz="2400" dirty="0">
                <a:solidFill>
                  <a:schemeClr val="bg1"/>
                </a:solidFill>
              </a:rPr>
              <a:t>(</a:t>
            </a:r>
            <a:r>
              <a:rPr lang="ja-JP" altLang="en-US" sz="2400" dirty="0">
                <a:solidFill>
                  <a:schemeClr val="bg1"/>
                </a:solidFill>
              </a:rPr>
              <a:t>ハード対策編</a:t>
            </a:r>
            <a:r>
              <a:rPr lang="en-US" altLang="ja-JP" sz="2400" dirty="0">
                <a:solidFill>
                  <a:schemeClr val="bg1"/>
                </a:solidFill>
              </a:rPr>
              <a:t>)</a:t>
            </a:r>
            <a:endParaRPr lang="ja-JP" altLang="en-US" sz="2400" dirty="0">
              <a:solidFill>
                <a:schemeClr val="bg1"/>
              </a:solidFill>
            </a:endParaRPr>
          </a:p>
        </p:txBody>
      </p:sp>
      <p:pic>
        <p:nvPicPr>
          <p:cNvPr id="59" name="図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578" y="737875"/>
            <a:ext cx="8269984" cy="6032018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資料３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2FB1BF8-85C4-4A08-90EC-E2BDE302228D}"/>
              </a:ext>
            </a:extLst>
          </p:cNvPr>
          <p:cNvSpPr txBox="1"/>
          <p:nvPr/>
        </p:nvSpPr>
        <p:spPr>
          <a:xfrm>
            <a:off x="-67397" y="-97637"/>
            <a:ext cx="2327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+mn-ea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こくどこうつうしょう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D83A203-E19F-4250-B4AA-9EEB46346E90}"/>
              </a:ext>
            </a:extLst>
          </p:cNvPr>
          <p:cNvSpPr txBox="1"/>
          <p:nvPr/>
        </p:nvSpPr>
        <p:spPr>
          <a:xfrm>
            <a:off x="1665000" y="-88853"/>
            <a:ext cx="130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+mn-ea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すいがい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F8DC9F4-2556-44A1-8BC5-FACEEEFCAF0E}"/>
              </a:ext>
            </a:extLst>
          </p:cNvPr>
          <p:cNvSpPr txBox="1"/>
          <p:nvPr/>
        </p:nvSpPr>
        <p:spPr>
          <a:xfrm>
            <a:off x="2527602" y="-95536"/>
            <a:ext cx="971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+mn-ea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ふせ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DA66531-9000-4040-9B64-682ED0945928}"/>
              </a:ext>
            </a:extLst>
          </p:cNvPr>
          <p:cNvSpPr txBox="1"/>
          <p:nvPr/>
        </p:nvSpPr>
        <p:spPr>
          <a:xfrm>
            <a:off x="4174055" y="-1416"/>
            <a:ext cx="5842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とり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3B758C1-F664-4F25-ABF7-29EFEE69AAB1}"/>
              </a:ext>
            </a:extLst>
          </p:cNvPr>
          <p:cNvSpPr txBox="1"/>
          <p:nvPr/>
        </p:nvSpPr>
        <p:spPr>
          <a:xfrm>
            <a:off x="4694104" y="4286"/>
            <a:ext cx="5842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くみ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587A98C-3E57-4986-813D-4BDB5EBC60C2}"/>
              </a:ext>
            </a:extLst>
          </p:cNvPr>
          <p:cNvSpPr txBox="1"/>
          <p:nvPr/>
        </p:nvSpPr>
        <p:spPr>
          <a:xfrm>
            <a:off x="6152322" y="-6532"/>
            <a:ext cx="12156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たいさくへん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CD48BA5-926F-43F6-B491-12D467425290}"/>
              </a:ext>
            </a:extLst>
          </p:cNvPr>
          <p:cNvSpPr txBox="1"/>
          <p:nvPr/>
        </p:nvSpPr>
        <p:spPr>
          <a:xfrm>
            <a:off x="1738768" y="2947174"/>
            <a:ext cx="50488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しゃしん</a:t>
            </a:r>
            <a:endParaRPr lang="ja-JP" altLang="en-US" sz="600" b="1" dirty="0">
              <a:latin typeface="+mn-ea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1AAFDBB-8D6E-4671-99AF-91BEF1658821}"/>
              </a:ext>
            </a:extLst>
          </p:cNvPr>
          <p:cNvSpPr txBox="1"/>
          <p:nvPr/>
        </p:nvSpPr>
        <p:spPr>
          <a:xfrm>
            <a:off x="2160408" y="2949585"/>
            <a:ext cx="4572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ばしょ</a:t>
            </a:r>
            <a:endParaRPr lang="ja-JP" altLang="en-US" sz="600" b="1" dirty="0">
              <a:latin typeface="+mn-ea"/>
              <a:ea typeface="HG丸ｺﾞｼｯｸM-PRO" panose="020F0600000000000000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BB31537-474A-4ADF-9C2D-DA7A88C57B6A}"/>
              </a:ext>
            </a:extLst>
          </p:cNvPr>
          <p:cNvSpPr txBox="1"/>
          <p:nvPr/>
        </p:nvSpPr>
        <p:spPr>
          <a:xfrm>
            <a:off x="2431882" y="2944856"/>
            <a:ext cx="7113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さいた</a:t>
            </a:r>
            <a:r>
              <a:rPr lang="ja-JP" altLang="en-US" sz="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まけん</a:t>
            </a:r>
            <a:endParaRPr lang="ja-JP" altLang="en-US" sz="600" b="1" dirty="0">
              <a:latin typeface="+mn-ea"/>
              <a:ea typeface="HG丸ｺﾞｼｯｸM-PRO" panose="020F0600000000000000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BF8415C-6ACA-4B8C-B92A-817C2A03B3DC}"/>
              </a:ext>
            </a:extLst>
          </p:cNvPr>
          <p:cNvSpPr txBox="1"/>
          <p:nvPr/>
        </p:nvSpPr>
        <p:spPr>
          <a:xfrm>
            <a:off x="593420" y="3156466"/>
            <a:ext cx="46322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どうろ</a:t>
            </a:r>
            <a:endParaRPr lang="ja-JP" altLang="en-US" sz="600" b="1" dirty="0">
              <a:latin typeface="+mn-ea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ADB9255-BE99-4D67-A2A5-EC688461872D}"/>
              </a:ext>
            </a:extLst>
          </p:cNvPr>
          <p:cNvSpPr txBox="1"/>
          <p:nvPr/>
        </p:nvSpPr>
        <p:spPr>
          <a:xfrm>
            <a:off x="959180" y="3167895"/>
            <a:ext cx="37178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した</a:t>
            </a:r>
            <a:endParaRPr lang="ja-JP" altLang="en-US" sz="500" b="1" dirty="0">
              <a:latin typeface="+mn-ea"/>
              <a:ea typeface="HG丸ｺﾞｼｯｸM-PRO" panose="020F06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25FE5F0-AD55-4D7F-8A2E-5CAE51052F70}"/>
              </a:ext>
            </a:extLst>
          </p:cNvPr>
          <p:cNvSpPr txBox="1"/>
          <p:nvPr/>
        </p:nvSpPr>
        <p:spPr>
          <a:xfrm>
            <a:off x="1222272" y="3167894"/>
            <a:ext cx="3717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やく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AEC8D9B-FF73-463B-AE11-664341342223}"/>
              </a:ext>
            </a:extLst>
          </p:cNvPr>
          <p:cNvSpPr txBox="1"/>
          <p:nvPr/>
        </p:nvSpPr>
        <p:spPr>
          <a:xfrm>
            <a:off x="1765768" y="3157345"/>
            <a:ext cx="3717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ふか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6F7B1B4-E70D-4FD3-AA13-E314AD3E76FB}"/>
              </a:ext>
            </a:extLst>
          </p:cNvPr>
          <p:cNvSpPr txBox="1"/>
          <p:nvPr/>
        </p:nvSpPr>
        <p:spPr>
          <a:xfrm>
            <a:off x="2459195" y="3163188"/>
            <a:ext cx="3717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ちか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01EB450-0585-4C51-8839-A942F26EC741}"/>
              </a:ext>
            </a:extLst>
          </p:cNvPr>
          <p:cNvSpPr txBox="1"/>
          <p:nvPr/>
        </p:nvSpPr>
        <p:spPr>
          <a:xfrm>
            <a:off x="3408103" y="3156837"/>
            <a:ext cx="5112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たいふう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F96A5D-BF8F-48A5-A77F-B63FC6F4BB49}"/>
              </a:ext>
            </a:extLst>
          </p:cNvPr>
          <p:cNvSpPr txBox="1"/>
          <p:nvPr/>
        </p:nvSpPr>
        <p:spPr>
          <a:xfrm>
            <a:off x="3807659" y="3155567"/>
            <a:ext cx="52272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おおあめ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4D43D6E-C8FD-480D-AAA8-7890021F6475}"/>
              </a:ext>
            </a:extLst>
          </p:cNvPr>
          <p:cNvSpPr txBox="1"/>
          <p:nvPr/>
        </p:nvSpPr>
        <p:spPr>
          <a:xfrm>
            <a:off x="377848" y="3361441"/>
            <a:ext cx="59962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しゅうへん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B28B94C-BE0C-4E94-8415-7DE4C50814C8}"/>
              </a:ext>
            </a:extLst>
          </p:cNvPr>
          <p:cNvSpPr txBox="1"/>
          <p:nvPr/>
        </p:nvSpPr>
        <p:spPr>
          <a:xfrm>
            <a:off x="825030" y="3362099"/>
            <a:ext cx="48118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かわ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F892D61-F45A-4378-8D08-9493186FCD81}"/>
              </a:ext>
            </a:extLst>
          </p:cNvPr>
          <p:cNvSpPr txBox="1"/>
          <p:nvPr/>
        </p:nvSpPr>
        <p:spPr>
          <a:xfrm>
            <a:off x="1607133" y="3356141"/>
            <a:ext cx="48118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まえ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3E1FFB7-6EB1-451E-BE3C-3715CCB6180C}"/>
              </a:ext>
            </a:extLst>
          </p:cNvPr>
          <p:cNvSpPr txBox="1"/>
          <p:nvPr/>
        </p:nvSpPr>
        <p:spPr>
          <a:xfrm>
            <a:off x="2265320" y="3366775"/>
            <a:ext cx="5540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すいろ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AD2BFDC-A3AA-4800-9D31-E54A691A9544}"/>
              </a:ext>
            </a:extLst>
          </p:cNvPr>
          <p:cNvSpPr txBox="1"/>
          <p:nvPr/>
        </p:nvSpPr>
        <p:spPr>
          <a:xfrm>
            <a:off x="2626000" y="3362098"/>
            <a:ext cx="3717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なが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2B66C0A-AD40-4FD2-A6C3-BF58D04E48C9}"/>
              </a:ext>
            </a:extLst>
          </p:cNvPr>
          <p:cNvSpPr txBox="1"/>
          <p:nvPr/>
        </p:nvSpPr>
        <p:spPr>
          <a:xfrm>
            <a:off x="3000903" y="3362098"/>
            <a:ext cx="49430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すいがい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4821173-3D4F-4748-9A85-567647621D50}"/>
              </a:ext>
            </a:extLst>
          </p:cNvPr>
          <p:cNvSpPr txBox="1"/>
          <p:nvPr/>
        </p:nvSpPr>
        <p:spPr>
          <a:xfrm>
            <a:off x="3388751" y="3366775"/>
            <a:ext cx="49430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ふせ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3CB3B92-B7C5-44FF-AFA6-03B86F4269FB}"/>
              </a:ext>
            </a:extLst>
          </p:cNvPr>
          <p:cNvSpPr txBox="1"/>
          <p:nvPr/>
        </p:nvSpPr>
        <p:spPr>
          <a:xfrm>
            <a:off x="6084776" y="2957076"/>
            <a:ext cx="67650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しずおかけん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28FAEEF-09BA-45CF-B6E8-B5BE07669DE6}"/>
              </a:ext>
            </a:extLst>
          </p:cNvPr>
          <p:cNvSpPr txBox="1"/>
          <p:nvPr/>
        </p:nvSpPr>
        <p:spPr>
          <a:xfrm>
            <a:off x="5232824" y="3170424"/>
            <a:ext cx="3717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ふ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FB73640-9893-4A90-A1EB-4BC7D5B361B1}"/>
              </a:ext>
            </a:extLst>
          </p:cNvPr>
          <p:cNvSpPr txBox="1"/>
          <p:nvPr/>
        </p:nvSpPr>
        <p:spPr>
          <a:xfrm>
            <a:off x="6135313" y="3168774"/>
            <a:ext cx="3717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やま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C7C483F-A872-4358-B49E-F4E1F0A50882}"/>
              </a:ext>
            </a:extLst>
          </p:cNvPr>
          <p:cNvSpPr txBox="1"/>
          <p:nvPr/>
        </p:nvSpPr>
        <p:spPr>
          <a:xfrm>
            <a:off x="6488877" y="3163187"/>
            <a:ext cx="3717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なが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8D708F8-FDB1-4340-8179-260C3CB06D34}"/>
              </a:ext>
            </a:extLst>
          </p:cNvPr>
          <p:cNvSpPr txBox="1"/>
          <p:nvPr/>
        </p:nvSpPr>
        <p:spPr>
          <a:xfrm>
            <a:off x="7117432" y="3163186"/>
            <a:ext cx="3717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おお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91A16FA-C7F5-42C6-9324-CF0F406D428F}"/>
              </a:ext>
            </a:extLst>
          </p:cNvPr>
          <p:cNvSpPr txBox="1"/>
          <p:nvPr/>
        </p:nvSpPr>
        <p:spPr>
          <a:xfrm>
            <a:off x="7501084" y="3163186"/>
            <a:ext cx="34389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いわ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312DB98-9CBB-4AB9-9863-402AB86FC910}"/>
              </a:ext>
            </a:extLst>
          </p:cNvPr>
          <p:cNvSpPr txBox="1"/>
          <p:nvPr/>
        </p:nvSpPr>
        <p:spPr>
          <a:xfrm>
            <a:off x="7780755" y="3163186"/>
            <a:ext cx="4329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どしゃ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59B2BAB-8888-4671-A6E2-EA98F99B8BDF}"/>
              </a:ext>
            </a:extLst>
          </p:cNvPr>
          <p:cNvSpPr txBox="1"/>
          <p:nvPr/>
        </p:nvSpPr>
        <p:spPr>
          <a:xfrm>
            <a:off x="8174816" y="3149724"/>
            <a:ext cx="30144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840DFA0-BF05-4210-97F9-AE0063993C97}"/>
              </a:ext>
            </a:extLst>
          </p:cNvPr>
          <p:cNvSpPr txBox="1"/>
          <p:nvPr/>
        </p:nvSpPr>
        <p:spPr>
          <a:xfrm>
            <a:off x="5223847" y="3368916"/>
            <a:ext cx="34389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と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A76D65D-AB91-4FEF-BD02-F8A084A83E47}"/>
              </a:ext>
            </a:extLst>
          </p:cNvPr>
          <p:cNvSpPr txBox="1"/>
          <p:nvPr/>
        </p:nvSpPr>
        <p:spPr>
          <a:xfrm>
            <a:off x="6476386" y="3376936"/>
            <a:ext cx="34389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まち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7E9E888-E863-4F77-9F7E-93876C2A5BCC}"/>
              </a:ext>
            </a:extLst>
          </p:cNvPr>
          <p:cNvSpPr txBox="1"/>
          <p:nvPr/>
        </p:nvSpPr>
        <p:spPr>
          <a:xfrm>
            <a:off x="6744434" y="3376935"/>
            <a:ext cx="3717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まも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A86FEA9-EEE2-4EBA-83BE-82E80735C0A0}"/>
              </a:ext>
            </a:extLst>
          </p:cNvPr>
          <p:cNvSpPr txBox="1"/>
          <p:nvPr/>
        </p:nvSpPr>
        <p:spPr>
          <a:xfrm>
            <a:off x="508473" y="5983230"/>
            <a:ext cx="48118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かせん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17F0400-4D31-43B3-AFEF-5B483A8C3B75}"/>
              </a:ext>
            </a:extLst>
          </p:cNvPr>
          <p:cNvSpPr txBox="1"/>
          <p:nvPr/>
        </p:nvSpPr>
        <p:spPr>
          <a:xfrm>
            <a:off x="1979905" y="5983230"/>
            <a:ext cx="9423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ぎふけん　　ぎふし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C72AA2F-B87A-4F9E-AEF9-CE558109ED59}"/>
              </a:ext>
            </a:extLst>
          </p:cNvPr>
          <p:cNvSpPr txBox="1"/>
          <p:nvPr/>
        </p:nvSpPr>
        <p:spPr>
          <a:xfrm>
            <a:off x="2834930" y="5993941"/>
            <a:ext cx="7113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ながらがわ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B144449-D4A0-4B0D-AD83-B7822C20FB36}"/>
              </a:ext>
            </a:extLst>
          </p:cNvPr>
          <p:cNvSpPr txBox="1"/>
          <p:nvPr/>
        </p:nvSpPr>
        <p:spPr>
          <a:xfrm>
            <a:off x="1907189" y="6205120"/>
            <a:ext cx="2828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ふ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CDDCD13-CEC1-4BAE-BC2E-B69033EA5220}"/>
              </a:ext>
            </a:extLst>
          </p:cNvPr>
          <p:cNvSpPr txBox="1"/>
          <p:nvPr/>
        </p:nvSpPr>
        <p:spPr>
          <a:xfrm>
            <a:off x="3761071" y="6189377"/>
            <a:ext cx="56785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しゅうへん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F3A9E62-FDD3-4D2F-B691-820DA9007E91}"/>
              </a:ext>
            </a:extLst>
          </p:cNvPr>
          <p:cNvSpPr txBox="1"/>
          <p:nvPr/>
        </p:nvSpPr>
        <p:spPr>
          <a:xfrm>
            <a:off x="6060137" y="5994660"/>
            <a:ext cx="56785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いわて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0B932ED-980A-4807-B72E-41DAB9DE24E3}"/>
              </a:ext>
            </a:extLst>
          </p:cNvPr>
          <p:cNvSpPr txBox="1"/>
          <p:nvPr/>
        </p:nvSpPr>
        <p:spPr>
          <a:xfrm>
            <a:off x="5153076" y="6217312"/>
            <a:ext cx="34389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とき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9ECC7D4-9369-4618-9CDC-C81CD67BA986}"/>
              </a:ext>
            </a:extLst>
          </p:cNvPr>
          <p:cNvSpPr txBox="1"/>
          <p:nvPr/>
        </p:nvSpPr>
        <p:spPr>
          <a:xfrm>
            <a:off x="5422944" y="6212394"/>
            <a:ext cx="34389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おお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9626B06-360A-4062-BD2A-F6C096B1D599}"/>
              </a:ext>
            </a:extLst>
          </p:cNvPr>
          <p:cNvSpPr txBox="1"/>
          <p:nvPr/>
        </p:nvSpPr>
        <p:spPr>
          <a:xfrm>
            <a:off x="5813227" y="6206298"/>
            <a:ext cx="34389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なみ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F75E326-187F-41D0-A9CD-A87305405489}"/>
              </a:ext>
            </a:extLst>
          </p:cNvPr>
          <p:cNvSpPr txBox="1"/>
          <p:nvPr/>
        </p:nvSpPr>
        <p:spPr>
          <a:xfrm>
            <a:off x="6120903" y="6208235"/>
            <a:ext cx="50708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じしん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F778CE5-B73D-4C22-B8A6-1DC2298C44E1}"/>
              </a:ext>
            </a:extLst>
          </p:cNvPr>
          <p:cNvSpPr txBox="1"/>
          <p:nvPr/>
        </p:nvSpPr>
        <p:spPr>
          <a:xfrm>
            <a:off x="7116056" y="6208234"/>
            <a:ext cx="343897" cy="188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お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C48507C-C337-4744-8907-B805C8C219C4}"/>
              </a:ext>
            </a:extLst>
          </p:cNvPr>
          <p:cNvSpPr txBox="1"/>
          <p:nvPr/>
        </p:nvSpPr>
        <p:spPr>
          <a:xfrm>
            <a:off x="7376050" y="6209413"/>
            <a:ext cx="34389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よ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D63A97B-A847-47B4-A14C-FD7CD0995EEC}"/>
              </a:ext>
            </a:extLst>
          </p:cNvPr>
          <p:cNvSpPr txBox="1"/>
          <p:nvPr/>
        </p:nvSpPr>
        <p:spPr>
          <a:xfrm>
            <a:off x="8228649" y="6202991"/>
            <a:ext cx="34389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まち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246444A-998A-4387-A92D-5FCEC7128C20}"/>
              </a:ext>
            </a:extLst>
          </p:cNvPr>
          <p:cNvSpPr txBox="1"/>
          <p:nvPr/>
        </p:nvSpPr>
        <p:spPr>
          <a:xfrm>
            <a:off x="1597904" y="6217312"/>
            <a:ext cx="3633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みず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0FEEF8F-CAE9-484B-8E6C-7DC0EE5BE6D0}"/>
              </a:ext>
            </a:extLst>
          </p:cNvPr>
          <p:cNvSpPr txBox="1"/>
          <p:nvPr/>
        </p:nvSpPr>
        <p:spPr>
          <a:xfrm>
            <a:off x="448438" y="6420941"/>
            <a:ext cx="3633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まち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911A31D8-4651-4870-814A-13DAE764C795}"/>
              </a:ext>
            </a:extLst>
          </p:cNvPr>
          <p:cNvSpPr txBox="1"/>
          <p:nvPr/>
        </p:nvSpPr>
        <p:spPr>
          <a:xfrm>
            <a:off x="7429239" y="5998470"/>
            <a:ext cx="34389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こう</a:t>
            </a:r>
          </a:p>
        </p:txBody>
      </p:sp>
    </p:spTree>
    <p:extLst>
      <p:ext uri="{BB962C8B-B14F-4D97-AF65-F5344CB8AC3E}">
        <p14:creationId xmlns:p14="http://schemas.microsoft.com/office/powerpoint/2010/main" val="2915162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29498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水害を防ぐための取り組み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80318" y="784310"/>
            <a:ext cx="7215437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3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水害</a:t>
            </a:r>
            <a:r>
              <a:rPr kumimoji="1" lang="ja-JP" altLang="en-US" sz="23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を防ぐために普段から取り組んでいることがあります</a:t>
            </a:r>
          </a:p>
        </p:txBody>
      </p:sp>
      <p:pic>
        <p:nvPicPr>
          <p:cNvPr id="12" name="図 1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" t="3148" r="2240" b="3316"/>
          <a:stretch/>
        </p:blipFill>
        <p:spPr>
          <a:xfrm>
            <a:off x="2788450" y="4025218"/>
            <a:ext cx="3567100" cy="263988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3" name="Picture 4" descr="Z:\平成２９年度\240：長良川第一出張所\13_小学校防災教育\パト写真\CIMG117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4" r="20761" b="12876"/>
          <a:stretch/>
        </p:blipFill>
        <p:spPr bwMode="auto">
          <a:xfrm>
            <a:off x="958394" y="1267095"/>
            <a:ext cx="3518725" cy="263943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正方形/長方形 2"/>
          <p:cNvSpPr/>
          <p:nvPr/>
        </p:nvSpPr>
        <p:spPr>
          <a:xfrm>
            <a:off x="963990" y="3003550"/>
            <a:ext cx="432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 descr="Z:\平成３０年度\210：防災情報課\★H30水防演習関係\41_実施後\【８５中部】速報版\④写真\DSC_604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15" r="24211" b="16092"/>
          <a:stretch/>
        </p:blipFill>
        <p:spPr bwMode="auto">
          <a:xfrm rot="16200000">
            <a:off x="5097448" y="823800"/>
            <a:ext cx="2639432" cy="352602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資料４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410DF14-D97E-406B-8CB9-A45CDEBD7D33}"/>
              </a:ext>
            </a:extLst>
          </p:cNvPr>
          <p:cNvSpPr txBox="1"/>
          <p:nvPr/>
        </p:nvSpPr>
        <p:spPr>
          <a:xfrm>
            <a:off x="2370968" y="-101629"/>
            <a:ext cx="12256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+mn-ea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すいがい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51A0BB0-65D8-417E-A232-7F8744D6EB72}"/>
              </a:ext>
            </a:extLst>
          </p:cNvPr>
          <p:cNvSpPr txBox="1"/>
          <p:nvPr/>
        </p:nvSpPr>
        <p:spPr>
          <a:xfrm>
            <a:off x="3348984" y="-101629"/>
            <a:ext cx="814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+mn-ea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ふせ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B87B24F-FD89-46D4-AB46-F31D92B01030}"/>
              </a:ext>
            </a:extLst>
          </p:cNvPr>
          <p:cNvSpPr txBox="1"/>
          <p:nvPr/>
        </p:nvSpPr>
        <p:spPr>
          <a:xfrm>
            <a:off x="4971886" y="-102006"/>
            <a:ext cx="914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+mn-ea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とり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CA3748D-6C7C-48F1-915C-9219A3C3BCEB}"/>
              </a:ext>
            </a:extLst>
          </p:cNvPr>
          <p:cNvSpPr txBox="1"/>
          <p:nvPr/>
        </p:nvSpPr>
        <p:spPr>
          <a:xfrm>
            <a:off x="5632516" y="-99958"/>
            <a:ext cx="914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+mn-ea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く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168E6AD-830B-4E02-AD56-1661899DF516}"/>
              </a:ext>
            </a:extLst>
          </p:cNvPr>
          <p:cNvSpPr txBox="1"/>
          <p:nvPr/>
        </p:nvSpPr>
        <p:spPr>
          <a:xfrm>
            <a:off x="2909189" y="663388"/>
            <a:ext cx="919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+mn-ea"/>
                <a:ea typeface="HG丸ｺﾞｼｯｸM-PRO" panose="020F0600000000000000" pitchFamily="50" charset="-128"/>
              </a:rPr>
              <a:t>ふだん</a:t>
            </a:r>
          </a:p>
        </p:txBody>
      </p:sp>
    </p:spTree>
    <p:extLst>
      <p:ext uri="{BB962C8B-B14F-4D97-AF65-F5344CB8AC3E}">
        <p14:creationId xmlns:p14="http://schemas.microsoft.com/office/powerpoint/2010/main" val="733971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70639" y="161936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水害を防ぐための取り組み</a:t>
            </a:r>
            <a:r>
              <a:rPr lang="en-US" altLang="ja-JP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lang="ja-JP" altLang="en-US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河川パトロール</a:t>
            </a:r>
            <a:r>
              <a:rPr lang="en-US" altLang="ja-JP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endParaRPr lang="ja-JP" altLang="en-US" sz="270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18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河川パトロール</a:t>
            </a:r>
          </a:p>
        </p:txBody>
      </p:sp>
      <p:sp>
        <p:nvSpPr>
          <p:cNvPr id="11" name="Text Box 124"/>
          <p:cNvSpPr txBox="1">
            <a:spLocks noChangeArrowheads="1"/>
          </p:cNvSpPr>
          <p:nvPr/>
        </p:nvSpPr>
        <p:spPr bwMode="auto">
          <a:xfrm>
            <a:off x="156518" y="1301347"/>
            <a:ext cx="88721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川の水が「安全に流れているか」「堤防などに異常がないか」などを確認するために、河川パトロールカ</a:t>
            </a:r>
            <a:endParaRPr lang="en-US" altLang="ja-JP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buFontTx/>
              <a:buNone/>
            </a:pPr>
            <a:endParaRPr lang="en-US" altLang="ja-JP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buFontTx/>
              <a:buNone/>
            </a:pPr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ーで川のパトロールを行っています。</a:t>
            </a:r>
            <a:endParaRPr lang="ja-JP" altLang="ja-JP" sz="11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" name="テキスト ボックス 3"/>
          <p:cNvSpPr txBox="1">
            <a:spLocks noChangeArrowheads="1"/>
          </p:cNvSpPr>
          <p:nvPr/>
        </p:nvSpPr>
        <p:spPr bwMode="auto">
          <a:xfrm>
            <a:off x="5938107" y="5666563"/>
            <a:ext cx="1834293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河川パトロールカー</a:t>
            </a:r>
          </a:p>
        </p:txBody>
      </p:sp>
      <p:pic>
        <p:nvPicPr>
          <p:cNvPr id="9" name="Picture 4" descr="Z:\平成２９年度\240：長良川第一出張所\13_小学校防災教育\パト写真\CIMG117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3" r="20761" b="11934"/>
          <a:stretch/>
        </p:blipFill>
        <p:spPr bwMode="auto">
          <a:xfrm>
            <a:off x="156518" y="2313663"/>
            <a:ext cx="4085282" cy="322571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Z:\平成２９年度\240：長良川第一出張所\13_小学校防災教育\パト写真\CIMG11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094" y="2313663"/>
            <a:ext cx="4277420" cy="320806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テキスト ボックス 3"/>
          <p:cNvSpPr txBox="1">
            <a:spLocks noChangeArrowheads="1"/>
          </p:cNvSpPr>
          <p:nvPr/>
        </p:nvSpPr>
        <p:spPr bwMode="auto">
          <a:xfrm>
            <a:off x="1213707" y="5680425"/>
            <a:ext cx="1834293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異常がないか確認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158115" y="4457700"/>
            <a:ext cx="472440" cy="114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 rot="21164482">
            <a:off x="7651980" y="4352583"/>
            <a:ext cx="566406" cy="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資料５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D639792-17FC-4F21-B2D2-187241B448B6}"/>
              </a:ext>
            </a:extLst>
          </p:cNvPr>
          <p:cNvSpPr txBox="1"/>
          <p:nvPr/>
        </p:nvSpPr>
        <p:spPr>
          <a:xfrm>
            <a:off x="533859" y="-61785"/>
            <a:ext cx="12256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+mn-ea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すいがい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B6890E4-D4E9-415D-BDF8-E574241C2F27}"/>
              </a:ext>
            </a:extLst>
          </p:cNvPr>
          <p:cNvSpPr txBox="1"/>
          <p:nvPr/>
        </p:nvSpPr>
        <p:spPr>
          <a:xfrm>
            <a:off x="1469595" y="-61785"/>
            <a:ext cx="814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+mn-ea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ふせ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74F2FF6-2FCB-478E-8D80-A217B3C415E5}"/>
              </a:ext>
            </a:extLst>
          </p:cNvPr>
          <p:cNvSpPr txBox="1"/>
          <p:nvPr/>
        </p:nvSpPr>
        <p:spPr>
          <a:xfrm>
            <a:off x="3749700" y="-61866"/>
            <a:ext cx="914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+mn-ea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A2B1DB9-F600-49AB-9030-FE025CEC9029}"/>
              </a:ext>
            </a:extLst>
          </p:cNvPr>
          <p:cNvSpPr txBox="1"/>
          <p:nvPr/>
        </p:nvSpPr>
        <p:spPr>
          <a:xfrm>
            <a:off x="4652223" y="-56676"/>
            <a:ext cx="130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+mn-ea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かせん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49EE2C0-93D2-47E5-9F27-03E10BEAF860}"/>
              </a:ext>
            </a:extLst>
          </p:cNvPr>
          <p:cNvSpPr txBox="1"/>
          <p:nvPr/>
        </p:nvSpPr>
        <p:spPr>
          <a:xfrm>
            <a:off x="568929" y="1210901"/>
            <a:ext cx="503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みず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6845795-7F0A-4B98-8733-88C21673A3DC}"/>
              </a:ext>
            </a:extLst>
          </p:cNvPr>
          <p:cNvSpPr txBox="1"/>
          <p:nvPr/>
        </p:nvSpPr>
        <p:spPr>
          <a:xfrm>
            <a:off x="1063162" y="1194268"/>
            <a:ext cx="5949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あんぜん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905B7BC-EEC5-4F29-BFD6-6816B1AFA291}"/>
              </a:ext>
            </a:extLst>
          </p:cNvPr>
          <p:cNvSpPr txBox="1"/>
          <p:nvPr/>
        </p:nvSpPr>
        <p:spPr>
          <a:xfrm>
            <a:off x="1668089" y="1194268"/>
            <a:ext cx="4267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なが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C10B607-88F5-4115-9CB6-B6CC105A78F1}"/>
              </a:ext>
            </a:extLst>
          </p:cNvPr>
          <p:cNvSpPr txBox="1"/>
          <p:nvPr/>
        </p:nvSpPr>
        <p:spPr>
          <a:xfrm>
            <a:off x="3042151" y="1194268"/>
            <a:ext cx="5949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ていぼう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9671451-425D-40EF-A3FE-10E79205F3B7}"/>
              </a:ext>
            </a:extLst>
          </p:cNvPr>
          <p:cNvSpPr txBox="1"/>
          <p:nvPr/>
        </p:nvSpPr>
        <p:spPr>
          <a:xfrm>
            <a:off x="3977052" y="1187826"/>
            <a:ext cx="5949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いじょう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8D2B9C7-AF81-42D3-8B48-AD786053C8DD}"/>
              </a:ext>
            </a:extLst>
          </p:cNvPr>
          <p:cNvSpPr txBox="1"/>
          <p:nvPr/>
        </p:nvSpPr>
        <p:spPr>
          <a:xfrm>
            <a:off x="5796974" y="1187826"/>
            <a:ext cx="5949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かくにん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13FB073-0C75-46DD-AF3D-F6E24A4CE71D}"/>
              </a:ext>
            </a:extLst>
          </p:cNvPr>
          <p:cNvSpPr txBox="1"/>
          <p:nvPr/>
        </p:nvSpPr>
        <p:spPr>
          <a:xfrm>
            <a:off x="1978985" y="1686388"/>
            <a:ext cx="5949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おこな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9CB2F14-A4A7-430F-8777-8B0795484B1F}"/>
              </a:ext>
            </a:extLst>
          </p:cNvPr>
          <p:cNvSpPr txBox="1"/>
          <p:nvPr/>
        </p:nvSpPr>
        <p:spPr>
          <a:xfrm>
            <a:off x="174054" y="1217247"/>
            <a:ext cx="503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かわ</a:t>
            </a:r>
          </a:p>
        </p:txBody>
      </p:sp>
    </p:spTree>
    <p:extLst>
      <p:ext uri="{BB962C8B-B14F-4D97-AF65-F5344CB8AC3E}">
        <p14:creationId xmlns:p14="http://schemas.microsoft.com/office/powerpoint/2010/main" val="3616136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68175" y="166074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水害を防ぐための取り組み</a:t>
            </a:r>
            <a:r>
              <a:rPr lang="en-US" altLang="ja-JP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lang="ja-JP" altLang="en-US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水防演習①</a:t>
            </a:r>
            <a:r>
              <a:rPr lang="en-US" altLang="ja-JP" sz="27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endParaRPr lang="ja-JP" altLang="en-US" sz="270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1477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水防演習</a:t>
            </a:r>
            <a:endParaRPr kumimoji="1" lang="ja-JP" altLang="en-US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1" name="Text Box 124"/>
          <p:cNvSpPr txBox="1">
            <a:spLocks noChangeArrowheads="1"/>
          </p:cNvSpPr>
          <p:nvPr/>
        </p:nvSpPr>
        <p:spPr bwMode="auto">
          <a:xfrm>
            <a:off x="156518" y="1301347"/>
            <a:ext cx="892398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川で洪水が発生しそうな時を想定して、川の水があふれないように土のうを積んだり、</a:t>
            </a:r>
            <a:endParaRPr lang="en-US" altLang="ja-JP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buFontTx/>
              <a:buNone/>
            </a:pPr>
            <a:endParaRPr lang="en-US" altLang="ja-JP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buFontTx/>
              <a:buNone/>
            </a:pPr>
            <a:r>
              <a:rPr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水防工法を行うなどの訓練をします。</a:t>
            </a:r>
            <a:endParaRPr lang="ja-JP" altLang="ja-JP" sz="11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" name="テキスト ボックス 3"/>
          <p:cNvSpPr txBox="1">
            <a:spLocks noChangeArrowheads="1"/>
          </p:cNvSpPr>
          <p:nvPr/>
        </p:nvSpPr>
        <p:spPr bwMode="auto">
          <a:xfrm>
            <a:off x="1304983" y="5887579"/>
            <a:ext cx="3440525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1400" dirty="0"/>
              <a:t>水防団による水防工法訓練</a:t>
            </a:r>
          </a:p>
        </p:txBody>
      </p:sp>
      <p:pic>
        <p:nvPicPr>
          <p:cNvPr id="8" name="Picture 2" descr="Z:\平成３０年度\210：防災情報課\★H30水防演習関係\41_実施後\【８５中部】速報版\④写真\DSC_604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15" r="24211" b="16092"/>
          <a:stretch/>
        </p:blipFill>
        <p:spPr bwMode="auto">
          <a:xfrm rot="16200000">
            <a:off x="670344" y="1856689"/>
            <a:ext cx="3286229" cy="4390082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Z:\平成３０年度\210：防災情報課\★H30水防演習関係\41_実施後\【８５中部】速報版\④写真\P52701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010" y="2408825"/>
            <a:ext cx="4398490" cy="3298719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テキスト ボックス 3"/>
          <p:cNvSpPr txBox="1">
            <a:spLocks noChangeArrowheads="1"/>
          </p:cNvSpPr>
          <p:nvPr/>
        </p:nvSpPr>
        <p:spPr bwMode="auto">
          <a:xfrm>
            <a:off x="5959536" y="5862178"/>
            <a:ext cx="2638364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1400" dirty="0"/>
              <a:t>水防団による水防工法訓練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資料５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18DB394-3C30-4F8A-9F8D-9E4CEAB36BE7}"/>
              </a:ext>
            </a:extLst>
          </p:cNvPr>
          <p:cNvSpPr txBox="1"/>
          <p:nvPr/>
        </p:nvSpPr>
        <p:spPr>
          <a:xfrm>
            <a:off x="621985" y="-56676"/>
            <a:ext cx="12256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+mn-ea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すいがい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903061F-94A8-45F1-9FB5-B1D00A73A422}"/>
              </a:ext>
            </a:extLst>
          </p:cNvPr>
          <p:cNvSpPr txBox="1"/>
          <p:nvPr/>
        </p:nvSpPr>
        <p:spPr>
          <a:xfrm>
            <a:off x="1557721" y="-56676"/>
            <a:ext cx="814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+mn-ea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ふせ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5CAD596-A720-4AC7-8E99-E2AF17173685}"/>
              </a:ext>
            </a:extLst>
          </p:cNvPr>
          <p:cNvSpPr txBox="1"/>
          <p:nvPr/>
        </p:nvSpPr>
        <p:spPr>
          <a:xfrm>
            <a:off x="3210775" y="-61866"/>
            <a:ext cx="914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+mn-ea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とり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F62805F-BF00-4BC0-A255-4D1F15B3D7C2}"/>
              </a:ext>
            </a:extLst>
          </p:cNvPr>
          <p:cNvSpPr txBox="1"/>
          <p:nvPr/>
        </p:nvSpPr>
        <p:spPr>
          <a:xfrm>
            <a:off x="3849896" y="-61866"/>
            <a:ext cx="914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+mn-ea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1AE11C4-77D3-4E42-BA72-A2811CABEBDC}"/>
              </a:ext>
            </a:extLst>
          </p:cNvPr>
          <p:cNvSpPr txBox="1"/>
          <p:nvPr/>
        </p:nvSpPr>
        <p:spPr>
          <a:xfrm>
            <a:off x="4671060" y="-61866"/>
            <a:ext cx="2198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+mn-ea"/>
              </a:rPr>
              <a:t>　</a:t>
            </a:r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すいぼうえんしゅう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AF348DC-03C5-4948-8CC8-99C22141A012}"/>
              </a:ext>
            </a:extLst>
          </p:cNvPr>
          <p:cNvSpPr txBox="1"/>
          <p:nvPr/>
        </p:nvSpPr>
        <p:spPr>
          <a:xfrm>
            <a:off x="-62914" y="562835"/>
            <a:ext cx="1805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000" dirty="0">
                <a:latin typeface="+mn-ea"/>
                <a:ea typeface="HG丸ｺﾞｼｯｸM-PRO" panose="020F0600000000000000" pitchFamily="50" charset="-128"/>
              </a:rPr>
              <a:t>すいぼうえんしゅう</a:t>
            </a:r>
            <a:endParaRPr lang="ja-JP" altLang="en-US" sz="1000" dirty="0">
              <a:latin typeface="+mn-ea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4FAAE17-91C9-4AB7-A76F-79D76FBAB9FA}"/>
              </a:ext>
            </a:extLst>
          </p:cNvPr>
          <p:cNvSpPr txBox="1"/>
          <p:nvPr/>
        </p:nvSpPr>
        <p:spPr>
          <a:xfrm>
            <a:off x="533221" y="1201459"/>
            <a:ext cx="6920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こうずい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A801BEF-89F3-4C38-8550-6605E16DF230}"/>
              </a:ext>
            </a:extLst>
          </p:cNvPr>
          <p:cNvSpPr txBox="1"/>
          <p:nvPr/>
        </p:nvSpPr>
        <p:spPr>
          <a:xfrm>
            <a:off x="1148893" y="1193191"/>
            <a:ext cx="6920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はっせい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6F43A23-7F50-4A71-BCC6-4A7628EF1C5F}"/>
              </a:ext>
            </a:extLst>
          </p:cNvPr>
          <p:cNvSpPr txBox="1"/>
          <p:nvPr/>
        </p:nvSpPr>
        <p:spPr>
          <a:xfrm>
            <a:off x="2208324" y="1198581"/>
            <a:ext cx="4848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とき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C04590B-2A82-4EB6-AC04-B616696B87A3}"/>
              </a:ext>
            </a:extLst>
          </p:cNvPr>
          <p:cNvSpPr txBox="1"/>
          <p:nvPr/>
        </p:nvSpPr>
        <p:spPr>
          <a:xfrm>
            <a:off x="2693159" y="1212902"/>
            <a:ext cx="7279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そうてい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60BB803-20E2-41E6-B1E2-E6EF252E4F28}"/>
              </a:ext>
            </a:extLst>
          </p:cNvPr>
          <p:cNvSpPr txBox="1"/>
          <p:nvPr/>
        </p:nvSpPr>
        <p:spPr>
          <a:xfrm>
            <a:off x="3896790" y="1200309"/>
            <a:ext cx="4848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みず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01DEDFD-64D5-426A-8646-84A4E5BCC336}"/>
              </a:ext>
            </a:extLst>
          </p:cNvPr>
          <p:cNvSpPr txBox="1"/>
          <p:nvPr/>
        </p:nvSpPr>
        <p:spPr>
          <a:xfrm>
            <a:off x="5831203" y="1200309"/>
            <a:ext cx="2891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ど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7E2DA40-5C2C-4F67-A450-DC024B5BD03A}"/>
              </a:ext>
            </a:extLst>
          </p:cNvPr>
          <p:cNvSpPr txBox="1"/>
          <p:nvPr/>
        </p:nvSpPr>
        <p:spPr>
          <a:xfrm>
            <a:off x="6592073" y="1193191"/>
            <a:ext cx="2891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つ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335E6B2-243A-4ECE-B32B-3BB76E90F676}"/>
              </a:ext>
            </a:extLst>
          </p:cNvPr>
          <p:cNvSpPr txBox="1"/>
          <p:nvPr/>
        </p:nvSpPr>
        <p:spPr>
          <a:xfrm>
            <a:off x="552628" y="1693174"/>
            <a:ext cx="6178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こうほう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3AB329C-F072-4DA3-B276-D5B684DF0464}"/>
              </a:ext>
            </a:extLst>
          </p:cNvPr>
          <p:cNvSpPr txBox="1"/>
          <p:nvPr/>
        </p:nvSpPr>
        <p:spPr>
          <a:xfrm>
            <a:off x="1129269" y="1693174"/>
            <a:ext cx="5532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おこ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5BCB7A2-70C2-4E5F-B50B-0DF1982027F6}"/>
              </a:ext>
            </a:extLst>
          </p:cNvPr>
          <p:cNvSpPr txBox="1"/>
          <p:nvPr/>
        </p:nvSpPr>
        <p:spPr>
          <a:xfrm>
            <a:off x="2060684" y="1690296"/>
            <a:ext cx="7279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くんれん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4163C6C-C995-478D-8283-6A941F8B0702}"/>
              </a:ext>
            </a:extLst>
          </p:cNvPr>
          <p:cNvSpPr txBox="1"/>
          <p:nvPr/>
        </p:nvSpPr>
        <p:spPr>
          <a:xfrm>
            <a:off x="1320538" y="5773960"/>
            <a:ext cx="8512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すいぼうだん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E725494-88C8-44F1-B234-FC249110BEE2}"/>
              </a:ext>
            </a:extLst>
          </p:cNvPr>
          <p:cNvSpPr txBox="1"/>
          <p:nvPr/>
        </p:nvSpPr>
        <p:spPr>
          <a:xfrm>
            <a:off x="173282" y="1205383"/>
            <a:ext cx="5035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かわ</a:t>
            </a:r>
          </a:p>
        </p:txBody>
      </p:sp>
    </p:spTree>
    <p:extLst>
      <p:ext uri="{BB962C8B-B14F-4D97-AF65-F5344CB8AC3E}">
        <p14:creationId xmlns:p14="http://schemas.microsoft.com/office/powerpoint/2010/main" val="98191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09768" y="188503"/>
            <a:ext cx="91378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25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水害を防ぐための取り組み</a:t>
            </a:r>
            <a:r>
              <a:rPr lang="en-US" altLang="ja-JP" sz="25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25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ハザードマップ</a:t>
            </a:r>
            <a:r>
              <a:rPr lang="en-US" altLang="ja-JP" sz="25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  <a:endParaRPr lang="ja-JP" altLang="en-US" sz="2500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638754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ハザードマップ</a:t>
            </a:r>
          </a:p>
        </p:txBody>
      </p:sp>
      <p:sp>
        <p:nvSpPr>
          <p:cNvPr id="11" name="Text Box 124"/>
          <p:cNvSpPr txBox="1">
            <a:spLocks noChangeArrowheads="1"/>
          </p:cNvSpPr>
          <p:nvPr/>
        </p:nvSpPr>
        <p:spPr bwMode="auto">
          <a:xfrm>
            <a:off x="156518" y="1096511"/>
            <a:ext cx="908908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ハザードマップとは、洪水など自然災害が発生した場合を想定して、避難する場所を記したり、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buFontTx/>
              <a:buNone/>
            </a:pP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水害が発生する場所を色わけしている地図のことです。</a:t>
            </a:r>
            <a:endParaRPr lang="ja-JP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3"/>
          <p:cNvSpPr txBox="1">
            <a:spLocks noChangeArrowheads="1"/>
          </p:cNvSpPr>
          <p:nvPr/>
        </p:nvSpPr>
        <p:spPr bwMode="auto">
          <a:xfrm>
            <a:off x="3067906" y="6581001"/>
            <a:ext cx="4033897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岐阜小学校校区のハザードマップ</a:t>
            </a:r>
          </a:p>
        </p:txBody>
      </p:sp>
      <p:pic>
        <p:nvPicPr>
          <p:cNvPr id="8" name="コンテンツ プレースホルダ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0032" y="1903918"/>
            <a:ext cx="6444828" cy="455642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資料５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D88243C-CF07-40CE-B13F-2806370CA10E}"/>
              </a:ext>
            </a:extLst>
          </p:cNvPr>
          <p:cNvSpPr txBox="1"/>
          <p:nvPr/>
        </p:nvSpPr>
        <p:spPr>
          <a:xfrm>
            <a:off x="516829" y="51525"/>
            <a:ext cx="12256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100" dirty="0">
                <a:solidFill>
                  <a:schemeClr val="bg1"/>
                </a:solidFill>
                <a:latin typeface="+mn-ea"/>
                <a:ea typeface="HG丸ｺﾞｼｯｸM-PRO" panose="020F0600000000000000" pitchFamily="50" charset="-128"/>
              </a:rPr>
              <a:t>すいがい</a:t>
            </a:r>
            <a:endParaRPr lang="ja-JP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A12ABED-452E-44F0-B0A6-4997C70B5D6D}"/>
              </a:ext>
            </a:extLst>
          </p:cNvPr>
          <p:cNvSpPr txBox="1"/>
          <p:nvPr/>
        </p:nvSpPr>
        <p:spPr>
          <a:xfrm>
            <a:off x="1422085" y="51525"/>
            <a:ext cx="8145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100" dirty="0">
                <a:solidFill>
                  <a:schemeClr val="bg1"/>
                </a:solidFill>
                <a:latin typeface="+mn-ea"/>
                <a:ea typeface="HG丸ｺﾞｼｯｸM-PRO" panose="020F0600000000000000" pitchFamily="50" charset="-128"/>
              </a:rPr>
              <a:t>ふせ</a:t>
            </a:r>
            <a:endParaRPr lang="ja-JP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6570B95-B8F0-4B62-98E5-1C6C41C2EE5F}"/>
              </a:ext>
            </a:extLst>
          </p:cNvPr>
          <p:cNvSpPr txBox="1"/>
          <p:nvPr/>
        </p:nvSpPr>
        <p:spPr>
          <a:xfrm>
            <a:off x="3747788" y="46335"/>
            <a:ext cx="9147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100" dirty="0">
                <a:solidFill>
                  <a:schemeClr val="bg1"/>
                </a:solidFill>
                <a:latin typeface="+mn-ea"/>
                <a:ea typeface="HG丸ｺﾞｼｯｸM-PRO" panose="020F0600000000000000" pitchFamily="50" charset="-128"/>
              </a:rPr>
              <a:t>く</a:t>
            </a:r>
            <a:endParaRPr lang="ja-JP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0E76E40-56C8-4071-8594-91B97CA47CA3}"/>
              </a:ext>
            </a:extLst>
          </p:cNvPr>
          <p:cNvSpPr txBox="1"/>
          <p:nvPr/>
        </p:nvSpPr>
        <p:spPr>
          <a:xfrm>
            <a:off x="2184750" y="979827"/>
            <a:ext cx="6920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こうずい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6A4F23B-9565-4E16-98F3-A87A6B977317}"/>
              </a:ext>
            </a:extLst>
          </p:cNvPr>
          <p:cNvSpPr txBox="1"/>
          <p:nvPr/>
        </p:nvSpPr>
        <p:spPr>
          <a:xfrm>
            <a:off x="3077368" y="986312"/>
            <a:ext cx="10241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しぜんさいがい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E15399B-8D0D-43C5-A7EB-752CE1D317C2}"/>
              </a:ext>
            </a:extLst>
          </p:cNvPr>
          <p:cNvSpPr txBox="1"/>
          <p:nvPr/>
        </p:nvSpPr>
        <p:spPr>
          <a:xfrm>
            <a:off x="4006963" y="979827"/>
            <a:ext cx="8717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はっせい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083C8B3-F487-4787-A50C-F7CBE3C44C6F}"/>
              </a:ext>
            </a:extLst>
          </p:cNvPr>
          <p:cNvSpPr txBox="1"/>
          <p:nvPr/>
        </p:nvSpPr>
        <p:spPr>
          <a:xfrm>
            <a:off x="4831894" y="981208"/>
            <a:ext cx="584576" cy="214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ばあい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23206EE-4ADB-4710-984E-1F4B097C3FAF}"/>
              </a:ext>
            </a:extLst>
          </p:cNvPr>
          <p:cNvSpPr txBox="1"/>
          <p:nvPr/>
        </p:nvSpPr>
        <p:spPr>
          <a:xfrm>
            <a:off x="5422426" y="995104"/>
            <a:ext cx="6453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そうてい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C0B2526-1FE7-4285-86EB-ACE2F50EB922}"/>
              </a:ext>
            </a:extLst>
          </p:cNvPr>
          <p:cNvSpPr txBox="1"/>
          <p:nvPr/>
        </p:nvSpPr>
        <p:spPr>
          <a:xfrm>
            <a:off x="6519080" y="979827"/>
            <a:ext cx="6453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ひなん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A948FBD-AF7B-453A-81B6-0226179B4420}"/>
              </a:ext>
            </a:extLst>
          </p:cNvPr>
          <p:cNvSpPr txBox="1"/>
          <p:nvPr/>
        </p:nvSpPr>
        <p:spPr>
          <a:xfrm>
            <a:off x="7323610" y="992697"/>
            <a:ext cx="6453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ばしょ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D3A8584-C462-42E5-AB84-B9E251E67B64}"/>
              </a:ext>
            </a:extLst>
          </p:cNvPr>
          <p:cNvSpPr txBox="1"/>
          <p:nvPr/>
        </p:nvSpPr>
        <p:spPr>
          <a:xfrm>
            <a:off x="7855239" y="986312"/>
            <a:ext cx="6001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しめ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51CB711-D989-4018-AAEF-E30219819449}"/>
              </a:ext>
            </a:extLst>
          </p:cNvPr>
          <p:cNvSpPr txBox="1"/>
          <p:nvPr/>
        </p:nvSpPr>
        <p:spPr>
          <a:xfrm>
            <a:off x="217027" y="1458031"/>
            <a:ext cx="6453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すいがい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E81030C-A5F4-4DAE-8B8F-41F9D2A1032B}"/>
              </a:ext>
            </a:extLst>
          </p:cNvPr>
          <p:cNvSpPr txBox="1"/>
          <p:nvPr/>
        </p:nvSpPr>
        <p:spPr>
          <a:xfrm>
            <a:off x="2188471" y="1458031"/>
            <a:ext cx="6453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いろ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67151D2-7943-4B12-887A-747F4881D484}"/>
              </a:ext>
            </a:extLst>
          </p:cNvPr>
          <p:cNvSpPr txBox="1"/>
          <p:nvPr/>
        </p:nvSpPr>
        <p:spPr>
          <a:xfrm>
            <a:off x="1616289" y="1458031"/>
            <a:ext cx="6453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ばしょ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A560635-41F3-4AB0-9BD9-1DEE74753575}"/>
              </a:ext>
            </a:extLst>
          </p:cNvPr>
          <p:cNvSpPr txBox="1"/>
          <p:nvPr/>
        </p:nvSpPr>
        <p:spPr>
          <a:xfrm>
            <a:off x="3710677" y="1458031"/>
            <a:ext cx="6453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ちず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E529F46-262C-4233-95B1-D4E7C40E8DDF}"/>
              </a:ext>
            </a:extLst>
          </p:cNvPr>
          <p:cNvSpPr txBox="1"/>
          <p:nvPr/>
        </p:nvSpPr>
        <p:spPr>
          <a:xfrm>
            <a:off x="2984694" y="6460344"/>
            <a:ext cx="15973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n-ea"/>
                <a:ea typeface="HG丸ｺﾞｼｯｸM-PRO" panose="020F0600000000000000" pitchFamily="50" charset="-128"/>
              </a:rPr>
              <a:t>ぎふしょうがっこうこうく</a:t>
            </a:r>
          </a:p>
        </p:txBody>
      </p:sp>
    </p:spTree>
    <p:extLst>
      <p:ext uri="{BB962C8B-B14F-4D97-AF65-F5344CB8AC3E}">
        <p14:creationId xmlns:p14="http://schemas.microsoft.com/office/powerpoint/2010/main" val="52977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>
              <a:latin typeface="+mn-ea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7" y="199132"/>
            <a:ext cx="91378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500" dirty="0">
                <a:solidFill>
                  <a:schemeClr val="bg1"/>
                </a:solidFill>
              </a:rPr>
              <a:t>国土交通省の水害を防ぐための取り組み</a:t>
            </a:r>
            <a:r>
              <a:rPr lang="en-US" altLang="ja-JP" sz="2500" dirty="0">
                <a:solidFill>
                  <a:schemeClr val="bg1"/>
                </a:solidFill>
              </a:rPr>
              <a:t>(</a:t>
            </a:r>
            <a:r>
              <a:rPr lang="ja-JP" altLang="en-US" sz="2500" dirty="0">
                <a:solidFill>
                  <a:schemeClr val="bg1"/>
                </a:solidFill>
              </a:rPr>
              <a:t>ソフト対策編</a:t>
            </a:r>
            <a:r>
              <a:rPr lang="en-US" altLang="ja-JP" sz="2500" dirty="0">
                <a:solidFill>
                  <a:schemeClr val="bg1"/>
                </a:solidFill>
              </a:rPr>
              <a:t>)</a:t>
            </a:r>
            <a:endParaRPr lang="ja-JP" altLang="en-US" sz="2500" dirty="0">
              <a:solidFill>
                <a:schemeClr val="bg1"/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09" y="706963"/>
            <a:ext cx="8312262" cy="6090579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497" y="902042"/>
            <a:ext cx="2421925" cy="18164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テキスト ボックス 5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資料６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60588F7-332C-4F1C-9A9B-BE2A6FB1CD64}"/>
              </a:ext>
            </a:extLst>
          </p:cNvPr>
          <p:cNvSpPr txBox="1"/>
          <p:nvPr/>
        </p:nvSpPr>
        <p:spPr>
          <a:xfrm>
            <a:off x="182731" y="74870"/>
            <a:ext cx="19786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solidFill>
                  <a:schemeClr val="bg1"/>
                </a:solidFill>
                <a:latin typeface="+mn-ea"/>
              </a:rPr>
              <a:t>　こくどこうつうしょう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3CD29A9-D538-494A-B069-81CEA0C221A3}"/>
              </a:ext>
            </a:extLst>
          </p:cNvPr>
          <p:cNvSpPr txBox="1"/>
          <p:nvPr/>
        </p:nvSpPr>
        <p:spPr>
          <a:xfrm>
            <a:off x="1830763" y="69643"/>
            <a:ext cx="12256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+mn-ea"/>
              </a:rPr>
              <a:t>　</a:t>
            </a:r>
            <a:r>
              <a:rPr lang="ja-JP" altLang="en-US" sz="1100" dirty="0">
                <a:solidFill>
                  <a:schemeClr val="bg1"/>
                </a:solidFill>
                <a:latin typeface="+mn-ea"/>
              </a:rPr>
              <a:t>すいがい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BF2D597-7FF9-473A-BD73-9C867B0126D8}"/>
              </a:ext>
            </a:extLst>
          </p:cNvPr>
          <p:cNvSpPr txBox="1"/>
          <p:nvPr/>
        </p:nvSpPr>
        <p:spPr>
          <a:xfrm>
            <a:off x="2721285" y="68327"/>
            <a:ext cx="8145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+mn-ea"/>
              </a:rPr>
              <a:t>　</a:t>
            </a:r>
            <a:r>
              <a:rPr lang="ja-JP" altLang="en-US" sz="1100" dirty="0">
                <a:solidFill>
                  <a:schemeClr val="bg1"/>
                </a:solidFill>
                <a:latin typeface="+mn-ea"/>
              </a:rPr>
              <a:t>ふせ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C82B607-5DC1-4C8A-BC8A-B3B57E65EFB0}"/>
              </a:ext>
            </a:extLst>
          </p:cNvPr>
          <p:cNvSpPr txBox="1"/>
          <p:nvPr/>
        </p:nvSpPr>
        <p:spPr>
          <a:xfrm>
            <a:off x="4260766" y="62821"/>
            <a:ext cx="6385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+mn-ea"/>
              </a:rPr>
              <a:t>　</a:t>
            </a:r>
            <a:r>
              <a:rPr lang="ja-JP" altLang="en-US" sz="1100" dirty="0">
                <a:solidFill>
                  <a:schemeClr val="bg1"/>
                </a:solidFill>
                <a:latin typeface="+mn-ea"/>
              </a:rPr>
              <a:t>とり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A75C002-F43B-4AF9-AB98-21A75B6A2DDF}"/>
              </a:ext>
            </a:extLst>
          </p:cNvPr>
          <p:cNvSpPr txBox="1"/>
          <p:nvPr/>
        </p:nvSpPr>
        <p:spPr>
          <a:xfrm>
            <a:off x="4812943" y="62821"/>
            <a:ext cx="9147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+mn-ea"/>
              </a:rPr>
              <a:t>　</a:t>
            </a:r>
            <a:r>
              <a:rPr lang="ja-JP" altLang="en-US" sz="1100" dirty="0">
                <a:solidFill>
                  <a:schemeClr val="bg1"/>
                </a:solidFill>
                <a:latin typeface="+mn-ea"/>
              </a:rPr>
              <a:t>く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83006EB-20F7-463E-86D7-78D3E89F58F5}"/>
              </a:ext>
            </a:extLst>
          </p:cNvPr>
          <p:cNvSpPr txBox="1"/>
          <p:nvPr/>
        </p:nvSpPr>
        <p:spPr>
          <a:xfrm>
            <a:off x="6263386" y="66273"/>
            <a:ext cx="1164012" cy="26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1100" dirty="0">
                <a:latin typeface="+mn-ea"/>
              </a:rPr>
              <a:t>　</a:t>
            </a:r>
            <a:r>
              <a:rPr lang="ja-JP" altLang="en-US" sz="1100" dirty="0">
                <a:solidFill>
                  <a:schemeClr val="bg1"/>
                </a:solidFill>
                <a:latin typeface="+mn-ea"/>
              </a:rPr>
              <a:t>たいさくへん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B523CD6-3EF3-4025-8949-E92C55F42025}"/>
              </a:ext>
            </a:extLst>
          </p:cNvPr>
          <p:cNvSpPr txBox="1"/>
          <p:nvPr/>
        </p:nvSpPr>
        <p:spPr>
          <a:xfrm>
            <a:off x="426029" y="2959105"/>
            <a:ext cx="3613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かわ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BBFF4DD-0E58-4CEE-807F-F0EC6F1C6067}"/>
              </a:ext>
            </a:extLst>
          </p:cNvPr>
          <p:cNvSpPr txBox="1"/>
          <p:nvPr/>
        </p:nvSpPr>
        <p:spPr>
          <a:xfrm>
            <a:off x="741589" y="2959105"/>
            <a:ext cx="49717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すいい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08E0A8C-5F9A-4669-BDC1-F7608FD8A8EA}"/>
              </a:ext>
            </a:extLst>
          </p:cNvPr>
          <p:cNvSpPr txBox="1"/>
          <p:nvPr/>
        </p:nvSpPr>
        <p:spPr>
          <a:xfrm>
            <a:off x="2987896" y="3174251"/>
            <a:ext cx="49717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おおあめ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2E0FD6B-19ED-4B35-B086-9FC1616A56EB}"/>
              </a:ext>
            </a:extLst>
          </p:cNvPr>
          <p:cNvSpPr txBox="1"/>
          <p:nvPr/>
        </p:nvSpPr>
        <p:spPr>
          <a:xfrm>
            <a:off x="3358736" y="3174251"/>
            <a:ext cx="49717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たいふう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17001BB-565B-4BFA-A0AA-67ED4FBAE9C2}"/>
              </a:ext>
            </a:extLst>
          </p:cNvPr>
          <p:cNvSpPr txBox="1"/>
          <p:nvPr/>
        </p:nvSpPr>
        <p:spPr>
          <a:xfrm>
            <a:off x="4174406" y="3169171"/>
            <a:ext cx="27854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1D92656-6C67-4DF9-AD83-253F872FF16D}"/>
              </a:ext>
            </a:extLst>
          </p:cNvPr>
          <p:cNvSpPr txBox="1"/>
          <p:nvPr/>
        </p:nvSpPr>
        <p:spPr>
          <a:xfrm>
            <a:off x="1579021" y="3383280"/>
            <a:ext cx="37506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けん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00E5AA8-B5F6-483B-873A-3A6FEA36D5C0}"/>
              </a:ext>
            </a:extLst>
          </p:cNvPr>
          <p:cNvSpPr txBox="1"/>
          <p:nvPr/>
        </p:nvSpPr>
        <p:spPr>
          <a:xfrm>
            <a:off x="1856163" y="3383280"/>
            <a:ext cx="2571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dirty="0">
                <a:latin typeface="+mn-ea"/>
                <a:ea typeface="HG丸ｺﾞｼｯｸM-PRO" panose="020F0600000000000000" pitchFamily="50" charset="-128"/>
              </a:rPr>
              <a:t>し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FADFB30-6C51-4674-92F3-D28927222CAE}"/>
              </a:ext>
            </a:extLst>
          </p:cNvPr>
          <p:cNvSpPr txBox="1"/>
          <p:nvPr/>
        </p:nvSpPr>
        <p:spPr>
          <a:xfrm>
            <a:off x="2320820" y="3383280"/>
            <a:ext cx="7102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かんけいしゃ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230E524-84B2-483E-BD94-27C0413472CA}"/>
              </a:ext>
            </a:extLst>
          </p:cNvPr>
          <p:cNvSpPr txBox="1"/>
          <p:nvPr/>
        </p:nvSpPr>
        <p:spPr>
          <a:xfrm>
            <a:off x="3195320" y="3383280"/>
            <a:ext cx="609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じょうほう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CC7C306-409E-44D6-ABCB-9CBE01E62F41}"/>
              </a:ext>
            </a:extLst>
          </p:cNvPr>
          <p:cNvSpPr txBox="1"/>
          <p:nvPr/>
        </p:nvSpPr>
        <p:spPr>
          <a:xfrm>
            <a:off x="5954212" y="2981970"/>
            <a:ext cx="45657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せっち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83DE3E1-A472-4584-B02C-E308A5E0E31A}"/>
              </a:ext>
            </a:extLst>
          </p:cNvPr>
          <p:cNvSpPr txBox="1"/>
          <p:nvPr/>
        </p:nvSpPr>
        <p:spPr>
          <a:xfrm>
            <a:off x="6725381" y="2987050"/>
            <a:ext cx="45657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ようす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A6A6317-419B-40C0-B91F-4E980F9074FD}"/>
              </a:ext>
            </a:extLst>
          </p:cNvPr>
          <p:cNvSpPr txBox="1"/>
          <p:nvPr/>
        </p:nvSpPr>
        <p:spPr>
          <a:xfrm>
            <a:off x="5941245" y="3183518"/>
            <a:ext cx="45657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とき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52D91BB-FD24-4DCD-A813-931CF8E0ED05}"/>
              </a:ext>
            </a:extLst>
          </p:cNvPr>
          <p:cNvSpPr txBox="1"/>
          <p:nvPr/>
        </p:nvSpPr>
        <p:spPr>
          <a:xfrm>
            <a:off x="6443535" y="3188803"/>
            <a:ext cx="54538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さいがい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B839A51-DD60-48EB-B1DD-A09CBA9D8D78}"/>
              </a:ext>
            </a:extLst>
          </p:cNvPr>
          <p:cNvSpPr txBox="1"/>
          <p:nvPr/>
        </p:nvSpPr>
        <p:spPr>
          <a:xfrm>
            <a:off x="8244391" y="3188598"/>
            <a:ext cx="609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たいおう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7D1CC40-9424-40C4-B3A3-CB8B164A51E2}"/>
              </a:ext>
            </a:extLst>
          </p:cNvPr>
          <p:cNvSpPr txBox="1"/>
          <p:nvPr/>
        </p:nvSpPr>
        <p:spPr>
          <a:xfrm>
            <a:off x="410197" y="5812771"/>
            <a:ext cx="53425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なんかい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FF998F9-88E2-481C-BE02-45F100EAEABC}"/>
              </a:ext>
            </a:extLst>
          </p:cNvPr>
          <p:cNvSpPr txBox="1"/>
          <p:nvPr/>
        </p:nvSpPr>
        <p:spPr>
          <a:xfrm>
            <a:off x="545671" y="6042749"/>
            <a:ext cx="41910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にほん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31EF701-6ABD-4F4E-A062-60B77839F224}"/>
              </a:ext>
            </a:extLst>
          </p:cNvPr>
          <p:cNvSpPr txBox="1"/>
          <p:nvPr/>
        </p:nvSpPr>
        <p:spPr>
          <a:xfrm>
            <a:off x="931595" y="6042749"/>
            <a:ext cx="3435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ひろ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98147F5-1698-4C9F-996B-A9659A523F40}"/>
              </a:ext>
            </a:extLst>
          </p:cNvPr>
          <p:cNvSpPr txBox="1"/>
          <p:nvPr/>
        </p:nvSpPr>
        <p:spPr>
          <a:xfrm>
            <a:off x="1562702" y="6042749"/>
            <a:ext cx="3435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おお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E9406BD-108A-43F8-84D7-B61234617710}"/>
              </a:ext>
            </a:extLst>
          </p:cNvPr>
          <p:cNvSpPr txBox="1"/>
          <p:nvPr/>
        </p:nvSpPr>
        <p:spPr>
          <a:xfrm>
            <a:off x="2367910" y="6042749"/>
            <a:ext cx="3435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で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04EEAB9-0F1A-4842-8A9D-5D08C8F112CE}"/>
              </a:ext>
            </a:extLst>
          </p:cNvPr>
          <p:cNvSpPr txBox="1"/>
          <p:nvPr/>
        </p:nvSpPr>
        <p:spPr>
          <a:xfrm>
            <a:off x="2749930" y="6042749"/>
            <a:ext cx="5630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よそう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88DE4B2-55AA-477A-BC6B-1D8356CA82BA}"/>
              </a:ext>
            </a:extLst>
          </p:cNvPr>
          <p:cNvSpPr txBox="1"/>
          <p:nvPr/>
        </p:nvSpPr>
        <p:spPr>
          <a:xfrm>
            <a:off x="1788837" y="6246765"/>
            <a:ext cx="70805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しちょうそん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FB31593-DC46-4E62-AC5C-1DA0B772730D}"/>
              </a:ext>
            </a:extLst>
          </p:cNvPr>
          <p:cNvSpPr txBox="1"/>
          <p:nvPr/>
        </p:nvSpPr>
        <p:spPr>
          <a:xfrm>
            <a:off x="3996606" y="6248959"/>
            <a:ext cx="5384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かんけい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6586C13-7B13-42F0-A543-D81886B9721D}"/>
              </a:ext>
            </a:extLst>
          </p:cNvPr>
          <p:cNvSpPr txBox="1"/>
          <p:nvPr/>
        </p:nvSpPr>
        <p:spPr>
          <a:xfrm>
            <a:off x="1788836" y="6450781"/>
            <a:ext cx="471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おこな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613AD99-4F1F-414C-87A0-44A368905343}"/>
              </a:ext>
            </a:extLst>
          </p:cNvPr>
          <p:cNvSpPr txBox="1"/>
          <p:nvPr/>
        </p:nvSpPr>
        <p:spPr>
          <a:xfrm>
            <a:off x="5428833" y="6062705"/>
            <a:ext cx="3435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おお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665547B-7439-44A5-AE5A-64F94E6BF6DC}"/>
              </a:ext>
            </a:extLst>
          </p:cNvPr>
          <p:cNvSpPr txBox="1"/>
          <p:nvPr/>
        </p:nvSpPr>
        <p:spPr>
          <a:xfrm>
            <a:off x="8094748" y="6047956"/>
            <a:ext cx="6095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しょうぼう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31A9473-DF96-4AB2-BEA7-77C727DEBEB7}"/>
              </a:ext>
            </a:extLst>
          </p:cNvPr>
          <p:cNvSpPr txBox="1"/>
          <p:nvPr/>
        </p:nvSpPr>
        <p:spPr>
          <a:xfrm>
            <a:off x="414606" y="6450781"/>
            <a:ext cx="3435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しゃ</a:t>
            </a: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5D4A5210-57B2-4189-B589-47C10A44BF0B}"/>
              </a:ext>
            </a:extLst>
          </p:cNvPr>
          <p:cNvSpPr/>
          <p:nvPr/>
        </p:nvSpPr>
        <p:spPr>
          <a:xfrm>
            <a:off x="964777" y="5878830"/>
            <a:ext cx="2891132" cy="53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43B3692-D30B-45A0-9AB8-6D9EDD83FF72}"/>
              </a:ext>
            </a:extLst>
          </p:cNvPr>
          <p:cNvSpPr txBox="1"/>
          <p:nvPr/>
        </p:nvSpPr>
        <p:spPr>
          <a:xfrm>
            <a:off x="1142190" y="5826205"/>
            <a:ext cx="9150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ぼうさいくんれん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BAC700A9-F51D-4340-B660-74E4D5FAD673}"/>
              </a:ext>
            </a:extLst>
          </p:cNvPr>
          <p:cNvSpPr/>
          <p:nvPr/>
        </p:nvSpPr>
        <p:spPr>
          <a:xfrm>
            <a:off x="5089166" y="5877306"/>
            <a:ext cx="3205204" cy="66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8C3DEE9-27C1-4676-931E-9F89322474D8}"/>
              </a:ext>
            </a:extLst>
          </p:cNvPr>
          <p:cNvSpPr txBox="1"/>
          <p:nvPr/>
        </p:nvSpPr>
        <p:spPr>
          <a:xfrm>
            <a:off x="4712030" y="5828726"/>
            <a:ext cx="75427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b="1" dirty="0">
                <a:latin typeface="+mn-ea"/>
                <a:ea typeface="HG丸ｺﾞｼｯｸM-PRO" panose="020F0600000000000000" pitchFamily="50" charset="-128"/>
              </a:rPr>
              <a:t>どしゃさいがい</a:t>
            </a:r>
          </a:p>
        </p:txBody>
      </p:sp>
    </p:spTree>
    <p:extLst>
      <p:ext uri="{BB962C8B-B14F-4D97-AF65-F5344CB8AC3E}">
        <p14:creationId xmlns:p14="http://schemas.microsoft.com/office/powerpoint/2010/main" val="321621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2025</TotalTime>
  <Words>820</Words>
  <Application>Microsoft Office PowerPoint</Application>
  <PresentationFormat>画面に合わせる (4:3)</PresentationFormat>
  <Paragraphs>267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8" baseType="lpstr">
      <vt:lpstr>HG丸ｺﾞｼｯｸM-PRO</vt:lpstr>
      <vt:lpstr>ＭＳ Ｐゴシック</vt:lpstr>
      <vt:lpstr>ＭＳ 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mugiworks</dc:creator>
  <cp:lastModifiedBy>川口 百合子</cp:lastModifiedBy>
  <cp:revision>90</cp:revision>
  <cp:lastPrinted>2022-02-21T08:44:42Z</cp:lastPrinted>
  <dcterms:created xsi:type="dcterms:W3CDTF">2018-09-18T07:11:48Z</dcterms:created>
  <dcterms:modified xsi:type="dcterms:W3CDTF">2022-02-25T01:53:08Z</dcterms:modified>
</cp:coreProperties>
</file>