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Lst>
  <p:sldSz cx="12192000" cy="6858000"/>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FF66FF"/>
    <a:srgbClr val="FF00FF"/>
    <a:srgbClr val="A05713"/>
    <a:srgbClr val="013F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8" autoAdjust="0"/>
    <p:restoredTop sz="94660"/>
  </p:normalViewPr>
  <p:slideViewPr>
    <p:cSldViewPr snapToGrid="0">
      <p:cViewPr varScale="1">
        <p:scale>
          <a:sx n="46" d="100"/>
          <a:sy n="46" d="100"/>
        </p:scale>
        <p:origin x="48" y="14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587273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2975270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88509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28650" y="1825625"/>
            <a:ext cx="3867151"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1" y="1825625"/>
            <a:ext cx="3867151"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399757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130179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30041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817191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834038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2377530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252434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6" y="365125"/>
            <a:ext cx="1971675"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28652" y="365125"/>
            <a:ext cx="5762625"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79155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6D21C-2105-4656-8DC0-1764686C2677}" type="datetimeFigureOut">
              <a:rPr kumimoji="1" lang="ja-JP" altLang="en-US" smtClean="0"/>
              <a:t>2020/3/16</a:t>
            </a:fld>
            <a:endParaRPr kumimoji="1" lang="ja-JP" altLang="en-US"/>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485C3-BCD0-48F6-8697-5119D13D1783}" type="slidenum">
              <a:rPr kumimoji="1" lang="ja-JP" altLang="en-US" smtClean="0"/>
              <a:t>‹#›</a:t>
            </a:fld>
            <a:endParaRPr kumimoji="1" lang="ja-JP" altLang="en-US"/>
          </a:p>
        </p:txBody>
      </p:sp>
    </p:spTree>
    <p:extLst>
      <p:ext uri="{BB962C8B-B14F-4D97-AF65-F5344CB8AC3E}">
        <p14:creationId xmlns:p14="http://schemas.microsoft.com/office/powerpoint/2010/main" val="1334724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emf"/><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75303" y="1257857"/>
            <a:ext cx="12039600" cy="4637367"/>
            <a:chOff x="65993" y="112423"/>
            <a:chExt cx="12039600" cy="4637367"/>
          </a:xfrm>
        </p:grpSpPr>
        <p:grpSp>
          <p:nvGrpSpPr>
            <p:cNvPr id="13" name="グループ化 12"/>
            <p:cNvGrpSpPr/>
            <p:nvPr/>
          </p:nvGrpSpPr>
          <p:grpSpPr>
            <a:xfrm>
              <a:off x="65993" y="112423"/>
              <a:ext cx="12039600" cy="4637367"/>
              <a:chOff x="304118" y="888057"/>
              <a:chExt cx="12039600" cy="4434846"/>
            </a:xfrm>
          </p:grpSpPr>
          <p:sp>
            <p:nvSpPr>
              <p:cNvPr id="11" name="角丸四角形 10"/>
              <p:cNvSpPr/>
              <p:nvPr/>
            </p:nvSpPr>
            <p:spPr>
              <a:xfrm>
                <a:off x="455838" y="888057"/>
                <a:ext cx="11736161" cy="4303478"/>
              </a:xfrm>
              <a:prstGeom prst="roundRect">
                <a:avLst>
                  <a:gd name="adj" fmla="val 2853"/>
                </a:avLst>
              </a:prstGeom>
              <a:solidFill>
                <a:srgbClr val="013F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304118" y="5029863"/>
                <a:ext cx="12039600" cy="293040"/>
              </a:xfrm>
              <a:prstGeom prst="roundRect">
                <a:avLst/>
              </a:prstGeom>
              <a:solidFill>
                <a:srgbClr val="A05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p:cNvSpPr txBox="1"/>
            <p:nvPr/>
          </p:nvSpPr>
          <p:spPr>
            <a:xfrm>
              <a:off x="328608" y="177216"/>
              <a:ext cx="8311230" cy="338554"/>
            </a:xfrm>
            <a:prstGeom prst="rect">
              <a:avLst/>
            </a:prstGeom>
            <a:noFill/>
            <a:ln w="38100">
              <a:solidFill>
                <a:srgbClr val="FF66FF"/>
              </a:solidFill>
            </a:ln>
          </p:spPr>
          <p:txBody>
            <a:bodyPr wrap="square" rtlCol="0">
              <a:spAutoFit/>
            </a:bodyPr>
            <a:lstStyle/>
            <a:p>
              <a:r>
                <a:rPr kumimoji="1"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今日の課題：</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水害を防ぐために、どのような取り組みがされているのだろう。</a:t>
              </a:r>
            </a:p>
          </p:txBody>
        </p:sp>
      </p:grpSp>
      <p:sp>
        <p:nvSpPr>
          <p:cNvPr id="24" name="正方形/長方形 23"/>
          <p:cNvSpPr/>
          <p:nvPr/>
        </p:nvSpPr>
        <p:spPr>
          <a:xfrm>
            <a:off x="0" y="0"/>
            <a:ext cx="1219406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30" name="テキスト ボックス 29"/>
          <p:cNvSpPr txBox="1"/>
          <p:nvPr/>
        </p:nvSpPr>
        <p:spPr>
          <a:xfrm>
            <a:off x="6175" y="48864"/>
            <a:ext cx="12185825" cy="584775"/>
          </a:xfrm>
          <a:prstGeom prst="rect">
            <a:avLst/>
          </a:prstGeom>
          <a:noFill/>
        </p:spPr>
        <p:txBody>
          <a:bodyPr wrap="square" rtlCol="0">
            <a:spAutoFit/>
          </a:bodyPr>
          <a:lstStyle/>
          <a:p>
            <a:r>
              <a:rPr lang="ja-JP" altLang="en-US" sz="1600" dirty="0" smtClean="0">
                <a:solidFill>
                  <a:schemeClr val="bg1"/>
                </a:solidFill>
                <a:latin typeface="+mj-ea"/>
                <a:ea typeface="+mj-ea"/>
              </a:rPr>
              <a:t>　「自然災害からくらしを守る」　</a:t>
            </a:r>
            <a:endParaRPr lang="en-US" altLang="ja-JP" sz="1600" dirty="0" smtClean="0">
              <a:solidFill>
                <a:schemeClr val="bg1"/>
              </a:solidFill>
              <a:latin typeface="+mj-ea"/>
              <a:ea typeface="+mj-ea"/>
            </a:endParaRPr>
          </a:p>
          <a:p>
            <a:r>
              <a:rPr lang="ja-JP" altLang="en-US" sz="1600" dirty="0" smtClean="0">
                <a:solidFill>
                  <a:schemeClr val="bg1"/>
                </a:solidFill>
                <a:latin typeface="+mj-ea"/>
                <a:ea typeface="+mj-ea"/>
              </a:rPr>
              <a:t>　板書計画：</a:t>
            </a:r>
            <a:r>
              <a:rPr lang="ja-JP" altLang="en-US" sz="1600" dirty="0">
                <a:solidFill>
                  <a:schemeClr val="bg1"/>
                </a:solidFill>
                <a:latin typeface="+mj-ea"/>
                <a:ea typeface="+mj-ea"/>
              </a:rPr>
              <a:t>３</a:t>
            </a:r>
            <a:r>
              <a:rPr lang="ja-JP" altLang="en-US" sz="1600" dirty="0" smtClean="0">
                <a:solidFill>
                  <a:schemeClr val="bg1"/>
                </a:solidFill>
                <a:latin typeface="+mj-ea"/>
                <a:ea typeface="+mj-ea"/>
              </a:rPr>
              <a:t>時限目「災害を防ぐ行政の取組（公助について）」</a:t>
            </a:r>
            <a:endParaRPr lang="en-US" altLang="ja-JP" sz="1600" dirty="0" smtClean="0">
              <a:solidFill>
                <a:schemeClr val="bg1"/>
              </a:solidFill>
            </a:endParaRPr>
          </a:p>
        </p:txBody>
      </p:sp>
      <p:sp>
        <p:nvSpPr>
          <p:cNvPr id="22" name="テキスト ボックス 21"/>
          <p:cNvSpPr txBox="1"/>
          <p:nvPr/>
        </p:nvSpPr>
        <p:spPr>
          <a:xfrm>
            <a:off x="227023" y="1751173"/>
            <a:ext cx="2954313" cy="276999"/>
          </a:xfrm>
          <a:prstGeom prst="rect">
            <a:avLst/>
          </a:prstGeom>
          <a:noFill/>
        </p:spPr>
        <p:txBody>
          <a:bodyPr wrap="square" rtlCol="0">
            <a:spAutoFit/>
          </a:bodyPr>
          <a:lstStyle/>
          <a:p>
            <a:r>
              <a:rPr lang="ja-JP" altLang="en-US" sz="12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水害を防ぐための施設</a:t>
            </a:r>
            <a:endParaRPr kumimoji="1" lang="en-US" altLang="ja-JP" sz="12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テキスト ボックス 27"/>
          <p:cNvSpPr txBox="1"/>
          <p:nvPr/>
        </p:nvSpPr>
        <p:spPr>
          <a:xfrm>
            <a:off x="8074688" y="4246430"/>
            <a:ext cx="3577960" cy="1077218"/>
          </a:xfrm>
          <a:prstGeom prst="rect">
            <a:avLst/>
          </a:prstGeom>
          <a:noFill/>
          <a:ln w="38100">
            <a:solidFill>
              <a:srgbClr val="66CCFF"/>
            </a:solidFill>
          </a:ln>
        </p:spPr>
        <p:txBody>
          <a:bodyPr wrap="square" rtlCol="0">
            <a:spAutoFit/>
          </a:bodyPr>
          <a:lstStyle/>
          <a:p>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まとめ</a:t>
            </a:r>
            <a:endParaRPr lang="en-US" altLang="ja-JP"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・岐阜市では、水害からまちを守るために</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、市</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や県、国が様々な対策を行っている。</a:t>
            </a:r>
          </a:p>
        </p:txBody>
      </p:sp>
      <p:pic>
        <p:nvPicPr>
          <p:cNvPr id="18" name="図 17"/>
          <p:cNvPicPr/>
          <p:nvPr/>
        </p:nvPicPr>
        <p:blipFill>
          <a:blip r:embed="rId2" cstate="print">
            <a:extLst>
              <a:ext uri="{28A0092B-C50C-407E-A947-70E740481C1C}">
                <a14:useLocalDpi xmlns:a14="http://schemas.microsoft.com/office/drawing/2010/main" val="0"/>
              </a:ext>
            </a:extLst>
          </a:blip>
          <a:stretch>
            <a:fillRect/>
          </a:stretch>
        </p:blipFill>
        <p:spPr>
          <a:xfrm>
            <a:off x="517685" y="2114289"/>
            <a:ext cx="2259827" cy="1694198"/>
          </a:xfrm>
          <a:prstGeom prst="rect">
            <a:avLst/>
          </a:prstGeom>
          <a:ln w="3175">
            <a:solidFill>
              <a:schemeClr val="tx1"/>
            </a:solidFill>
          </a:ln>
        </p:spPr>
      </p:pic>
      <p:pic>
        <p:nvPicPr>
          <p:cNvPr id="3" name="図 2"/>
          <p:cNvPicPr>
            <a:picLocks noChangeAspect="1"/>
          </p:cNvPicPr>
          <p:nvPr/>
        </p:nvPicPr>
        <p:blipFill rotWithShape="1">
          <a:blip r:embed="rId3"/>
          <a:srcRect r="3333"/>
          <a:stretch/>
        </p:blipFill>
        <p:spPr>
          <a:xfrm>
            <a:off x="5506906" y="1964329"/>
            <a:ext cx="2327839" cy="1754490"/>
          </a:xfrm>
          <a:prstGeom prst="rect">
            <a:avLst/>
          </a:prstGeom>
          <a:solidFill>
            <a:schemeClr val="bg1"/>
          </a:solidFill>
        </p:spPr>
      </p:pic>
      <p:pic>
        <p:nvPicPr>
          <p:cNvPr id="4" name="図 3"/>
          <p:cNvPicPr>
            <a:picLocks noChangeAspect="1"/>
          </p:cNvPicPr>
          <p:nvPr/>
        </p:nvPicPr>
        <p:blipFill>
          <a:blip r:embed="rId4"/>
          <a:stretch>
            <a:fillRect/>
          </a:stretch>
        </p:blipFill>
        <p:spPr>
          <a:xfrm>
            <a:off x="5498638" y="3781472"/>
            <a:ext cx="2377671" cy="1646234"/>
          </a:xfrm>
          <a:prstGeom prst="rect">
            <a:avLst/>
          </a:prstGeom>
          <a:solidFill>
            <a:schemeClr val="bg1"/>
          </a:solidFill>
        </p:spPr>
      </p:pic>
      <p:pic>
        <p:nvPicPr>
          <p:cNvPr id="5" name="図 4"/>
          <p:cNvPicPr>
            <a:picLocks noChangeAspect="1"/>
          </p:cNvPicPr>
          <p:nvPr/>
        </p:nvPicPr>
        <p:blipFill rotWithShape="1">
          <a:blip r:embed="rId5"/>
          <a:srcRect r="6395"/>
          <a:stretch/>
        </p:blipFill>
        <p:spPr>
          <a:xfrm>
            <a:off x="3026179" y="1964329"/>
            <a:ext cx="2394424" cy="1776398"/>
          </a:xfrm>
          <a:prstGeom prst="rect">
            <a:avLst/>
          </a:prstGeom>
          <a:solidFill>
            <a:schemeClr val="bg1"/>
          </a:solidFill>
        </p:spPr>
      </p:pic>
      <p:pic>
        <p:nvPicPr>
          <p:cNvPr id="6" name="図 5"/>
          <p:cNvPicPr>
            <a:picLocks noChangeAspect="1"/>
          </p:cNvPicPr>
          <p:nvPr/>
        </p:nvPicPr>
        <p:blipFill>
          <a:blip r:embed="rId6"/>
          <a:stretch>
            <a:fillRect/>
          </a:stretch>
        </p:blipFill>
        <p:spPr>
          <a:xfrm>
            <a:off x="3036257" y="3781471"/>
            <a:ext cx="2384346" cy="1709716"/>
          </a:xfrm>
          <a:prstGeom prst="rect">
            <a:avLst/>
          </a:prstGeom>
          <a:solidFill>
            <a:schemeClr val="bg1"/>
          </a:solidFill>
        </p:spPr>
      </p:pic>
      <p:pic>
        <p:nvPicPr>
          <p:cNvPr id="8" name="図 7"/>
          <p:cNvPicPr>
            <a:picLocks noChangeAspect="1"/>
          </p:cNvPicPr>
          <p:nvPr/>
        </p:nvPicPr>
        <p:blipFill>
          <a:blip r:embed="rId7"/>
          <a:stretch>
            <a:fillRect/>
          </a:stretch>
        </p:blipFill>
        <p:spPr>
          <a:xfrm>
            <a:off x="8812110" y="2292563"/>
            <a:ext cx="2264599" cy="1664747"/>
          </a:xfrm>
          <a:prstGeom prst="rect">
            <a:avLst/>
          </a:prstGeom>
          <a:solidFill>
            <a:schemeClr val="bg1"/>
          </a:solidFill>
        </p:spPr>
      </p:pic>
      <p:sp>
        <p:nvSpPr>
          <p:cNvPr id="25" name="テキスト ボックス 24"/>
          <p:cNvSpPr txBox="1"/>
          <p:nvPr/>
        </p:nvSpPr>
        <p:spPr>
          <a:xfrm>
            <a:off x="8722760" y="1400840"/>
            <a:ext cx="2027662" cy="338554"/>
          </a:xfrm>
          <a:prstGeom prst="rect">
            <a:avLst/>
          </a:prstGeom>
          <a:noFill/>
          <a:ln w="38100">
            <a:noFill/>
          </a:ln>
        </p:spPr>
        <p:txBody>
          <a:bodyPr wrap="square" rtlCol="0">
            <a:spAutoFit/>
          </a:bodyPr>
          <a:lstStyle/>
          <a:p>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公助、ハード対策</a:t>
            </a:r>
            <a:endPar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352214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75303" y="1257857"/>
            <a:ext cx="12039600" cy="4637367"/>
            <a:chOff x="65993" y="112423"/>
            <a:chExt cx="12039600" cy="4637367"/>
          </a:xfrm>
        </p:grpSpPr>
        <p:grpSp>
          <p:nvGrpSpPr>
            <p:cNvPr id="13" name="グループ化 12"/>
            <p:cNvGrpSpPr/>
            <p:nvPr/>
          </p:nvGrpSpPr>
          <p:grpSpPr>
            <a:xfrm>
              <a:off x="65993" y="112423"/>
              <a:ext cx="12039600" cy="4637367"/>
              <a:chOff x="304118" y="888057"/>
              <a:chExt cx="12039600" cy="4434846"/>
            </a:xfrm>
          </p:grpSpPr>
          <p:sp>
            <p:nvSpPr>
              <p:cNvPr id="11" name="角丸四角形 10"/>
              <p:cNvSpPr/>
              <p:nvPr/>
            </p:nvSpPr>
            <p:spPr>
              <a:xfrm>
                <a:off x="455838" y="888057"/>
                <a:ext cx="11736161" cy="4303478"/>
              </a:xfrm>
              <a:prstGeom prst="roundRect">
                <a:avLst>
                  <a:gd name="adj" fmla="val 2853"/>
                </a:avLst>
              </a:prstGeom>
              <a:solidFill>
                <a:srgbClr val="013F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304118" y="5029863"/>
                <a:ext cx="12039600" cy="293040"/>
              </a:xfrm>
              <a:prstGeom prst="roundRect">
                <a:avLst/>
              </a:prstGeom>
              <a:solidFill>
                <a:srgbClr val="A05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p:cNvSpPr txBox="1"/>
            <p:nvPr/>
          </p:nvSpPr>
          <p:spPr>
            <a:xfrm>
              <a:off x="328608" y="177216"/>
              <a:ext cx="8311230" cy="338554"/>
            </a:xfrm>
            <a:prstGeom prst="rect">
              <a:avLst/>
            </a:prstGeom>
            <a:noFill/>
            <a:ln w="38100">
              <a:solidFill>
                <a:srgbClr val="FF66FF"/>
              </a:solidFill>
            </a:ln>
          </p:spPr>
          <p:txBody>
            <a:bodyPr wrap="square" rtlCol="0">
              <a:spAutoFit/>
            </a:bodyPr>
            <a:lstStyle/>
            <a:p>
              <a:r>
                <a:rPr kumimoji="1"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今日の課題：</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わたしたちの町を水害から守るためにどのような活動をしているのだろう。</a:t>
              </a:r>
            </a:p>
          </p:txBody>
        </p:sp>
      </p:grpSp>
      <p:sp>
        <p:nvSpPr>
          <p:cNvPr id="24" name="正方形/長方形 23"/>
          <p:cNvSpPr/>
          <p:nvPr/>
        </p:nvSpPr>
        <p:spPr>
          <a:xfrm>
            <a:off x="0" y="0"/>
            <a:ext cx="1219406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p>
        </p:txBody>
      </p:sp>
      <p:sp>
        <p:nvSpPr>
          <p:cNvPr id="28" name="テキスト ボックス 27"/>
          <p:cNvSpPr txBox="1"/>
          <p:nvPr/>
        </p:nvSpPr>
        <p:spPr>
          <a:xfrm>
            <a:off x="7419905" y="4399837"/>
            <a:ext cx="4386676" cy="1077218"/>
          </a:xfrm>
          <a:prstGeom prst="rect">
            <a:avLst/>
          </a:prstGeom>
          <a:noFill/>
          <a:ln w="38100">
            <a:solidFill>
              <a:srgbClr val="66CCFF"/>
            </a:solidFill>
          </a:ln>
        </p:spPr>
        <p:txBody>
          <a:bodyPr wrap="square" rtlCol="0">
            <a:spAutoFit/>
          </a:bodyPr>
          <a:lstStyle/>
          <a:p>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まとめ</a:t>
            </a:r>
            <a:endParaRPr lang="en-US" altLang="ja-JP"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・私たちのくらしを守るために</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、市</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や県</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などが水防団などと協力して普段から</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活　</a:t>
            </a:r>
            <a:endParaRPr lang="en-US" altLang="ja-JP"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動</a:t>
            </a: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をしている</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図 16"/>
          <p:cNvPicPr/>
          <p:nvPr/>
        </p:nvPicPr>
        <p:blipFill>
          <a:blip r:embed="rId2" cstate="print">
            <a:extLst>
              <a:ext uri="{28A0092B-C50C-407E-A947-70E740481C1C}">
                <a14:useLocalDpi xmlns:a14="http://schemas.microsoft.com/office/drawing/2010/main" val="0"/>
              </a:ext>
            </a:extLst>
          </a:blip>
          <a:stretch>
            <a:fillRect/>
          </a:stretch>
        </p:blipFill>
        <p:spPr>
          <a:xfrm>
            <a:off x="419216" y="2097573"/>
            <a:ext cx="2219854" cy="1664384"/>
          </a:xfrm>
          <a:prstGeom prst="rect">
            <a:avLst/>
          </a:prstGeom>
          <a:ln w="3175">
            <a:solidFill>
              <a:schemeClr val="tx1"/>
            </a:solidFill>
          </a:ln>
        </p:spPr>
      </p:pic>
      <p:sp>
        <p:nvSpPr>
          <p:cNvPr id="19" name="テキスト ボックス 18"/>
          <p:cNvSpPr txBox="1"/>
          <p:nvPr/>
        </p:nvSpPr>
        <p:spPr>
          <a:xfrm>
            <a:off x="346244" y="1823862"/>
            <a:ext cx="2561779" cy="276999"/>
          </a:xfrm>
          <a:prstGeom prst="rect">
            <a:avLst/>
          </a:prstGeom>
          <a:noFill/>
        </p:spPr>
        <p:txBody>
          <a:bodyPr wrap="square" rtlCol="0">
            <a:spAutoFit/>
          </a:bodyPr>
          <a:lstStyle/>
          <a:p>
            <a:r>
              <a:rPr kumimoji="1" lang="ja-JP" altLang="en-US" sz="12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水害を防ぐための取り組み</a:t>
            </a:r>
            <a:endParaRPr kumimoji="1" lang="en-US" altLang="ja-JP" sz="12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 name="図 19"/>
          <p:cNvPicPr/>
          <p:nvPr/>
        </p:nvPicPr>
        <p:blipFill>
          <a:blip r:embed="rId3" cstate="print">
            <a:extLst>
              <a:ext uri="{28A0092B-C50C-407E-A947-70E740481C1C}">
                <a14:useLocalDpi xmlns:a14="http://schemas.microsoft.com/office/drawing/2010/main" val="0"/>
              </a:ext>
            </a:extLst>
          </a:blip>
          <a:stretch>
            <a:fillRect/>
          </a:stretch>
        </p:blipFill>
        <p:spPr>
          <a:xfrm>
            <a:off x="2957641" y="1870619"/>
            <a:ext cx="2145175" cy="1608881"/>
          </a:xfrm>
          <a:prstGeom prst="rect">
            <a:avLst/>
          </a:prstGeom>
          <a:ln w="3175">
            <a:solidFill>
              <a:schemeClr val="tx1"/>
            </a:solidFill>
          </a:ln>
        </p:spPr>
      </p:pic>
      <p:pic>
        <p:nvPicPr>
          <p:cNvPr id="21" name="図 20"/>
          <p:cNvPicPr/>
          <p:nvPr/>
        </p:nvPicPr>
        <p:blipFill>
          <a:blip r:embed="rId4" cstate="print">
            <a:extLst>
              <a:ext uri="{28A0092B-C50C-407E-A947-70E740481C1C}">
                <a14:useLocalDpi xmlns:a14="http://schemas.microsoft.com/office/drawing/2010/main" val="0"/>
              </a:ext>
            </a:extLst>
          </a:blip>
          <a:stretch>
            <a:fillRect/>
          </a:stretch>
        </p:blipFill>
        <p:spPr>
          <a:xfrm>
            <a:off x="5196600" y="1878136"/>
            <a:ext cx="2145175" cy="1608881"/>
          </a:xfrm>
          <a:prstGeom prst="rect">
            <a:avLst/>
          </a:prstGeom>
          <a:ln w="3175">
            <a:solidFill>
              <a:schemeClr val="tx1"/>
            </a:solidFill>
          </a:ln>
        </p:spPr>
      </p:pic>
      <p:pic>
        <p:nvPicPr>
          <p:cNvPr id="23" name="図 22"/>
          <p:cNvPicPr/>
          <p:nvPr/>
        </p:nvPicPr>
        <p:blipFill>
          <a:blip r:embed="rId5" cstate="print">
            <a:extLst>
              <a:ext uri="{28A0092B-C50C-407E-A947-70E740481C1C}">
                <a14:useLocalDpi xmlns:a14="http://schemas.microsoft.com/office/drawing/2010/main" val="0"/>
              </a:ext>
            </a:extLst>
          </a:blip>
          <a:stretch>
            <a:fillRect/>
          </a:stretch>
        </p:blipFill>
        <p:spPr>
          <a:xfrm>
            <a:off x="2965757" y="3569911"/>
            <a:ext cx="2145175" cy="1608881"/>
          </a:xfrm>
          <a:prstGeom prst="rect">
            <a:avLst/>
          </a:prstGeom>
          <a:ln w="3175">
            <a:solidFill>
              <a:schemeClr val="tx1"/>
            </a:solidFill>
          </a:ln>
        </p:spPr>
      </p:pic>
      <p:pic>
        <p:nvPicPr>
          <p:cNvPr id="25" name="図 24"/>
          <p:cNvPicPr/>
          <p:nvPr/>
        </p:nvPicPr>
        <p:blipFill>
          <a:blip r:embed="rId6" cstate="print">
            <a:extLst>
              <a:ext uri="{28A0092B-C50C-407E-A947-70E740481C1C}">
                <a14:useLocalDpi xmlns:a14="http://schemas.microsoft.com/office/drawing/2010/main" val="0"/>
              </a:ext>
            </a:extLst>
          </a:blip>
          <a:stretch>
            <a:fillRect/>
          </a:stretch>
        </p:blipFill>
        <p:spPr>
          <a:xfrm>
            <a:off x="5211905" y="3574728"/>
            <a:ext cx="2145175" cy="1608881"/>
          </a:xfrm>
          <a:prstGeom prst="rect">
            <a:avLst/>
          </a:prstGeom>
          <a:ln w="3175">
            <a:solidFill>
              <a:schemeClr val="tx1"/>
            </a:solidFill>
          </a:ln>
        </p:spPr>
      </p:pic>
      <p:sp>
        <p:nvSpPr>
          <p:cNvPr id="26" name="テキスト ボックス 25"/>
          <p:cNvSpPr txBox="1"/>
          <p:nvPr/>
        </p:nvSpPr>
        <p:spPr>
          <a:xfrm>
            <a:off x="337918" y="3938172"/>
            <a:ext cx="2382450" cy="461665"/>
          </a:xfrm>
          <a:prstGeom prst="rect">
            <a:avLst/>
          </a:prstGeom>
          <a:noFill/>
        </p:spPr>
        <p:txBody>
          <a:bodyPr wrap="square" rtlCol="0">
            <a:spAutoFit/>
          </a:bodyPr>
          <a:lstStyle/>
          <a:p>
            <a:r>
              <a:rPr lang="ja-JP" altLang="en-US" sz="1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・水害を防ぐためにどのような取り組みがありますか？</a:t>
            </a:r>
            <a:endParaRPr lang="en-US" altLang="ja-JP" sz="12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6175" y="48864"/>
            <a:ext cx="12185825" cy="584775"/>
          </a:xfrm>
          <a:prstGeom prst="rect">
            <a:avLst/>
          </a:prstGeom>
          <a:noFill/>
        </p:spPr>
        <p:txBody>
          <a:bodyPr wrap="square" rtlCol="0">
            <a:spAutoFit/>
          </a:bodyPr>
          <a:lstStyle/>
          <a:p>
            <a:r>
              <a:rPr lang="ja-JP" altLang="en-US" sz="1600" dirty="0" smtClean="0">
                <a:solidFill>
                  <a:schemeClr val="bg1"/>
                </a:solidFill>
                <a:latin typeface="+mj-ea"/>
                <a:ea typeface="+mj-ea"/>
              </a:rPr>
              <a:t>　「自然災害からくらしを守る」　</a:t>
            </a:r>
            <a:endParaRPr lang="en-US" altLang="ja-JP" sz="1600" dirty="0" smtClean="0">
              <a:solidFill>
                <a:schemeClr val="bg1"/>
              </a:solidFill>
              <a:latin typeface="+mj-ea"/>
              <a:ea typeface="+mj-ea"/>
            </a:endParaRPr>
          </a:p>
          <a:p>
            <a:r>
              <a:rPr lang="ja-JP" altLang="en-US" sz="1600" dirty="0" smtClean="0">
                <a:solidFill>
                  <a:schemeClr val="bg1"/>
                </a:solidFill>
                <a:latin typeface="+mj-ea"/>
                <a:ea typeface="+mj-ea"/>
              </a:rPr>
              <a:t>　板書計画：</a:t>
            </a:r>
            <a:r>
              <a:rPr lang="ja-JP" altLang="en-US" sz="1600" dirty="0">
                <a:solidFill>
                  <a:schemeClr val="bg1"/>
                </a:solidFill>
                <a:latin typeface="+mj-ea"/>
                <a:ea typeface="+mj-ea"/>
              </a:rPr>
              <a:t>４</a:t>
            </a:r>
            <a:r>
              <a:rPr lang="ja-JP" altLang="en-US" sz="1600" dirty="0" smtClean="0">
                <a:solidFill>
                  <a:schemeClr val="bg1"/>
                </a:solidFill>
                <a:latin typeface="+mj-ea"/>
                <a:ea typeface="+mj-ea"/>
              </a:rPr>
              <a:t>時限目「災害を防ぐ行政の取組（公助について）」</a:t>
            </a:r>
            <a:endParaRPr lang="en-US" altLang="ja-JP" sz="1600" dirty="0" smtClean="0">
              <a:solidFill>
                <a:schemeClr val="bg1"/>
              </a:solidFill>
            </a:endParaRPr>
          </a:p>
        </p:txBody>
      </p:sp>
      <p:sp>
        <p:nvSpPr>
          <p:cNvPr id="31" name="テキスト ボックス 30"/>
          <p:cNvSpPr txBox="1"/>
          <p:nvPr/>
        </p:nvSpPr>
        <p:spPr>
          <a:xfrm>
            <a:off x="8722760" y="1400840"/>
            <a:ext cx="2027662" cy="338554"/>
          </a:xfrm>
          <a:prstGeom prst="rect">
            <a:avLst/>
          </a:prstGeom>
          <a:noFill/>
          <a:ln w="38100">
            <a:noFill/>
          </a:ln>
        </p:spPr>
        <p:txBody>
          <a:bodyPr wrap="square" rtlCol="0">
            <a:spAutoFit/>
          </a:bodyPr>
          <a:lstStyle/>
          <a:p>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公助、ソフト対策</a:t>
            </a:r>
            <a:endPar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7"/>
          <a:stretch>
            <a:fillRect/>
          </a:stretch>
        </p:blipFill>
        <p:spPr>
          <a:xfrm>
            <a:off x="8562729" y="1867992"/>
            <a:ext cx="2264598" cy="1679379"/>
          </a:xfrm>
          <a:prstGeom prst="rect">
            <a:avLst/>
          </a:prstGeom>
          <a:solidFill>
            <a:schemeClr val="bg1"/>
          </a:solidFill>
        </p:spPr>
      </p:pic>
    </p:spTree>
    <p:extLst>
      <p:ext uri="{BB962C8B-B14F-4D97-AF65-F5344CB8AC3E}">
        <p14:creationId xmlns:p14="http://schemas.microsoft.com/office/powerpoint/2010/main" val="2776261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916</TotalTime>
  <Words>120</Words>
  <Application>Microsoft Office PowerPoint</Application>
  <PresentationFormat>ワイド画面</PresentationFormat>
  <Paragraphs>17</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ＭＳ Ｐゴシック</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川口百合子</dc:creator>
  <cp:lastModifiedBy>浅見 ユリ子</cp:lastModifiedBy>
  <cp:revision>24</cp:revision>
  <cp:lastPrinted>2020-03-16T08:06:28Z</cp:lastPrinted>
  <dcterms:created xsi:type="dcterms:W3CDTF">2018-06-21T05:12:25Z</dcterms:created>
  <dcterms:modified xsi:type="dcterms:W3CDTF">2020-03-16T08:06:31Z</dcterms:modified>
</cp:coreProperties>
</file>