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71" r:id="rId2"/>
    <p:sldId id="270" r:id="rId3"/>
  </p:sldIdLst>
  <p:sldSz cx="9144000" cy="6858000" type="screen4x3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13" userDrawn="1">
          <p15:clr>
            <a:srgbClr val="A4A3A4"/>
          </p15:clr>
        </p15:guide>
        <p15:guide id="3" orient="horz" pos="4201" userDrawn="1">
          <p15:clr>
            <a:srgbClr val="A4A3A4"/>
          </p15:clr>
        </p15:guide>
        <p15:guide id="4" pos="5647" userDrawn="1">
          <p15:clr>
            <a:srgbClr val="A4A3A4"/>
          </p15:clr>
        </p15:guide>
        <p15:guide id="5" orient="horz" pos="436" userDrawn="1">
          <p15:clr>
            <a:srgbClr val="A4A3A4"/>
          </p15:clr>
        </p15:guide>
        <p15:guide id="6" pos="2789" userDrawn="1">
          <p15:clr>
            <a:srgbClr val="A4A3A4"/>
          </p15:clr>
        </p15:guide>
        <p15:guide id="7" pos="29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61AB"/>
    <a:srgbClr val="F6CA06"/>
    <a:srgbClr val="744199"/>
    <a:srgbClr val="23AC0E"/>
    <a:srgbClr val="C7243A"/>
    <a:srgbClr val="9BDFF7"/>
    <a:srgbClr val="326196"/>
    <a:srgbClr val="325496"/>
    <a:srgbClr val="2F549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804" autoAdjust="0"/>
  </p:normalViewPr>
  <p:slideViewPr>
    <p:cSldViewPr>
      <p:cViewPr varScale="1">
        <p:scale>
          <a:sx n="113" d="100"/>
          <a:sy n="113" d="100"/>
        </p:scale>
        <p:origin x="1452" y="126"/>
      </p:cViewPr>
      <p:guideLst>
        <p:guide orient="horz" pos="2160"/>
        <p:guide pos="113"/>
        <p:guide orient="horz" pos="4201"/>
        <p:guide pos="5647"/>
        <p:guide orient="horz" pos="436"/>
        <p:guide pos="2789"/>
        <p:guide pos="29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290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FAE83-6876-449D-BCCE-496EC707688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D39ECE-9559-4BF9-A72E-0A6C088511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085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205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8244408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 dirty="0"/>
              <a:t> </a:t>
            </a:r>
            <a:r>
              <a:rPr lang="ja-JP" altLang="en-US" dirty="0"/>
              <a:t>○○○を実施！○○○レポート！</a:t>
            </a:r>
          </a:p>
        </p:txBody>
      </p:sp>
    </p:spTree>
    <p:extLst>
      <p:ext uri="{BB962C8B-B14F-4D97-AF65-F5344CB8AC3E}">
        <p14:creationId xmlns:p14="http://schemas.microsoft.com/office/powerpoint/2010/main" val="3736706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74EC79-B64D-40BC-A4CD-2C47B9D41B4F}"/>
              </a:ext>
            </a:extLst>
          </p:cNvPr>
          <p:cNvSpPr/>
          <p:nvPr userDrawn="1"/>
        </p:nvSpPr>
        <p:spPr>
          <a:xfrm>
            <a:off x="0" y="0"/>
            <a:ext cx="9144000" cy="504000"/>
          </a:xfrm>
          <a:prstGeom prst="rect">
            <a:avLst/>
          </a:prstGeom>
          <a:gradFill flip="none" rotWithShape="1">
            <a:gsLst>
              <a:gs pos="0">
                <a:srgbClr val="3261AB"/>
              </a:gs>
              <a:gs pos="48000">
                <a:srgbClr val="3261AB"/>
              </a:gs>
              <a:gs pos="100000">
                <a:srgbClr val="3261AB">
                  <a:lumMod val="50000"/>
                  <a:lumOff val="5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A01537D-DBAD-4A3B-96AE-50E30BAFAC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388424" y="-171400"/>
            <a:ext cx="864096" cy="8640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800">
          <a:solidFill>
            <a:srgbClr val="4087C8"/>
          </a:solidFill>
          <a:latin typeface="HGP創英角ｺﾞｼｯｸUB" pitchFamily="50" charset="-128"/>
          <a:ea typeface="HGP創英角ｺﾞｼｯｸUB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0"/>
            <a:ext cx="6948264" cy="476250"/>
          </a:xfrm>
        </p:spPr>
        <p:txBody>
          <a:bodyPr/>
          <a:lstStyle/>
          <a:p>
            <a:pPr eaLnBrk="1" hangingPunct="1"/>
            <a:r>
              <a:rPr lang="ja-JP" altLang="en-US" sz="2400" dirty="0"/>
              <a:t>○○○の導入で○○○効率化を実現</a:t>
            </a:r>
          </a:p>
        </p:txBody>
      </p:sp>
      <p:graphicFrame>
        <p:nvGraphicFramePr>
          <p:cNvPr id="2" name="表 8">
            <a:extLst>
              <a:ext uri="{FF2B5EF4-FFF2-40B4-BE49-F238E27FC236}">
                <a16:creationId xmlns:a16="http://schemas.microsoft.com/office/drawing/2014/main" id="{BA0674F2-23F3-C2C4-3251-9374272E07CA}"/>
              </a:ext>
            </a:extLst>
          </p:cNvPr>
          <p:cNvGraphicFramePr>
            <a:graphicFrameLocks noGrp="1"/>
          </p:cNvGraphicFramePr>
          <p:nvPr/>
        </p:nvGraphicFramePr>
        <p:xfrm>
          <a:off x="4716463" y="692696"/>
          <a:ext cx="4248150" cy="498720"/>
        </p:xfrm>
        <a:graphic>
          <a:graphicData uri="http://schemas.openxmlformats.org/drawingml/2006/table">
            <a:tbl>
              <a:tblPr firstCol="1">
                <a:tableStyleId>{7DF18680-E054-41AD-8BC1-D1AEF772440D}</a:tableStyleId>
              </a:tblPr>
              <a:tblGrid>
                <a:gridCol w="876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1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8019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会社名</a:t>
                      </a:r>
                    </a:p>
                  </a:txBody>
                  <a:tcPr marL="72000" marR="72000" marT="18000" marB="18000">
                    <a:solidFill>
                      <a:srgbClr val="3261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○○○建設（株）</a:t>
                      </a:r>
                    </a:p>
                  </a:txBody>
                  <a:tcPr marL="72000" marR="72000" marT="18000" marB="18000">
                    <a:solidFill>
                      <a:srgbClr val="326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所在地</a:t>
                      </a:r>
                    </a:p>
                  </a:txBody>
                  <a:tcPr marL="72000" marR="72000" marT="18000" marB="18000">
                    <a:solidFill>
                      <a:srgbClr val="3261AB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zh-TW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18000" marB="18000">
                    <a:solidFill>
                      <a:srgbClr val="326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正方形/長方形 11">
            <a:extLst>
              <a:ext uri="{FF2B5EF4-FFF2-40B4-BE49-F238E27FC236}">
                <a16:creationId xmlns:a16="http://schemas.microsoft.com/office/drawing/2014/main" id="{EA8A63B3-6508-56F1-DB92-248BB99C739C}"/>
              </a:ext>
            </a:extLst>
          </p:cNvPr>
          <p:cNvSpPr/>
          <p:nvPr/>
        </p:nvSpPr>
        <p:spPr>
          <a:xfrm>
            <a:off x="4716463" y="1520760"/>
            <a:ext cx="4248150" cy="1908240"/>
          </a:xfrm>
          <a:prstGeom prst="rect">
            <a:avLst/>
          </a:prstGeom>
          <a:solidFill>
            <a:srgbClr val="3261AB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numCol="1" rtlCol="0" anchor="t"/>
          <a:lstStyle/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○○○の導入で○○○効率化を実現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8E86BE-C5EA-C5DC-AFDE-AEF8A00040C6}"/>
              </a:ext>
            </a:extLst>
          </p:cNvPr>
          <p:cNvSpPr txBox="1"/>
          <p:nvPr/>
        </p:nvSpPr>
        <p:spPr>
          <a:xfrm>
            <a:off x="4716463" y="1268760"/>
            <a:ext cx="4248150" cy="307777"/>
          </a:xfrm>
          <a:prstGeom prst="rect">
            <a:avLst/>
          </a:prstGeom>
          <a:solidFill>
            <a:srgbClr val="3261AB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取り組み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内容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6E76D2A-0427-CC69-787E-637E2548CE5A}"/>
              </a:ext>
            </a:extLst>
          </p:cNvPr>
          <p:cNvSpPr txBox="1">
            <a:spLocks noChangeArrowheads="1"/>
          </p:cNvSpPr>
          <p:nvPr/>
        </p:nvSpPr>
        <p:spPr>
          <a:xfrm>
            <a:off x="5652120" y="94320"/>
            <a:ext cx="2088232" cy="287610"/>
          </a:xfrm>
          <a:prstGeom prst="rect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800">
                <a:solidFill>
                  <a:srgbClr val="4087C8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GP創英角ｺﾞｼｯｸUB"/>
                <a:ea typeface="HGP創英角ｺﾞｼｯｸUB"/>
                <a:cs typeface="+mj-cs"/>
              </a:rPr>
              <a:t>企業ロゴ等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グラフ, 等高線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8D6E774D-8287-A90E-134A-627905BDDA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33" r="4919"/>
          <a:stretch/>
        </p:blipFill>
        <p:spPr>
          <a:xfrm>
            <a:off x="2676361" y="2248504"/>
            <a:ext cx="2160240" cy="1616075"/>
          </a:xfrm>
          <a:prstGeom prst="rect">
            <a:avLst/>
          </a:prstGeom>
          <a:ln w="6350">
            <a:noFill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2008" y="0"/>
            <a:ext cx="7740352" cy="476250"/>
          </a:xfrm>
        </p:spPr>
        <p:txBody>
          <a:bodyPr/>
          <a:lstStyle/>
          <a:p>
            <a:pPr eaLnBrk="1" hangingPunct="1"/>
            <a:r>
              <a:rPr lang="en-US" altLang="ja-JP" sz="2400" dirty="0"/>
              <a:t>UAV</a:t>
            </a:r>
            <a:r>
              <a:rPr lang="ja-JP" altLang="en-US" sz="2400" dirty="0"/>
              <a:t>写真測量とスマホ</a:t>
            </a:r>
            <a:r>
              <a:rPr lang="en-US" altLang="ja-JP" sz="2400" dirty="0"/>
              <a:t>LiDAR</a:t>
            </a:r>
            <a:r>
              <a:rPr lang="ja-JP" altLang="en-US" sz="2400" dirty="0"/>
              <a:t>により災害調査を効率化</a:t>
            </a:r>
          </a:p>
        </p:txBody>
      </p:sp>
      <p:graphicFrame>
        <p:nvGraphicFramePr>
          <p:cNvPr id="2" name="表 8">
            <a:extLst>
              <a:ext uri="{FF2B5EF4-FFF2-40B4-BE49-F238E27FC236}">
                <a16:creationId xmlns:a16="http://schemas.microsoft.com/office/drawing/2014/main" id="{BA0674F2-23F3-C2C4-3251-9374272E0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359584"/>
              </p:ext>
            </p:extLst>
          </p:nvPr>
        </p:nvGraphicFramePr>
        <p:xfrm>
          <a:off x="4716463" y="692696"/>
          <a:ext cx="4248150" cy="498720"/>
        </p:xfrm>
        <a:graphic>
          <a:graphicData uri="http://schemas.openxmlformats.org/drawingml/2006/table">
            <a:tbl>
              <a:tblPr firstCol="1">
                <a:tableStyleId>{7DF18680-E054-41AD-8BC1-D1AEF772440D}</a:tableStyleId>
              </a:tblPr>
              <a:tblGrid>
                <a:gridCol w="876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1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8019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会社名</a:t>
                      </a:r>
                    </a:p>
                  </a:txBody>
                  <a:tcPr marL="72000" marR="72000" marT="18000" marB="18000">
                    <a:solidFill>
                      <a:srgbClr val="3261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中部地整建設（株）</a:t>
                      </a:r>
                    </a:p>
                  </a:txBody>
                  <a:tcPr marL="72000" marR="72000" marT="18000" marB="18000">
                    <a:solidFill>
                      <a:srgbClr val="326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019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所在地</a:t>
                      </a:r>
                    </a:p>
                  </a:txBody>
                  <a:tcPr marL="72000" marR="72000" marT="18000" marB="18000">
                    <a:solidFill>
                      <a:srgbClr val="3261A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愛知県名古屋市</a:t>
                      </a:r>
                      <a:endParaRPr kumimoji="1" lang="zh-TW" altLang="en-US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18000" marB="18000">
                    <a:solidFill>
                      <a:srgbClr val="3261A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正方形/長方形 11">
            <a:extLst>
              <a:ext uri="{FF2B5EF4-FFF2-40B4-BE49-F238E27FC236}">
                <a16:creationId xmlns:a16="http://schemas.microsoft.com/office/drawing/2014/main" id="{EA8A63B3-6508-56F1-DB92-248BB99C739C}"/>
              </a:ext>
            </a:extLst>
          </p:cNvPr>
          <p:cNvSpPr/>
          <p:nvPr/>
        </p:nvSpPr>
        <p:spPr>
          <a:xfrm>
            <a:off x="4716463" y="1576536"/>
            <a:ext cx="4248150" cy="2140496"/>
          </a:xfrm>
          <a:prstGeom prst="rect">
            <a:avLst/>
          </a:prstGeom>
          <a:solidFill>
            <a:srgbClr val="3261AB">
              <a:alpha val="2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numCol="1" rtlCol="0" anchor="t"/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従来の直営災害調査では、主にポールやリボンロッド、</a:t>
            </a:r>
            <a:r>
              <a: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UAV</a:t>
            </a:r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による斜め写真などにより、災害調査を実施していた。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UAV</a:t>
            </a:r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写真測量とスマホ</a:t>
            </a:r>
            <a:r>
              <a:rPr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LiDAR</a:t>
            </a:r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による点群データを併用して活用することで、より高度かつ詳細な情報を短時間で取得可能となった。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外業班（現地調査・点群取得）と内業班（データ処理・報告作成）による分業体制とすることで、職員の負担軽減を実現した。</a:t>
            </a:r>
            <a:endParaRPr lang="en-US" altLang="ja-JP" sz="1400" b="1" dirty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8E86BE-C5EA-C5DC-AFDE-AEF8A00040C6}"/>
              </a:ext>
            </a:extLst>
          </p:cNvPr>
          <p:cNvSpPr txBox="1"/>
          <p:nvPr/>
        </p:nvSpPr>
        <p:spPr>
          <a:xfrm>
            <a:off x="4716463" y="1268760"/>
            <a:ext cx="4248150" cy="307777"/>
          </a:xfrm>
          <a:prstGeom prst="rect">
            <a:avLst/>
          </a:prstGeom>
          <a:solidFill>
            <a:srgbClr val="3261AB"/>
          </a:solidFill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取り組み</a:t>
            </a:r>
            <a:r>
              <a:rPr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内容</a:t>
            </a:r>
            <a:endParaRPr kumimoji="1" lang="ja-JP" altLang="en-US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0" name="図 89" descr="テーブル, グリーン, 座る, ベッド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ED83EE6-D623-98CF-AD4B-9B96FDCF2A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104"/>
          <a:stretch/>
        </p:blipFill>
        <p:spPr>
          <a:xfrm>
            <a:off x="179387" y="655854"/>
            <a:ext cx="3096469" cy="1501763"/>
          </a:xfrm>
          <a:prstGeom prst="rect">
            <a:avLst/>
          </a:prstGeom>
          <a:ln w="6350">
            <a:noFill/>
          </a:ln>
        </p:spPr>
      </p:pic>
      <p:pic>
        <p:nvPicPr>
          <p:cNvPr id="91" name="図 90" descr="グリーン, 座る, 作品, テーブル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28B8592F-93D0-5AA9-DFF5-DDB9BDCB2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87" y="2204864"/>
            <a:ext cx="2785119" cy="1884634"/>
          </a:xfrm>
          <a:prstGeom prst="rect">
            <a:avLst/>
          </a:prstGeom>
          <a:ln w="6350">
            <a:noFill/>
          </a:ln>
        </p:spPr>
      </p:pic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DB3F1E97-CE76-00FF-8986-D13D07554AB6}"/>
              </a:ext>
            </a:extLst>
          </p:cNvPr>
          <p:cNvSpPr txBox="1"/>
          <p:nvPr/>
        </p:nvSpPr>
        <p:spPr>
          <a:xfrm>
            <a:off x="186182" y="1974160"/>
            <a:ext cx="4385818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スマホ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LiDAR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により被災堤防を点群データとして取得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BD0F24B6-AB09-1581-8536-9F55719322D4}"/>
              </a:ext>
            </a:extLst>
          </p:cNvPr>
          <p:cNvSpPr txBox="1"/>
          <p:nvPr/>
        </p:nvSpPr>
        <p:spPr>
          <a:xfrm>
            <a:off x="186182" y="4101810"/>
            <a:ext cx="4385818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点群データと計画堤防モデルの重ね合わせ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D8B4482-AC83-CC00-5508-58AC6E4BF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314" y="5034762"/>
            <a:ext cx="2883721" cy="135669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25A79F3-2703-BF54-DE2E-5FBF2485BC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9030" y="4437112"/>
            <a:ext cx="1761799" cy="991012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4283A4CE-F06A-CE66-CEA8-E2E28E48F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6978" r="6685"/>
          <a:stretch/>
        </p:blipFill>
        <p:spPr bwMode="auto">
          <a:xfrm>
            <a:off x="186537" y="4437112"/>
            <a:ext cx="2657271" cy="199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F1F9B4-2C6C-2BDB-C660-68D6733079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2" t="18807" r="5979" b="1624"/>
          <a:stretch/>
        </p:blipFill>
        <p:spPr>
          <a:xfrm>
            <a:off x="3110555" y="620688"/>
            <a:ext cx="1461445" cy="109586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D7F5BE-D124-D078-94BF-C1675438D3DC}"/>
              </a:ext>
            </a:extLst>
          </p:cNvPr>
          <p:cNvSpPr txBox="1"/>
          <p:nvPr/>
        </p:nvSpPr>
        <p:spPr>
          <a:xfrm>
            <a:off x="179389" y="6456077"/>
            <a:ext cx="3134106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【UAV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自動運行アプリにより連続写真を取得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9DC39BB-10BE-D579-F66B-2BC0EB8A6804}"/>
              </a:ext>
            </a:extLst>
          </p:cNvPr>
          <p:cNvSpPr txBox="1"/>
          <p:nvPr/>
        </p:nvSpPr>
        <p:spPr>
          <a:xfrm>
            <a:off x="3610041" y="6457448"/>
            <a:ext cx="1634994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点群処理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BDE3689-8A5B-E4C3-C5E1-FE0BC533E899}"/>
              </a:ext>
            </a:extLst>
          </p:cNvPr>
          <p:cNvSpPr txBox="1"/>
          <p:nvPr/>
        </p:nvSpPr>
        <p:spPr>
          <a:xfrm>
            <a:off x="5724128" y="6389596"/>
            <a:ext cx="3240483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kumimoji="1"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災害調査報告書へ入力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CCE05656-5906-C9E7-5CF3-C0CD9ECD57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9030" y="5445224"/>
            <a:ext cx="2552192" cy="928882"/>
          </a:xfrm>
          <a:prstGeom prst="rect">
            <a:avLst/>
          </a:prstGeom>
        </p:spPr>
      </p:pic>
      <p:sp>
        <p:nvSpPr>
          <p:cNvPr id="14" name="楕円 13">
            <a:extLst>
              <a:ext uri="{FF2B5EF4-FFF2-40B4-BE49-F238E27FC236}">
                <a16:creationId xmlns:a16="http://schemas.microsoft.com/office/drawing/2014/main" id="{9E8ED996-0107-628A-AA12-A227F9938E98}"/>
              </a:ext>
            </a:extLst>
          </p:cNvPr>
          <p:cNvSpPr/>
          <p:nvPr/>
        </p:nvSpPr>
        <p:spPr>
          <a:xfrm>
            <a:off x="4139952" y="836712"/>
            <a:ext cx="311505" cy="311505"/>
          </a:xfrm>
          <a:prstGeom prst="ellipse">
            <a:avLst/>
          </a:prstGeom>
          <a:noFill/>
          <a:ln>
            <a:solidFill>
              <a:srgbClr val="3261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7" name="図 16" descr="ノートパソコンで作業をしている人たち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CB697A2-2030-3AA2-F79C-00F807ABDFC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4790" y="3748223"/>
            <a:ext cx="1438252" cy="1079933"/>
          </a:xfrm>
          <a:prstGeom prst="rect">
            <a:avLst/>
          </a:prstGeom>
        </p:spPr>
      </p:pic>
      <p:pic>
        <p:nvPicPr>
          <p:cNvPr id="20" name="図 19" descr="建物, 屋外, 人, 草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3D56DCF-2AAB-EBB8-AC93-5820A2BBB52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7296" y="3752452"/>
            <a:ext cx="1438251" cy="1079933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E422BDF-3276-D7A3-E698-22B2E3CC2CD5}"/>
              </a:ext>
            </a:extLst>
          </p:cNvPr>
          <p:cNvSpPr txBox="1"/>
          <p:nvPr/>
        </p:nvSpPr>
        <p:spPr>
          <a:xfrm>
            <a:off x="5316721" y="4797152"/>
            <a:ext cx="3046321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【</a:t>
            </a:r>
            <a:r>
              <a:rPr lang="ja-JP" altLang="en-US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点群取得・点群処理研修を実施</a:t>
            </a:r>
            <a:r>
              <a:rPr kumimoji="1" lang="en-US" altLang="ja-JP" sz="12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endParaRPr kumimoji="1" lang="ja-JP" altLang="en-US" sz="12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88D91CB-98D9-0C13-7E48-857741511804}"/>
              </a:ext>
            </a:extLst>
          </p:cNvPr>
          <p:cNvSpPr txBox="1"/>
          <p:nvPr/>
        </p:nvSpPr>
        <p:spPr>
          <a:xfrm>
            <a:off x="2087724" y="2852057"/>
            <a:ext cx="4968552" cy="1107996"/>
          </a:xfrm>
          <a:prstGeom prst="rect">
            <a:avLst/>
          </a:prstGeom>
          <a:solidFill>
            <a:schemeClr val="bg1">
              <a:lumMod val="5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/>
              <a:t>作成例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D91CCF2-E817-1C59-8FDB-274B34D4ABED}"/>
              </a:ext>
            </a:extLst>
          </p:cNvPr>
          <p:cNvSpPr txBox="1"/>
          <p:nvPr/>
        </p:nvSpPr>
        <p:spPr>
          <a:xfrm>
            <a:off x="3385723" y="1127233"/>
            <a:ext cx="1425106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12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スマホ</a:t>
            </a:r>
            <a:r>
              <a:rPr kumimoji="1" lang="en-US" altLang="ja-JP" sz="12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LiDAR</a:t>
            </a:r>
            <a:endParaRPr kumimoji="1" lang="ja-JP" altLang="en-US" sz="12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10BAD95-5178-A025-8EED-DCF115912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138" y="62059"/>
            <a:ext cx="432182" cy="36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938AD0-80C5-40E5-F9FD-F98E137F7CBA}"/>
              </a:ext>
            </a:extLst>
          </p:cNvPr>
          <p:cNvSpPr txBox="1"/>
          <p:nvPr/>
        </p:nvSpPr>
        <p:spPr>
          <a:xfrm>
            <a:off x="7380312" y="169211"/>
            <a:ext cx="1461445" cy="302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2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中部地整建設</a:t>
            </a:r>
          </a:p>
        </p:txBody>
      </p:sp>
      <p:sp>
        <p:nvSpPr>
          <p:cNvPr id="19" name="矢印: 五方向 18">
            <a:extLst>
              <a:ext uri="{FF2B5EF4-FFF2-40B4-BE49-F238E27FC236}">
                <a16:creationId xmlns:a16="http://schemas.microsoft.com/office/drawing/2014/main" id="{8621A6DD-5464-865B-A4F9-367A888BAF9F}"/>
              </a:ext>
            </a:extLst>
          </p:cNvPr>
          <p:cNvSpPr/>
          <p:nvPr/>
        </p:nvSpPr>
        <p:spPr>
          <a:xfrm rot="5400000">
            <a:off x="2249834" y="2208650"/>
            <a:ext cx="240836" cy="302712"/>
          </a:xfrm>
          <a:prstGeom prst="homePlate">
            <a:avLst/>
          </a:prstGeom>
          <a:solidFill>
            <a:srgbClr val="3261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五方向 22">
            <a:extLst>
              <a:ext uri="{FF2B5EF4-FFF2-40B4-BE49-F238E27FC236}">
                <a16:creationId xmlns:a16="http://schemas.microsoft.com/office/drawing/2014/main" id="{144053EF-9DFC-0D0F-A790-0924B57DF71C}"/>
              </a:ext>
            </a:extLst>
          </p:cNvPr>
          <p:cNvSpPr/>
          <p:nvPr/>
        </p:nvSpPr>
        <p:spPr>
          <a:xfrm>
            <a:off x="2826001" y="5278337"/>
            <a:ext cx="240836" cy="302712"/>
          </a:xfrm>
          <a:prstGeom prst="homePlate">
            <a:avLst/>
          </a:prstGeom>
          <a:solidFill>
            <a:srgbClr val="3261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矢印: 五方向 23">
            <a:extLst>
              <a:ext uri="{FF2B5EF4-FFF2-40B4-BE49-F238E27FC236}">
                <a16:creationId xmlns:a16="http://schemas.microsoft.com/office/drawing/2014/main" id="{8B7ECD62-CD2C-08FE-D44E-858886A845F8}"/>
              </a:ext>
            </a:extLst>
          </p:cNvPr>
          <p:cNvSpPr/>
          <p:nvPr/>
        </p:nvSpPr>
        <p:spPr>
          <a:xfrm>
            <a:off x="5725755" y="5758309"/>
            <a:ext cx="240836" cy="302712"/>
          </a:xfrm>
          <a:prstGeom prst="homePlate">
            <a:avLst/>
          </a:prstGeom>
          <a:solidFill>
            <a:srgbClr val="3261A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青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インフラDX事例">
      <a:majorFont>
        <a:latin typeface="HGP創英角ｺﾞｼｯｸUB"/>
        <a:ea typeface="HGP創英角ｺﾞｼｯｸUB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ank.potx" id="{04A5CC32-4818-404D-8264-7E9FC005BBD4}" vid="{35AB78F9-B257-4171-9E9F-9E5EF064EF51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214</TotalTime>
  <Words>221</Words>
  <Application>Microsoft Office PowerPoint</Application>
  <PresentationFormat>画面に合わせる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HGP創英角ｺﾞｼｯｸUB</vt:lpstr>
      <vt:lpstr>Meiryo UI</vt:lpstr>
      <vt:lpstr>UD デジタル 教科書体 NK-R</vt:lpstr>
      <vt:lpstr>メイリオ</vt:lpstr>
      <vt:lpstr>Arial</vt:lpstr>
      <vt:lpstr>Wingdings</vt:lpstr>
      <vt:lpstr>Blank</vt:lpstr>
      <vt:lpstr>○○○の導入で○○○効率化を実現</vt:lpstr>
      <vt:lpstr>UAV写真測量とスマホLiDARにより災害調査を効率化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プレゼンテーションタイトル</dc:title>
  <dc:creator>大野 毅</dc:creator>
  <cp:lastModifiedBy>大野 毅</cp:lastModifiedBy>
  <cp:revision>13</cp:revision>
  <dcterms:created xsi:type="dcterms:W3CDTF">2025-08-14T04:56:12Z</dcterms:created>
  <dcterms:modified xsi:type="dcterms:W3CDTF">2026-08-17T09:58:27Z</dcterms:modified>
</cp:coreProperties>
</file>