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13"/>
  </p:notesMasterIdLst>
  <p:handoutMasterIdLst>
    <p:handoutMasterId r:id="rId14"/>
  </p:handoutMasterIdLst>
  <p:sldIdLst>
    <p:sldId id="256" r:id="rId2"/>
    <p:sldId id="262" r:id="rId3"/>
    <p:sldId id="257" r:id="rId4"/>
    <p:sldId id="263" r:id="rId5"/>
    <p:sldId id="264" r:id="rId6"/>
    <p:sldId id="265" r:id="rId7"/>
    <p:sldId id="266" r:id="rId8"/>
    <p:sldId id="267" r:id="rId9"/>
    <p:sldId id="269" r:id="rId10"/>
    <p:sldId id="270" r:id="rId11"/>
    <p:sldId id="271" r:id="rId12"/>
  </p:sldIdLst>
  <p:sldSz cx="9906000" cy="6858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FF"/>
    <a:srgbClr val="FFCCFF"/>
    <a:srgbClr val="000066"/>
    <a:srgbClr val="FFFFCC"/>
    <a:srgbClr val="006600"/>
    <a:srgbClr val="FFCC99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292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276" y="6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2" d="100"/>
          <a:sy n="72" d="100"/>
        </p:scale>
        <p:origin x="2578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F7FD0113-0C62-4CDA-90A6-F2F525BCB1F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84036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1EDA0D-92BD-4A0F-A80D-27F509C2AA19}" type="datetimeFigureOut">
              <a:rPr kumimoji="1" lang="ja-JP" altLang="en-US" smtClean="0"/>
              <a:t>2025/10/23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2D002A-1C5C-4ADB-B837-95B45F5D63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73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5">
            <a:extLst>
              <a:ext uri="{FF2B5EF4-FFF2-40B4-BE49-F238E27FC236}">
                <a16:creationId xmlns:a16="http://schemas.microsoft.com/office/drawing/2014/main" id="{00297B4A-C094-4844-9D12-D36F1B8D89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</a:lstStyle>
          <a:p>
            <a:fld id="{5920BF28-2794-4FA2-A4AD-D412D270BCDA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10391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B5F4DBA-D12A-4246-90C4-76EC63CBAE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6CF5585-5C79-483F-A5F6-5A755A8B6D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B054836-E6EC-4F6C-BA02-89D98DB6B7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</a:lstStyle>
          <a:p>
            <a:endParaRPr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99F3A24-D4B6-41F1-BD71-774D2E588A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BB98F55-6262-446F-821D-81103B1D45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</a:lstStyle>
          <a:p>
            <a:fld id="{5920BF28-2794-4FA2-A4AD-D412D270BCDA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0549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</p:sldLayoutIdLst>
  <p:hf hdr="0" ftr="0" dt="0"/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3C46EAB-212F-4A16-8105-FF74F18A9201}"/>
              </a:ext>
            </a:extLst>
          </p:cNvPr>
          <p:cNvSpPr txBox="1"/>
          <p:nvPr/>
        </p:nvSpPr>
        <p:spPr>
          <a:xfrm>
            <a:off x="629107" y="1997673"/>
            <a:ext cx="8646567" cy="138499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No01.</a:t>
            </a:r>
            <a:r>
              <a:rPr kumimoji="1" lang="ja-JP" altLang="en-US" sz="2800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○○を○○できる技術が欲しい。</a:t>
            </a:r>
            <a:endParaRPr kumimoji="1" lang="en-US" altLang="ja-JP" sz="2800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ctr"/>
            <a:endParaRPr kumimoji="1" lang="en-US" altLang="ja-JP" sz="2800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ctr"/>
            <a:r>
              <a:rPr kumimoji="1" lang="ja-JP" altLang="en-US" sz="2800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○○技術のご提案</a:t>
            </a:r>
            <a:endParaRPr kumimoji="1" lang="en-US" altLang="ja-JP" sz="2800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C98FDB0-3E65-46D1-AEE0-4807D3E457B1}"/>
              </a:ext>
            </a:extLst>
          </p:cNvPr>
          <p:cNvSpPr txBox="1"/>
          <p:nvPr/>
        </p:nvSpPr>
        <p:spPr>
          <a:xfrm>
            <a:off x="4959705" y="4879237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株式会社○</a:t>
            </a:r>
            <a:r>
              <a:rPr kumimoji="1" lang="ja-JP" altLang="en-US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○○○</a:t>
            </a:r>
            <a:endParaRPr kumimoji="1" lang="en-US" altLang="ja-JP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AF3ACDC-BB55-48A2-B9B0-34636EB24700}"/>
              </a:ext>
            </a:extLst>
          </p:cNvPr>
          <p:cNvSpPr txBox="1"/>
          <p:nvPr/>
        </p:nvSpPr>
        <p:spPr>
          <a:xfrm>
            <a:off x="552795" y="158707"/>
            <a:ext cx="867216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様式－２　技術シーズ概要書</a:t>
            </a:r>
          </a:p>
        </p:txBody>
      </p:sp>
      <p:sp>
        <p:nvSpPr>
          <p:cNvPr id="4" name="吹き出し: 角を丸めた四角形 3">
            <a:extLst>
              <a:ext uri="{FF2B5EF4-FFF2-40B4-BE49-F238E27FC236}">
                <a16:creationId xmlns:a16="http://schemas.microsoft.com/office/drawing/2014/main" id="{D60F3EAC-E51C-4729-A483-2770A76A4268}"/>
              </a:ext>
            </a:extLst>
          </p:cNvPr>
          <p:cNvSpPr/>
          <p:nvPr/>
        </p:nvSpPr>
        <p:spPr>
          <a:xfrm>
            <a:off x="5770474" y="497261"/>
            <a:ext cx="3505200" cy="1107782"/>
          </a:xfrm>
          <a:prstGeom prst="wedgeRoundRectCallout">
            <a:avLst>
              <a:gd name="adj1" fmla="val -62774"/>
              <a:gd name="adj2" fmla="val 8822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40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該当</a:t>
            </a:r>
            <a:r>
              <a:rPr kumimoji="1"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する現場ニーズの番号及び現場ニーズの概要を記入して下さい。</a:t>
            </a:r>
          </a:p>
        </p:txBody>
      </p:sp>
      <p:sp>
        <p:nvSpPr>
          <p:cNvPr id="7" name="吹き出し: 角を丸めた四角形 6">
            <a:extLst>
              <a:ext uri="{FF2B5EF4-FFF2-40B4-BE49-F238E27FC236}">
                <a16:creationId xmlns:a16="http://schemas.microsoft.com/office/drawing/2014/main" id="{19DD83C5-E57F-441C-94B6-6B1DD35571AB}"/>
              </a:ext>
            </a:extLst>
          </p:cNvPr>
          <p:cNvSpPr/>
          <p:nvPr/>
        </p:nvSpPr>
        <p:spPr>
          <a:xfrm>
            <a:off x="552795" y="3956121"/>
            <a:ext cx="3505200" cy="1107782"/>
          </a:xfrm>
          <a:prstGeom prst="wedgeRoundRectCallout">
            <a:avLst>
              <a:gd name="adj1" fmla="val 44220"/>
              <a:gd name="adj2" fmla="val -11096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様式－１と同一の技術</a:t>
            </a:r>
            <a:r>
              <a:rPr kumimoji="1"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シーズの名称（副題）を記入して下さい。</a:t>
            </a:r>
          </a:p>
        </p:txBody>
      </p:sp>
      <p:sp>
        <p:nvSpPr>
          <p:cNvPr id="8" name="吹き出し: 角を丸めた四角形 7">
            <a:extLst>
              <a:ext uri="{FF2B5EF4-FFF2-40B4-BE49-F238E27FC236}">
                <a16:creationId xmlns:a16="http://schemas.microsoft.com/office/drawing/2014/main" id="{DDA66F2F-9306-4B6F-902C-F60709CB85FB}"/>
              </a:ext>
            </a:extLst>
          </p:cNvPr>
          <p:cNvSpPr/>
          <p:nvPr/>
        </p:nvSpPr>
        <p:spPr>
          <a:xfrm>
            <a:off x="552795" y="5248569"/>
            <a:ext cx="3505200" cy="1107782"/>
          </a:xfrm>
          <a:prstGeom prst="wedgeRoundRectCallout">
            <a:avLst>
              <a:gd name="adj1" fmla="val 76545"/>
              <a:gd name="adj2" fmla="val -5593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様式－１と同一の応募者名を記入して下さい。</a:t>
            </a: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2496D2A2-C6EA-B90A-D0B1-F0360434DF52}"/>
              </a:ext>
            </a:extLst>
          </p:cNvPr>
          <p:cNvSpPr txBox="1">
            <a:spLocks/>
          </p:cNvSpPr>
          <p:nvPr/>
        </p:nvSpPr>
        <p:spPr>
          <a:xfrm>
            <a:off x="9277561" y="6492874"/>
            <a:ext cx="6303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r" defTabSz="914400" rtl="0" eaLnBrk="1" latinLnBrk="0" hangingPunct="1">
              <a:defRPr kumimoji="1" sz="1200" kern="120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920BF28-2794-4FA2-A4AD-D412D270BCDA}" type="slidenum">
              <a:rPr lang="ja-JP" altLang="en-US" smtClean="0"/>
              <a:pPr algn="ctr"/>
              <a:t>1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74007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C0E4135-1941-42A3-93D0-7F44907583E9}"/>
              </a:ext>
            </a:extLst>
          </p:cNvPr>
          <p:cNvSpPr txBox="1"/>
          <p:nvPr/>
        </p:nvSpPr>
        <p:spPr>
          <a:xfrm>
            <a:off x="640200" y="557779"/>
            <a:ext cx="8672168" cy="46320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＜以下項目を記載した資料を作成ください＞</a:t>
            </a:r>
          </a:p>
          <a:p>
            <a:endParaRPr lang="en-US" altLang="ja-JP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en-US" altLang="ja-JP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※</a:t>
            </a:r>
            <a:r>
              <a:rPr lang="ja-JP" altLang="en-US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全てのページを埋める必要はありませんが、極力詳細に記載して下さい。</a:t>
            </a:r>
            <a:endParaRPr lang="en-US" altLang="ja-JP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（このページ及び各ページの記載例は削除して使用して下さい。）</a:t>
            </a:r>
          </a:p>
          <a:p>
            <a:endParaRPr lang="en-US" altLang="ja-JP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ja-JP" altLang="en-US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前提条件に対する説明　</a:t>
            </a:r>
            <a:r>
              <a:rPr lang="en-US" altLang="ja-JP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※</a:t>
            </a:r>
            <a:r>
              <a:rPr lang="ja-JP" altLang="en-US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この項目は必ず記載すること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l"/>
            </a:pPr>
            <a:r>
              <a:rPr lang="ja-JP" altLang="en-US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提案（シーズ）の概要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l"/>
            </a:pPr>
            <a:r>
              <a:rPr lang="ja-JP" altLang="en-US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具体的な内容（想定しているニーズに対するシーズの活用）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l"/>
            </a:pPr>
            <a:r>
              <a:rPr lang="ja-JP" altLang="en-US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提案の特徴、他社との違い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l"/>
            </a:pPr>
            <a:r>
              <a:rPr lang="ja-JP" altLang="en-US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現場導入による効果</a:t>
            </a:r>
          </a:p>
          <a:p>
            <a:pPr marL="555625" indent="-285750">
              <a:buFont typeface="Arial" panose="020B0604020202020204" pitchFamily="34" charset="0"/>
              <a:buChar char="•"/>
            </a:pPr>
            <a:r>
              <a:rPr lang="ja-JP" altLang="en-US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現場導入による効果</a:t>
            </a:r>
          </a:p>
          <a:p>
            <a:pPr marL="555625" indent="-285750">
              <a:buFont typeface="Arial" panose="020B0604020202020204" pitchFamily="34" charset="0"/>
              <a:buChar char="•"/>
            </a:pPr>
            <a:r>
              <a:rPr lang="ja-JP" altLang="en-US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現場導入の例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l"/>
            </a:pPr>
            <a:r>
              <a:rPr lang="ja-JP" altLang="en-US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現場導入にあたっての課題</a:t>
            </a:r>
          </a:p>
          <a:p>
            <a:pPr marL="555625" indent="-285750">
              <a:buFont typeface="Arial" panose="020B0604020202020204" pitchFamily="34" charset="0"/>
              <a:buChar char="•"/>
            </a:pPr>
            <a:r>
              <a:rPr lang="ja-JP" altLang="en-US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当該技術を現場導入する上での課題等</a:t>
            </a:r>
          </a:p>
          <a:p>
            <a:pPr marL="555625" indent="-285750">
              <a:buFont typeface="Arial" panose="020B0604020202020204" pitchFamily="34" charset="0"/>
              <a:buChar char="•"/>
            </a:pPr>
            <a:r>
              <a:rPr lang="ja-JP" altLang="en-US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今後の技術の発展性等</a:t>
            </a:r>
          </a:p>
        </p:txBody>
      </p:sp>
      <p:sp>
        <p:nvSpPr>
          <p:cNvPr id="2" name="スライド番号プレースホルダー 5">
            <a:extLst>
              <a:ext uri="{FF2B5EF4-FFF2-40B4-BE49-F238E27FC236}">
                <a16:creationId xmlns:a16="http://schemas.microsoft.com/office/drawing/2014/main" id="{D4D34A33-5A69-5630-C94E-BC30838B770B}"/>
              </a:ext>
            </a:extLst>
          </p:cNvPr>
          <p:cNvSpPr txBox="1">
            <a:spLocks/>
          </p:cNvSpPr>
          <p:nvPr/>
        </p:nvSpPr>
        <p:spPr>
          <a:xfrm>
            <a:off x="9277561" y="6492874"/>
            <a:ext cx="6303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r" defTabSz="914400" rtl="0" eaLnBrk="1" latinLnBrk="0" hangingPunct="1">
              <a:defRPr kumimoji="1" sz="1200" kern="120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920BF28-2794-4FA2-A4AD-D412D270BCDA}" type="slidenum">
              <a:rPr lang="ja-JP" altLang="en-US" smtClean="0"/>
              <a:pPr algn="ctr"/>
              <a:t>2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12243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1D3070F-E1A2-4BA0-B401-89E2CEC11E5D}"/>
              </a:ext>
            </a:extLst>
          </p:cNvPr>
          <p:cNvSpPr txBox="1"/>
          <p:nvPr/>
        </p:nvSpPr>
        <p:spPr>
          <a:xfrm>
            <a:off x="211663" y="271137"/>
            <a:ext cx="9504000" cy="461665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ctr" anchorCtr="0">
            <a:spAutoFit/>
          </a:bodyPr>
          <a:lstStyle/>
          <a:p>
            <a:pPr algn="ctr"/>
            <a:r>
              <a:rPr kumimoji="1" lang="ja-JP" altLang="en-US" sz="2400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前提条件に対する説明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2CD9434-FB7B-4A1C-B18D-038F62632D0C}"/>
              </a:ext>
            </a:extLst>
          </p:cNvPr>
          <p:cNvSpPr txBox="1"/>
          <p:nvPr/>
        </p:nvSpPr>
        <p:spPr>
          <a:xfrm>
            <a:off x="211664" y="845515"/>
            <a:ext cx="9504000" cy="298543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【</a:t>
            </a:r>
            <a:r>
              <a:rPr kumimoji="1"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必須条件</a:t>
            </a:r>
            <a:r>
              <a:rPr kumimoji="1" lang="en-US" altLang="ja-JP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】</a:t>
            </a:r>
          </a:p>
          <a:p>
            <a:pPr marL="182563"/>
            <a:endParaRPr lang="en-US" altLang="ja-JP" sz="1600" b="0" i="0" u="none" strike="noStrike" baseline="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82563"/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○○○○○○○○○○○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358775" indent="-176213"/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358775" indent="-176213"/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82563"/>
            <a:endParaRPr kumimoji="1"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en-US" altLang="ja-JP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【</a:t>
            </a:r>
            <a:r>
              <a:rPr kumimoji="1"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必須ではないが、望ましい又は期待する条件</a:t>
            </a:r>
            <a:r>
              <a:rPr kumimoji="1" lang="en-US" altLang="ja-JP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】</a:t>
            </a:r>
            <a:endParaRPr lang="en-US" altLang="ja-JP" sz="1600" b="0" i="0" u="none" strike="noStrike" baseline="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82563"/>
            <a:endParaRPr lang="en-US" altLang="ja-JP" sz="1600" b="0" i="0" u="none" strike="noStrike" baseline="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82563"/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○○○○○○○○○○○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82563"/>
            <a:endParaRPr lang="en-US" altLang="ja-JP" sz="1600" b="0" strike="noStrike" baseline="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82563"/>
            <a:endParaRPr lang="en-US" altLang="ja-JP" sz="1600" b="0" strike="noStrike" baseline="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82563"/>
            <a:endParaRPr lang="en-US" altLang="ja-JP" sz="12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吹き出し: 角を丸めた四角形 9">
            <a:extLst>
              <a:ext uri="{FF2B5EF4-FFF2-40B4-BE49-F238E27FC236}">
                <a16:creationId xmlns:a16="http://schemas.microsoft.com/office/drawing/2014/main" id="{597AF837-1237-473F-890E-C43244E6DFCD}"/>
              </a:ext>
            </a:extLst>
          </p:cNvPr>
          <p:cNvSpPr/>
          <p:nvPr/>
        </p:nvSpPr>
        <p:spPr>
          <a:xfrm>
            <a:off x="5658279" y="1075417"/>
            <a:ext cx="3505200" cy="1107782"/>
          </a:xfrm>
          <a:prstGeom prst="wedgeRoundRectCallout">
            <a:avLst>
              <a:gd name="adj1" fmla="val -120932"/>
              <a:gd name="adj2" fmla="val -607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現場ニーズの「</a:t>
            </a:r>
            <a:r>
              <a:rPr kumimoji="1" lang="en-US" altLang="ja-JP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3.</a:t>
            </a:r>
            <a:r>
              <a:rPr kumimoji="1" lang="ja-JP" altLang="en-US" sz="1400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提案にあたっての条件</a:t>
            </a:r>
            <a:r>
              <a:rPr kumimoji="1"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」に</a:t>
            </a:r>
            <a:r>
              <a:rPr kumimoji="1" lang="ja-JP" altLang="en-US" sz="140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示された「</a:t>
            </a:r>
            <a:r>
              <a:rPr lang="ja-JP" altLang="en-US" sz="140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必須</a:t>
            </a:r>
            <a:r>
              <a:rPr kumimoji="1" lang="ja-JP" altLang="en-US" sz="140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条件</a:t>
            </a:r>
            <a:r>
              <a:rPr kumimoji="1"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」を記入して下さい。</a:t>
            </a:r>
          </a:p>
        </p:txBody>
      </p:sp>
      <p:sp>
        <p:nvSpPr>
          <p:cNvPr id="11" name="吹き出し: 角を丸めた四角形 10">
            <a:extLst>
              <a:ext uri="{FF2B5EF4-FFF2-40B4-BE49-F238E27FC236}">
                <a16:creationId xmlns:a16="http://schemas.microsoft.com/office/drawing/2014/main" id="{AFDE36AC-D76E-43AF-8FC4-0AD7CEAF1B5A}"/>
              </a:ext>
            </a:extLst>
          </p:cNvPr>
          <p:cNvSpPr/>
          <p:nvPr/>
        </p:nvSpPr>
        <p:spPr>
          <a:xfrm>
            <a:off x="5658279" y="2432156"/>
            <a:ext cx="3505200" cy="1107782"/>
          </a:xfrm>
          <a:prstGeom prst="wedgeRoundRectCallout">
            <a:avLst>
              <a:gd name="adj1" fmla="val -125443"/>
              <a:gd name="adj2" fmla="val 75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現場ニーズの「</a:t>
            </a:r>
            <a:r>
              <a:rPr kumimoji="1" lang="en-US" altLang="ja-JP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3.</a:t>
            </a:r>
            <a:r>
              <a:rPr kumimoji="1" lang="ja-JP" altLang="en-US" sz="1400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提案にあたっての条件</a:t>
            </a:r>
            <a:r>
              <a:rPr kumimoji="1"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」に示された「</a:t>
            </a:r>
            <a:r>
              <a:rPr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必須ではないが、望ましい又は期待する条件</a:t>
            </a:r>
            <a:r>
              <a:rPr kumimoji="1"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」を記入して下さい。</a:t>
            </a:r>
          </a:p>
        </p:txBody>
      </p:sp>
      <p:sp>
        <p:nvSpPr>
          <p:cNvPr id="2" name="スライド番号プレースホルダー 5">
            <a:extLst>
              <a:ext uri="{FF2B5EF4-FFF2-40B4-BE49-F238E27FC236}">
                <a16:creationId xmlns:a16="http://schemas.microsoft.com/office/drawing/2014/main" id="{5170BB54-69CE-8F7C-2D3E-08C4C67581C1}"/>
              </a:ext>
            </a:extLst>
          </p:cNvPr>
          <p:cNvSpPr txBox="1">
            <a:spLocks/>
          </p:cNvSpPr>
          <p:nvPr/>
        </p:nvSpPr>
        <p:spPr>
          <a:xfrm>
            <a:off x="9277561" y="6492874"/>
            <a:ext cx="6303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r" defTabSz="914400" rtl="0" eaLnBrk="1" latinLnBrk="0" hangingPunct="1">
              <a:defRPr kumimoji="1" sz="1200" kern="120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920BF28-2794-4FA2-A4AD-D412D270BCDA}" type="slidenum">
              <a:rPr lang="ja-JP" altLang="en-US" smtClean="0"/>
              <a:pPr algn="ctr"/>
              <a:t>3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028895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1D3070F-E1A2-4BA0-B401-89E2CEC11E5D}"/>
              </a:ext>
            </a:extLst>
          </p:cNvPr>
          <p:cNvSpPr txBox="1"/>
          <p:nvPr/>
        </p:nvSpPr>
        <p:spPr>
          <a:xfrm>
            <a:off x="211663" y="271137"/>
            <a:ext cx="9504000" cy="461665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ctr" anchorCtr="0">
            <a:spAutoFit/>
          </a:bodyPr>
          <a:lstStyle/>
          <a:p>
            <a:pPr algn="ctr"/>
            <a:r>
              <a:rPr kumimoji="1" lang="ja-JP" altLang="en-US" sz="2400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提案概要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2CD9434-FB7B-4A1C-B18D-038F62632D0C}"/>
              </a:ext>
            </a:extLst>
          </p:cNvPr>
          <p:cNvSpPr txBox="1"/>
          <p:nvPr/>
        </p:nvSpPr>
        <p:spPr>
          <a:xfrm>
            <a:off x="211664" y="838200"/>
            <a:ext cx="9504000" cy="5509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■提案概要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82563"/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本技術は、○○の原理を応用して、○○できるものです。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吹き出し: 角を丸めた四角形 8">
            <a:extLst>
              <a:ext uri="{FF2B5EF4-FFF2-40B4-BE49-F238E27FC236}">
                <a16:creationId xmlns:a16="http://schemas.microsoft.com/office/drawing/2014/main" id="{C151AB67-1774-4343-B3DE-3BA8FF6457DC}"/>
              </a:ext>
            </a:extLst>
          </p:cNvPr>
          <p:cNvSpPr/>
          <p:nvPr/>
        </p:nvSpPr>
        <p:spPr>
          <a:xfrm>
            <a:off x="5823283" y="2177774"/>
            <a:ext cx="3505200" cy="1107782"/>
          </a:xfrm>
          <a:prstGeom prst="wedgeRoundRectCallout">
            <a:avLst>
              <a:gd name="adj1" fmla="val -110733"/>
              <a:gd name="adj2" fmla="val -8365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応募する技術シーズの全体像もしくはポイントを本紙１枚にまとめて下さい。</a:t>
            </a:r>
          </a:p>
        </p:txBody>
      </p:sp>
      <p:sp>
        <p:nvSpPr>
          <p:cNvPr id="2" name="スライド番号プレースホルダー 5">
            <a:extLst>
              <a:ext uri="{FF2B5EF4-FFF2-40B4-BE49-F238E27FC236}">
                <a16:creationId xmlns:a16="http://schemas.microsoft.com/office/drawing/2014/main" id="{3E1DF2C1-F997-2BF3-DA0B-55A3E396209F}"/>
              </a:ext>
            </a:extLst>
          </p:cNvPr>
          <p:cNvSpPr txBox="1">
            <a:spLocks/>
          </p:cNvSpPr>
          <p:nvPr/>
        </p:nvSpPr>
        <p:spPr>
          <a:xfrm>
            <a:off x="9277561" y="6492874"/>
            <a:ext cx="6303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r" defTabSz="914400" rtl="0" eaLnBrk="1" latinLnBrk="0" hangingPunct="1">
              <a:defRPr kumimoji="1" sz="1200" kern="120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920BF28-2794-4FA2-A4AD-D412D270BCDA}" type="slidenum">
              <a:rPr lang="ja-JP" altLang="en-US" smtClean="0"/>
              <a:pPr algn="ctr"/>
              <a:t>4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8700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1D3070F-E1A2-4BA0-B401-89E2CEC11E5D}"/>
              </a:ext>
            </a:extLst>
          </p:cNvPr>
          <p:cNvSpPr txBox="1"/>
          <p:nvPr/>
        </p:nvSpPr>
        <p:spPr>
          <a:xfrm>
            <a:off x="211663" y="271137"/>
            <a:ext cx="9504000" cy="461665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ctr" anchorCtr="0">
            <a:spAutoFit/>
          </a:bodyPr>
          <a:lstStyle/>
          <a:p>
            <a:pPr algn="ctr"/>
            <a:r>
              <a:rPr kumimoji="1" lang="ja-JP" altLang="en-US" sz="2400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提案の具体的内容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2CD9434-FB7B-4A1C-B18D-038F62632D0C}"/>
              </a:ext>
            </a:extLst>
          </p:cNvPr>
          <p:cNvSpPr txBox="1"/>
          <p:nvPr/>
        </p:nvSpPr>
        <p:spPr>
          <a:xfrm>
            <a:off x="211664" y="838200"/>
            <a:ext cx="9504000" cy="329320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■提案の具体的内容。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ctr"/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82563"/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本技術は、現場ニーズとして示された○○という課題に対して、安全に○○することができます。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82563"/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具体的には、○○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82563"/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DF280C3-8510-4BA7-9FAB-767910BDDD98}"/>
              </a:ext>
            </a:extLst>
          </p:cNvPr>
          <p:cNvSpPr txBox="1"/>
          <p:nvPr/>
        </p:nvSpPr>
        <p:spPr>
          <a:xfrm>
            <a:off x="211663" y="4291663"/>
            <a:ext cx="9504000" cy="16619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■活用実績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82563"/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○○工事（○年、○○県）</a:t>
            </a:r>
            <a:endParaRPr lang="en-US" altLang="ja-JP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吹き出し: 角を丸めた四角形 8">
            <a:extLst>
              <a:ext uri="{FF2B5EF4-FFF2-40B4-BE49-F238E27FC236}">
                <a16:creationId xmlns:a16="http://schemas.microsoft.com/office/drawing/2014/main" id="{E8226AB1-D113-41F1-B6F0-8D4F53722849}"/>
              </a:ext>
            </a:extLst>
          </p:cNvPr>
          <p:cNvSpPr/>
          <p:nvPr/>
        </p:nvSpPr>
        <p:spPr>
          <a:xfrm>
            <a:off x="5823283" y="2177774"/>
            <a:ext cx="3505200" cy="1107782"/>
          </a:xfrm>
          <a:prstGeom prst="wedgeRoundRectCallout">
            <a:avLst>
              <a:gd name="adj1" fmla="val -110733"/>
              <a:gd name="adj2" fmla="val -8365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現場ニーズに対して、想定している技術シーズの利用方法を記載して下さい。</a:t>
            </a:r>
            <a:endParaRPr lang="en-US" altLang="ja-JP" sz="1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吹き出し: 角を丸めた四角形 9">
            <a:extLst>
              <a:ext uri="{FF2B5EF4-FFF2-40B4-BE49-F238E27FC236}">
                <a16:creationId xmlns:a16="http://schemas.microsoft.com/office/drawing/2014/main" id="{5A43A880-2C19-42DC-AF73-7CD121AB2FAA}"/>
              </a:ext>
            </a:extLst>
          </p:cNvPr>
          <p:cNvSpPr/>
          <p:nvPr/>
        </p:nvSpPr>
        <p:spPr>
          <a:xfrm>
            <a:off x="5823283" y="4568768"/>
            <a:ext cx="3505200" cy="1107782"/>
          </a:xfrm>
          <a:prstGeom prst="wedgeRoundRectCallout">
            <a:avLst>
              <a:gd name="adj1" fmla="val -129562"/>
              <a:gd name="adj2" fmla="val -1352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2563"/>
            <a:r>
              <a:rPr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当該技術が活用された実績があれば記載して下さい。</a:t>
            </a:r>
            <a:endParaRPr lang="en-US" altLang="ja-JP" sz="1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" name="スライド番号プレースホルダー 5">
            <a:extLst>
              <a:ext uri="{FF2B5EF4-FFF2-40B4-BE49-F238E27FC236}">
                <a16:creationId xmlns:a16="http://schemas.microsoft.com/office/drawing/2014/main" id="{7C1331CA-3640-9676-D96B-B0BDD23F1E0C}"/>
              </a:ext>
            </a:extLst>
          </p:cNvPr>
          <p:cNvSpPr txBox="1">
            <a:spLocks/>
          </p:cNvSpPr>
          <p:nvPr/>
        </p:nvSpPr>
        <p:spPr>
          <a:xfrm>
            <a:off x="9277561" y="6492874"/>
            <a:ext cx="6303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r" defTabSz="914400" rtl="0" eaLnBrk="1" latinLnBrk="0" hangingPunct="1">
              <a:defRPr kumimoji="1" sz="1200" kern="120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920BF28-2794-4FA2-A4AD-D412D270BCDA}" type="slidenum">
              <a:rPr lang="ja-JP" altLang="en-US" smtClean="0"/>
              <a:pPr algn="ctr"/>
              <a:t>5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44724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1D3070F-E1A2-4BA0-B401-89E2CEC11E5D}"/>
              </a:ext>
            </a:extLst>
          </p:cNvPr>
          <p:cNvSpPr txBox="1"/>
          <p:nvPr/>
        </p:nvSpPr>
        <p:spPr>
          <a:xfrm>
            <a:off x="211663" y="271137"/>
            <a:ext cx="9504000" cy="461665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ctr" anchorCtr="0">
            <a:spAutoFit/>
          </a:bodyPr>
          <a:lstStyle/>
          <a:p>
            <a:pPr algn="ctr"/>
            <a:r>
              <a:rPr kumimoji="1" lang="ja-JP" altLang="en-US" sz="2400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提案の具体的内容（写真</a:t>
            </a:r>
            <a:r>
              <a:rPr kumimoji="1" lang="en-US" altLang="ja-JP" sz="2400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or</a:t>
            </a:r>
            <a:r>
              <a:rPr kumimoji="1" lang="ja-JP" altLang="en-US" sz="2400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イメージ）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2CD9434-FB7B-4A1C-B18D-038F62632D0C}"/>
              </a:ext>
            </a:extLst>
          </p:cNvPr>
          <p:cNvSpPr txBox="1"/>
          <p:nvPr/>
        </p:nvSpPr>
        <p:spPr>
          <a:xfrm>
            <a:off x="211664" y="838200"/>
            <a:ext cx="9504000" cy="526297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■提案の具体的内容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" name="吹き出し: 角を丸めた四角形 6">
            <a:extLst>
              <a:ext uri="{FF2B5EF4-FFF2-40B4-BE49-F238E27FC236}">
                <a16:creationId xmlns:a16="http://schemas.microsoft.com/office/drawing/2014/main" id="{AFB07FCF-E702-42E7-AEEE-5DB3221B757A}"/>
              </a:ext>
            </a:extLst>
          </p:cNvPr>
          <p:cNvSpPr/>
          <p:nvPr/>
        </p:nvSpPr>
        <p:spPr>
          <a:xfrm>
            <a:off x="5905786" y="1115024"/>
            <a:ext cx="3505200" cy="1107782"/>
          </a:xfrm>
          <a:prstGeom prst="wedgeRoundRectCallout">
            <a:avLst>
              <a:gd name="adj1" fmla="val -151923"/>
              <a:gd name="adj2" fmla="val -5448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提案の具体的内容について、写真、イメージなどを入れて説明して下さい。</a:t>
            </a:r>
            <a:endParaRPr lang="en-US" altLang="ja-JP" sz="1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8DB8516-6F1E-4DF8-AB46-BAAB084E8983}"/>
              </a:ext>
            </a:extLst>
          </p:cNvPr>
          <p:cNvSpPr txBox="1"/>
          <p:nvPr/>
        </p:nvSpPr>
        <p:spPr>
          <a:xfrm>
            <a:off x="1705046" y="1980054"/>
            <a:ext cx="3021072" cy="341632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endParaRPr kumimoji="1" lang="en-US" altLang="ja-JP" dirty="0">
              <a:latin typeface="+mj-ea"/>
              <a:ea typeface="+mj-ea"/>
            </a:endParaRPr>
          </a:p>
          <a:p>
            <a:pPr algn="ctr"/>
            <a:endParaRPr lang="en-US" altLang="ja-JP" dirty="0">
              <a:latin typeface="+mj-ea"/>
              <a:ea typeface="+mj-ea"/>
            </a:endParaRPr>
          </a:p>
          <a:p>
            <a:pPr algn="ctr"/>
            <a:r>
              <a:rPr kumimoji="1" lang="ja-JP" altLang="en-US" dirty="0">
                <a:latin typeface="+mj-ea"/>
                <a:ea typeface="+mj-ea"/>
              </a:rPr>
              <a:t>図や写真</a:t>
            </a:r>
            <a:endParaRPr kumimoji="1" lang="en-US" altLang="ja-JP" dirty="0">
              <a:latin typeface="+mj-ea"/>
              <a:ea typeface="+mj-ea"/>
            </a:endParaRPr>
          </a:p>
          <a:p>
            <a:pPr algn="ctr"/>
            <a:endParaRPr lang="en-US" altLang="ja-JP" dirty="0">
              <a:latin typeface="+mj-ea"/>
              <a:ea typeface="+mj-ea"/>
            </a:endParaRPr>
          </a:p>
          <a:p>
            <a:pPr algn="ctr"/>
            <a:endParaRPr kumimoji="1" lang="en-US" altLang="ja-JP" dirty="0">
              <a:latin typeface="+mj-ea"/>
              <a:ea typeface="+mj-ea"/>
            </a:endParaRPr>
          </a:p>
          <a:p>
            <a:pPr algn="ctr"/>
            <a:endParaRPr lang="en-US" altLang="ja-JP" dirty="0">
              <a:latin typeface="+mj-ea"/>
              <a:ea typeface="+mj-ea"/>
            </a:endParaRPr>
          </a:p>
          <a:p>
            <a:pPr algn="ctr"/>
            <a:endParaRPr kumimoji="1" lang="en-US" altLang="ja-JP" dirty="0">
              <a:latin typeface="+mj-ea"/>
              <a:ea typeface="+mj-ea"/>
            </a:endParaRPr>
          </a:p>
          <a:p>
            <a:pPr algn="ctr"/>
            <a:endParaRPr lang="en-US" altLang="ja-JP" dirty="0">
              <a:latin typeface="+mj-ea"/>
              <a:ea typeface="+mj-ea"/>
            </a:endParaRPr>
          </a:p>
          <a:p>
            <a:pPr algn="ctr"/>
            <a:endParaRPr kumimoji="1" lang="en-US" altLang="ja-JP" dirty="0">
              <a:latin typeface="+mj-ea"/>
              <a:ea typeface="+mj-ea"/>
            </a:endParaRPr>
          </a:p>
          <a:p>
            <a:pPr algn="ctr"/>
            <a:endParaRPr lang="en-US" altLang="ja-JP" dirty="0">
              <a:latin typeface="+mj-ea"/>
              <a:ea typeface="+mj-ea"/>
            </a:endParaRPr>
          </a:p>
          <a:p>
            <a:pPr algn="ctr"/>
            <a:endParaRPr kumimoji="1" lang="en-US" altLang="ja-JP" dirty="0">
              <a:latin typeface="+mj-ea"/>
              <a:ea typeface="+mj-ea"/>
            </a:endParaRPr>
          </a:p>
          <a:p>
            <a:pPr algn="ctr"/>
            <a:endParaRPr kumimoji="1" lang="ja-JP" altLang="en-US" dirty="0">
              <a:latin typeface="+mj-ea"/>
              <a:ea typeface="+mj-ea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56BE51C-408D-42B1-BC3C-511EFDAF81C1}"/>
              </a:ext>
            </a:extLst>
          </p:cNvPr>
          <p:cNvSpPr txBox="1"/>
          <p:nvPr/>
        </p:nvSpPr>
        <p:spPr>
          <a:xfrm>
            <a:off x="5179884" y="1980054"/>
            <a:ext cx="3021072" cy="341632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endParaRPr kumimoji="1" lang="en-US" altLang="ja-JP" dirty="0">
              <a:latin typeface="+mj-ea"/>
              <a:ea typeface="+mj-ea"/>
            </a:endParaRPr>
          </a:p>
          <a:p>
            <a:pPr algn="ctr"/>
            <a:endParaRPr lang="en-US" altLang="ja-JP" dirty="0">
              <a:latin typeface="+mj-ea"/>
              <a:ea typeface="+mj-ea"/>
            </a:endParaRPr>
          </a:p>
          <a:p>
            <a:pPr algn="ctr"/>
            <a:r>
              <a:rPr kumimoji="1" lang="ja-JP" altLang="en-US" dirty="0">
                <a:latin typeface="+mj-ea"/>
                <a:ea typeface="+mj-ea"/>
              </a:rPr>
              <a:t>図や写真</a:t>
            </a:r>
            <a:endParaRPr kumimoji="1" lang="en-US" altLang="ja-JP" dirty="0">
              <a:latin typeface="+mj-ea"/>
              <a:ea typeface="+mj-ea"/>
            </a:endParaRPr>
          </a:p>
          <a:p>
            <a:pPr algn="ctr"/>
            <a:endParaRPr lang="en-US" altLang="ja-JP" dirty="0">
              <a:latin typeface="+mj-ea"/>
              <a:ea typeface="+mj-ea"/>
            </a:endParaRPr>
          </a:p>
          <a:p>
            <a:pPr algn="ctr"/>
            <a:endParaRPr kumimoji="1" lang="en-US" altLang="ja-JP" dirty="0">
              <a:latin typeface="+mj-ea"/>
              <a:ea typeface="+mj-ea"/>
            </a:endParaRPr>
          </a:p>
          <a:p>
            <a:pPr algn="ctr"/>
            <a:endParaRPr lang="en-US" altLang="ja-JP" dirty="0">
              <a:latin typeface="+mj-ea"/>
              <a:ea typeface="+mj-ea"/>
            </a:endParaRPr>
          </a:p>
          <a:p>
            <a:pPr algn="ctr"/>
            <a:endParaRPr kumimoji="1" lang="en-US" altLang="ja-JP" dirty="0">
              <a:latin typeface="+mj-ea"/>
              <a:ea typeface="+mj-ea"/>
            </a:endParaRPr>
          </a:p>
          <a:p>
            <a:pPr algn="ctr"/>
            <a:endParaRPr lang="en-US" altLang="ja-JP" dirty="0">
              <a:latin typeface="+mj-ea"/>
              <a:ea typeface="+mj-ea"/>
            </a:endParaRPr>
          </a:p>
          <a:p>
            <a:pPr algn="ctr"/>
            <a:endParaRPr kumimoji="1" lang="en-US" altLang="ja-JP" dirty="0">
              <a:latin typeface="+mj-ea"/>
              <a:ea typeface="+mj-ea"/>
            </a:endParaRPr>
          </a:p>
          <a:p>
            <a:pPr algn="ctr"/>
            <a:endParaRPr lang="en-US" altLang="ja-JP" dirty="0">
              <a:latin typeface="+mj-ea"/>
              <a:ea typeface="+mj-ea"/>
            </a:endParaRPr>
          </a:p>
          <a:p>
            <a:pPr algn="ctr"/>
            <a:endParaRPr kumimoji="1" lang="en-US" altLang="ja-JP" dirty="0">
              <a:latin typeface="+mj-ea"/>
              <a:ea typeface="+mj-ea"/>
            </a:endParaRPr>
          </a:p>
          <a:p>
            <a:pPr algn="ctr"/>
            <a:endParaRPr kumimoji="1" lang="ja-JP" altLang="en-US" dirty="0">
              <a:latin typeface="+mj-ea"/>
              <a:ea typeface="+mj-ea"/>
            </a:endParaRPr>
          </a:p>
        </p:txBody>
      </p:sp>
      <p:sp>
        <p:nvSpPr>
          <p:cNvPr id="2" name="スライド番号プレースホルダー 5">
            <a:extLst>
              <a:ext uri="{FF2B5EF4-FFF2-40B4-BE49-F238E27FC236}">
                <a16:creationId xmlns:a16="http://schemas.microsoft.com/office/drawing/2014/main" id="{3BD97223-A865-7D03-1409-1F3B5ED05C2A}"/>
              </a:ext>
            </a:extLst>
          </p:cNvPr>
          <p:cNvSpPr txBox="1">
            <a:spLocks/>
          </p:cNvSpPr>
          <p:nvPr/>
        </p:nvSpPr>
        <p:spPr>
          <a:xfrm>
            <a:off x="9277561" y="6492874"/>
            <a:ext cx="6303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r" defTabSz="914400" rtl="0" eaLnBrk="1" latinLnBrk="0" hangingPunct="1">
              <a:defRPr kumimoji="1" sz="1200" kern="120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920BF28-2794-4FA2-A4AD-D412D270BCDA}" type="slidenum">
              <a:rPr lang="ja-JP" altLang="en-US" smtClean="0"/>
              <a:pPr algn="ctr"/>
              <a:t>6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270578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1D3070F-E1A2-4BA0-B401-89E2CEC11E5D}"/>
              </a:ext>
            </a:extLst>
          </p:cNvPr>
          <p:cNvSpPr txBox="1"/>
          <p:nvPr/>
        </p:nvSpPr>
        <p:spPr>
          <a:xfrm>
            <a:off x="211663" y="271137"/>
            <a:ext cx="9504000" cy="461665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ctr" anchorCtr="0">
            <a:spAutoFit/>
          </a:bodyPr>
          <a:lstStyle/>
          <a:p>
            <a:pPr algn="ctr"/>
            <a:r>
              <a:rPr kumimoji="1" lang="ja-JP" altLang="en-US" sz="2400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提案の特徴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2CD9434-FB7B-4A1C-B18D-038F62632D0C}"/>
              </a:ext>
            </a:extLst>
          </p:cNvPr>
          <p:cNvSpPr txBox="1"/>
          <p:nvPr/>
        </p:nvSpPr>
        <p:spPr>
          <a:xfrm>
            <a:off x="211664" y="838200"/>
            <a:ext cx="9504000" cy="5509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■提案の特徴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82563"/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記載例①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82563"/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本技術の強みとしては、○○が不要となります。具体的には、○○を活用することで、○○がなくても使用できます。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82563"/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他社では、○○を使っているが、 ○○の理由で劣化、メンテナンスが問題となっている。本技術では、○○によりこの課題を解決しています。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163638"/>
            <a:endParaRPr lang="ja-JP" altLang="en-US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82563"/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82563"/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記載例②　箇条書きで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82563"/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・省電力：バッテリのみで長期に稼働できる。（○時間）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82563"/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・コンパクト：・・・・・・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82563"/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・広域通信に対応：・・・・・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吹き出し: 角を丸めた四角形 7">
            <a:extLst>
              <a:ext uri="{FF2B5EF4-FFF2-40B4-BE49-F238E27FC236}">
                <a16:creationId xmlns:a16="http://schemas.microsoft.com/office/drawing/2014/main" id="{ACA503A5-489B-4EEC-ADCB-624785368189}"/>
              </a:ext>
            </a:extLst>
          </p:cNvPr>
          <p:cNvSpPr/>
          <p:nvPr/>
        </p:nvSpPr>
        <p:spPr>
          <a:xfrm>
            <a:off x="5719763" y="3695110"/>
            <a:ext cx="3505200" cy="1107782"/>
          </a:xfrm>
          <a:prstGeom prst="wedgeRoundRectCallout">
            <a:avLst>
              <a:gd name="adj1" fmla="val -52675"/>
              <a:gd name="adj2" fmla="val -10723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提案の特徴（強み、他社との差別化ポイント等）を記載して下さい。</a:t>
            </a:r>
            <a:endParaRPr lang="en-US" altLang="ja-JP" sz="1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" name="スライド番号プレースホルダー 5">
            <a:extLst>
              <a:ext uri="{FF2B5EF4-FFF2-40B4-BE49-F238E27FC236}">
                <a16:creationId xmlns:a16="http://schemas.microsoft.com/office/drawing/2014/main" id="{6F577EB1-2D50-BC48-5061-87C671073CB2}"/>
              </a:ext>
            </a:extLst>
          </p:cNvPr>
          <p:cNvSpPr txBox="1">
            <a:spLocks/>
          </p:cNvSpPr>
          <p:nvPr/>
        </p:nvSpPr>
        <p:spPr>
          <a:xfrm>
            <a:off x="9277561" y="6492874"/>
            <a:ext cx="6303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r" defTabSz="914400" rtl="0" eaLnBrk="1" latinLnBrk="0" hangingPunct="1">
              <a:defRPr kumimoji="1" sz="1200" kern="120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920BF28-2794-4FA2-A4AD-D412D270BCDA}" type="slidenum">
              <a:rPr lang="ja-JP" altLang="en-US" smtClean="0"/>
              <a:pPr algn="ctr"/>
              <a:t>7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842308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1D3070F-E1A2-4BA0-B401-89E2CEC11E5D}"/>
              </a:ext>
            </a:extLst>
          </p:cNvPr>
          <p:cNvSpPr txBox="1"/>
          <p:nvPr/>
        </p:nvSpPr>
        <p:spPr>
          <a:xfrm>
            <a:off x="211663" y="271137"/>
            <a:ext cx="9504000" cy="461665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ctr" anchorCtr="0">
            <a:spAutoFit/>
          </a:bodyPr>
          <a:lstStyle/>
          <a:p>
            <a:pPr algn="ctr"/>
            <a:r>
              <a:rPr kumimoji="1" lang="ja-JP" altLang="en-US" sz="2400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現場導入による効果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2CD9434-FB7B-4A1C-B18D-038F62632D0C}"/>
              </a:ext>
            </a:extLst>
          </p:cNvPr>
          <p:cNvSpPr txBox="1"/>
          <p:nvPr/>
        </p:nvSpPr>
        <p:spPr>
          <a:xfrm>
            <a:off x="211664" y="838200"/>
            <a:ext cx="9504000" cy="5509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■現場導入による効果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82563"/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82563"/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○○の監視作業の軽減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357188"/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・○○によって、自動的に送信可能となるため、○○が軽減されます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82563"/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82563"/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○○のコスト削減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357188"/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・○○によって、○○が可能となり、コストが○％削減されます。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■現場導入の事例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82563"/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82563"/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○○大学と共同研究で、○○工事において実装実験を行った。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82563"/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その結果、○○の効果が確認された。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吹き出し: 角を丸めた四角形 7">
            <a:extLst>
              <a:ext uri="{FF2B5EF4-FFF2-40B4-BE49-F238E27FC236}">
                <a16:creationId xmlns:a16="http://schemas.microsoft.com/office/drawing/2014/main" id="{4D83513C-94BB-4B66-83C2-6F4DE2325DA1}"/>
              </a:ext>
            </a:extLst>
          </p:cNvPr>
          <p:cNvSpPr/>
          <p:nvPr/>
        </p:nvSpPr>
        <p:spPr>
          <a:xfrm>
            <a:off x="5802658" y="2720914"/>
            <a:ext cx="3505200" cy="1107782"/>
          </a:xfrm>
          <a:prstGeom prst="wedgeRoundRectCallout">
            <a:avLst>
              <a:gd name="adj1" fmla="val -94846"/>
              <a:gd name="adj2" fmla="val -5076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現場導入による効果を記載して下さい。</a:t>
            </a:r>
            <a:endParaRPr lang="en-US" altLang="ja-JP" sz="1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吹き出し: 角を丸めた四角形 8">
            <a:extLst>
              <a:ext uri="{FF2B5EF4-FFF2-40B4-BE49-F238E27FC236}">
                <a16:creationId xmlns:a16="http://schemas.microsoft.com/office/drawing/2014/main" id="{A6B646E0-354E-4A94-9B3D-18D4A80621E0}"/>
              </a:ext>
            </a:extLst>
          </p:cNvPr>
          <p:cNvSpPr/>
          <p:nvPr/>
        </p:nvSpPr>
        <p:spPr>
          <a:xfrm>
            <a:off x="5802658" y="4721714"/>
            <a:ext cx="3505200" cy="1107782"/>
          </a:xfrm>
          <a:prstGeom prst="wedgeRoundRectCallout">
            <a:avLst>
              <a:gd name="adj1" fmla="val -90139"/>
              <a:gd name="adj2" fmla="val -6131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現場導入の事例があれば記載して下さい。（写真・図解などを入れて説明。</a:t>
            </a:r>
            <a:endParaRPr lang="en-US" altLang="ja-JP" sz="1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" name="スライド番号プレースホルダー 5">
            <a:extLst>
              <a:ext uri="{FF2B5EF4-FFF2-40B4-BE49-F238E27FC236}">
                <a16:creationId xmlns:a16="http://schemas.microsoft.com/office/drawing/2014/main" id="{B5AC9F01-3FA8-A4DD-04D1-9DAE21FE3291}"/>
              </a:ext>
            </a:extLst>
          </p:cNvPr>
          <p:cNvSpPr txBox="1">
            <a:spLocks/>
          </p:cNvSpPr>
          <p:nvPr/>
        </p:nvSpPr>
        <p:spPr>
          <a:xfrm>
            <a:off x="9277561" y="6492874"/>
            <a:ext cx="6303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r" defTabSz="914400" rtl="0" eaLnBrk="1" latinLnBrk="0" hangingPunct="1">
              <a:defRPr kumimoji="1" sz="1200" kern="120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920BF28-2794-4FA2-A4AD-D412D270BCDA}" type="slidenum">
              <a:rPr lang="ja-JP" altLang="en-US" smtClean="0"/>
              <a:pPr algn="ctr"/>
              <a:t>8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981691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1D3070F-E1A2-4BA0-B401-89E2CEC11E5D}"/>
              </a:ext>
            </a:extLst>
          </p:cNvPr>
          <p:cNvSpPr txBox="1"/>
          <p:nvPr/>
        </p:nvSpPr>
        <p:spPr>
          <a:xfrm>
            <a:off x="211663" y="271137"/>
            <a:ext cx="9504000" cy="461665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ctr" anchorCtr="0">
            <a:spAutoFit/>
          </a:bodyPr>
          <a:lstStyle/>
          <a:p>
            <a:pPr algn="ctr"/>
            <a:r>
              <a:rPr kumimoji="1" lang="ja-JP" altLang="en-US" sz="2400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現場導入にあたっての課題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2CD9434-FB7B-4A1C-B18D-038F62632D0C}"/>
              </a:ext>
            </a:extLst>
          </p:cNvPr>
          <p:cNvSpPr txBox="1"/>
          <p:nvPr/>
        </p:nvSpPr>
        <p:spPr>
          <a:xfrm>
            <a:off x="211664" y="838200"/>
            <a:ext cx="9504000" cy="5509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■現場導入にあたっての課題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358775" indent="-176213"/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</a:t>
            </a:r>
            <a:r>
              <a:rPr lang="en-US" altLang="ja-JP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AI</a:t>
            </a: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エンジンの学習にあたり、○○ができる○○を予め用意する必要があります。</a:t>
            </a:r>
          </a:p>
          <a:p>
            <a:pPr marL="358775" indent="-176213"/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・センサーの設置場所について、○○とする必要があります。</a:t>
            </a:r>
          </a:p>
          <a:p>
            <a:pPr marL="358775" indent="-176213"/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358775" indent="-176213"/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358775" indent="-176213"/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358775" indent="-176213"/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358775" indent="-176213"/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358775" indent="-176213"/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■今後の技術の発展性等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357188" indent="-179388"/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・本技術は、河川分野以外にも、○○の分野にも応用が可能です。具体的には○○。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357188" indent="-179388"/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・ドローンと組み合わせて活用すると、さらに○○が可能となります。</a:t>
            </a: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吹き出し: 角を丸めた四角形 7">
            <a:extLst>
              <a:ext uri="{FF2B5EF4-FFF2-40B4-BE49-F238E27FC236}">
                <a16:creationId xmlns:a16="http://schemas.microsoft.com/office/drawing/2014/main" id="{110FD41D-FE45-4568-9CFA-0D6660BA3607}"/>
              </a:ext>
            </a:extLst>
          </p:cNvPr>
          <p:cNvSpPr/>
          <p:nvPr/>
        </p:nvSpPr>
        <p:spPr>
          <a:xfrm>
            <a:off x="5775157" y="1992144"/>
            <a:ext cx="3505200" cy="1107782"/>
          </a:xfrm>
          <a:prstGeom prst="wedgeRoundRectCallout">
            <a:avLst>
              <a:gd name="adj1" fmla="val -94846"/>
              <a:gd name="adj2" fmla="val -5076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当該技術を現場導入する上で、想定される課題や施行に際しての条件等があれば記載して下さい。</a:t>
            </a:r>
            <a:endParaRPr lang="en-US" altLang="ja-JP" sz="1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吹き出し: 角を丸めた四角形 8">
            <a:extLst>
              <a:ext uri="{FF2B5EF4-FFF2-40B4-BE49-F238E27FC236}">
                <a16:creationId xmlns:a16="http://schemas.microsoft.com/office/drawing/2014/main" id="{FE3080F8-A305-4876-9B3A-B73A4C86FE4E}"/>
              </a:ext>
            </a:extLst>
          </p:cNvPr>
          <p:cNvSpPr/>
          <p:nvPr/>
        </p:nvSpPr>
        <p:spPr>
          <a:xfrm>
            <a:off x="5775157" y="4000845"/>
            <a:ext cx="3505200" cy="1107782"/>
          </a:xfrm>
          <a:prstGeom prst="wedgeRoundRectCallout">
            <a:avLst>
              <a:gd name="adj1" fmla="val -94846"/>
              <a:gd name="adj2" fmla="val -5076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2563"/>
            <a:r>
              <a:rPr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今後の技術の発展性等があれば記載して下さい。</a:t>
            </a:r>
            <a:endParaRPr lang="en-US" altLang="ja-JP" sz="1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" name="スライド番号プレースホルダー 5">
            <a:extLst>
              <a:ext uri="{FF2B5EF4-FFF2-40B4-BE49-F238E27FC236}">
                <a16:creationId xmlns:a16="http://schemas.microsoft.com/office/drawing/2014/main" id="{1B502EC5-B761-2FE0-1FA0-9B4AD4CA150C}"/>
              </a:ext>
            </a:extLst>
          </p:cNvPr>
          <p:cNvSpPr txBox="1">
            <a:spLocks/>
          </p:cNvSpPr>
          <p:nvPr/>
        </p:nvSpPr>
        <p:spPr>
          <a:xfrm>
            <a:off x="9277561" y="6492874"/>
            <a:ext cx="6303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r" defTabSz="914400" rtl="0" eaLnBrk="1" latinLnBrk="0" hangingPunct="1">
              <a:defRPr kumimoji="1" sz="1200" kern="120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920BF28-2794-4FA2-A4AD-D412D270BCDA}" type="slidenum">
              <a:rPr lang="ja-JP" altLang="en-US" smtClean="0"/>
              <a:pPr algn="ctr"/>
              <a:t>9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24150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1D3070F-E1A2-4BA0-B401-89E2CEC11E5D}"/>
              </a:ext>
            </a:extLst>
          </p:cNvPr>
          <p:cNvSpPr txBox="1"/>
          <p:nvPr/>
        </p:nvSpPr>
        <p:spPr>
          <a:xfrm>
            <a:off x="211663" y="271137"/>
            <a:ext cx="9504000" cy="461665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ctr" anchorCtr="0">
            <a:spAutoFit/>
          </a:bodyPr>
          <a:lstStyle/>
          <a:p>
            <a:pPr algn="ctr"/>
            <a:r>
              <a:rPr kumimoji="1" lang="ja-JP" altLang="en-US" sz="2400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その他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2CD9434-FB7B-4A1C-B18D-038F62632D0C}"/>
              </a:ext>
            </a:extLst>
          </p:cNvPr>
          <p:cNvSpPr txBox="1"/>
          <p:nvPr/>
        </p:nvSpPr>
        <p:spPr>
          <a:xfrm>
            <a:off x="211664" y="838200"/>
            <a:ext cx="9504000" cy="5509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■</a:t>
            </a:r>
            <a:r>
              <a:rPr lang="ja-JP" altLang="en-US" sz="1600" b="0" i="0" u="none" strike="noStrike" baseline="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そのほかに提案上、必要な情報があれば記載してください。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" name="スライド番号プレースホルダー 5">
            <a:extLst>
              <a:ext uri="{FF2B5EF4-FFF2-40B4-BE49-F238E27FC236}">
                <a16:creationId xmlns:a16="http://schemas.microsoft.com/office/drawing/2014/main" id="{5A8D83A1-A65F-C1BB-6011-3C60707B2AC2}"/>
              </a:ext>
            </a:extLst>
          </p:cNvPr>
          <p:cNvSpPr txBox="1">
            <a:spLocks/>
          </p:cNvSpPr>
          <p:nvPr/>
        </p:nvSpPr>
        <p:spPr>
          <a:xfrm>
            <a:off x="9277561" y="6492874"/>
            <a:ext cx="6303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r" defTabSz="914400" rtl="0" eaLnBrk="1" latinLnBrk="0" hangingPunct="1">
              <a:defRPr kumimoji="1" sz="1200" kern="120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920BF28-2794-4FA2-A4AD-D412D270BCDA}" type="slidenum">
              <a:rPr lang="ja-JP" altLang="en-US" smtClean="0"/>
              <a:pPr algn="ctr"/>
              <a:t>10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583743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1D3070F-E1A2-4BA0-B401-89E2CEC11E5D}"/>
              </a:ext>
            </a:extLst>
          </p:cNvPr>
          <p:cNvSpPr txBox="1"/>
          <p:nvPr/>
        </p:nvSpPr>
        <p:spPr>
          <a:xfrm>
            <a:off x="211663" y="271137"/>
            <a:ext cx="9504000" cy="461665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ctr" anchorCtr="0">
            <a:spAutoFit/>
          </a:bodyPr>
          <a:lstStyle/>
          <a:p>
            <a:pPr algn="ctr"/>
            <a:r>
              <a:rPr kumimoji="1" lang="ja-JP" altLang="en-US" sz="2400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会社概要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2CD9434-FB7B-4A1C-B18D-038F62632D0C}"/>
              </a:ext>
            </a:extLst>
          </p:cNvPr>
          <p:cNvSpPr txBox="1"/>
          <p:nvPr/>
        </p:nvSpPr>
        <p:spPr>
          <a:xfrm>
            <a:off x="211664" y="838200"/>
            <a:ext cx="9504000" cy="30469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altLang="ja-JP" sz="1600" b="0" i="0" u="none" strike="noStrike" baseline="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【</a:t>
            </a:r>
            <a:r>
              <a:rPr lang="ja-JP" altLang="en-US" sz="1600" b="0" i="0" u="none" strike="noStrike" baseline="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会社名</a:t>
            </a:r>
            <a:r>
              <a:rPr lang="en-US" altLang="ja-JP" sz="1600" b="0" i="0" u="none" strike="noStrike" baseline="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】</a:t>
            </a:r>
          </a:p>
          <a:p>
            <a:pPr algn="l"/>
            <a:endParaRPr lang="en-US" altLang="ja-JP" sz="1600" b="0" i="0" u="none" strike="noStrike" baseline="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l"/>
            <a:r>
              <a:rPr lang="en-US" altLang="ja-JP" sz="1600" b="0" i="0" u="none" strike="noStrike" baseline="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【</a:t>
            </a:r>
            <a:r>
              <a:rPr lang="ja-JP" altLang="en-US" sz="1600" b="0" i="0" u="none" strike="noStrike" baseline="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代表者氏名</a:t>
            </a:r>
            <a:r>
              <a:rPr lang="en-US" altLang="ja-JP" sz="1600" b="0" i="0" u="none" strike="noStrike" baseline="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】</a:t>
            </a:r>
          </a:p>
          <a:p>
            <a:pPr algn="l"/>
            <a:endParaRPr lang="en-US" altLang="ja-JP" sz="1600" b="0" i="0" u="none" strike="noStrike" baseline="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l"/>
            <a:r>
              <a:rPr lang="en-US" altLang="ja-JP" sz="1600" b="0" i="0" u="none" strike="noStrike" baseline="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【</a:t>
            </a:r>
            <a:r>
              <a:rPr lang="ja-JP" altLang="en-US" sz="1600" b="0" i="0" u="none" strike="noStrike" baseline="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住所</a:t>
            </a:r>
            <a:r>
              <a:rPr lang="en-US" altLang="ja-JP" sz="1600" b="0" i="0" u="none" strike="noStrike" baseline="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】</a:t>
            </a:r>
          </a:p>
          <a:p>
            <a:pPr algn="l"/>
            <a:endParaRPr lang="en-US" altLang="ja-JP" sz="1600" b="0" i="0" u="none" strike="noStrike" baseline="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l"/>
            <a:r>
              <a:rPr lang="en-US" altLang="ja-JP" sz="1600" b="0" i="0" u="none" strike="noStrike" baseline="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【</a:t>
            </a:r>
            <a:r>
              <a:rPr lang="ja-JP" altLang="en-US" sz="1600" b="0" i="0" u="none" strike="noStrike" baseline="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資本金</a:t>
            </a:r>
            <a:r>
              <a:rPr lang="en-US" altLang="ja-JP" sz="1600" b="0" i="0" u="none" strike="noStrike" baseline="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】</a:t>
            </a:r>
          </a:p>
          <a:p>
            <a:pPr algn="l"/>
            <a:endParaRPr lang="en-US" altLang="ja-JP" sz="1600" b="0" i="0" u="none" strike="noStrike" baseline="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l"/>
            <a:r>
              <a:rPr lang="en-US" altLang="ja-JP" sz="1600" b="0" i="0" u="none" strike="noStrike" baseline="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【</a:t>
            </a:r>
            <a:r>
              <a:rPr lang="ja-JP" altLang="en-US" sz="1600" b="0" i="0" u="none" strike="noStrike" baseline="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従業員数</a:t>
            </a:r>
            <a:r>
              <a:rPr lang="en-US" altLang="ja-JP" sz="1600" b="0" i="0" u="none" strike="noStrike" baseline="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】</a:t>
            </a:r>
          </a:p>
          <a:p>
            <a:pPr algn="l"/>
            <a:endParaRPr lang="en-US" altLang="ja-JP" sz="1600" b="0" i="0" u="none" strike="noStrike" baseline="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l"/>
            <a:r>
              <a:rPr lang="en-US" altLang="ja-JP" sz="1600" b="0" i="0" u="none" strike="noStrike" baseline="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【</a:t>
            </a:r>
            <a:r>
              <a:rPr lang="ja-JP" altLang="en-US" sz="1600" b="0" i="0" u="none" strike="noStrike" baseline="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年商（任意）</a:t>
            </a:r>
            <a:r>
              <a:rPr lang="en-US" altLang="ja-JP" sz="1600" b="0" i="0" u="none" strike="noStrike" baseline="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】</a:t>
            </a:r>
          </a:p>
          <a:p>
            <a:pPr algn="l"/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C3679DF-C3F3-4A6E-B7C6-73382F63BCE2}"/>
              </a:ext>
            </a:extLst>
          </p:cNvPr>
          <p:cNvSpPr txBox="1"/>
          <p:nvPr/>
        </p:nvSpPr>
        <p:spPr>
          <a:xfrm>
            <a:off x="201000" y="3997667"/>
            <a:ext cx="9504000" cy="461665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ctr" anchorCtr="0">
            <a:spAutoFit/>
          </a:bodyPr>
          <a:lstStyle/>
          <a:p>
            <a:pPr algn="ctr"/>
            <a:r>
              <a:rPr kumimoji="1" lang="ja-JP" altLang="en-US" sz="2400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協力企業の概要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202B2ED-0020-4263-B202-6232F56708D0}"/>
              </a:ext>
            </a:extLst>
          </p:cNvPr>
          <p:cNvSpPr txBox="1"/>
          <p:nvPr/>
        </p:nvSpPr>
        <p:spPr>
          <a:xfrm>
            <a:off x="201001" y="4528155"/>
            <a:ext cx="9504000" cy="18158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endParaRPr lang="en-US" altLang="ja-JP" sz="1600" b="0" i="0" u="none" strike="noStrike" baseline="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l"/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l"/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l"/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l"/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l"/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l"/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" name="吹き出し: 角を丸めた四角形 1">
            <a:extLst>
              <a:ext uri="{FF2B5EF4-FFF2-40B4-BE49-F238E27FC236}">
                <a16:creationId xmlns:a16="http://schemas.microsoft.com/office/drawing/2014/main" id="{DBA18828-AB04-E53C-DDA9-910BE464192A}"/>
              </a:ext>
            </a:extLst>
          </p:cNvPr>
          <p:cNvSpPr/>
          <p:nvPr/>
        </p:nvSpPr>
        <p:spPr>
          <a:xfrm>
            <a:off x="4392406" y="5102299"/>
            <a:ext cx="3505200" cy="1107782"/>
          </a:xfrm>
          <a:prstGeom prst="wedgeRoundRectCallout">
            <a:avLst>
              <a:gd name="adj1" fmla="val -94846"/>
              <a:gd name="adj2" fmla="val -5076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本案件の提案において協力企業がある場合は、協力企業の概要、協力してもらう内容等について記載して下さい</a:t>
            </a:r>
            <a:endParaRPr lang="en-US" altLang="ja-JP" sz="1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3" name="スライド番号プレースホルダー 5">
            <a:extLst>
              <a:ext uri="{FF2B5EF4-FFF2-40B4-BE49-F238E27FC236}">
                <a16:creationId xmlns:a16="http://schemas.microsoft.com/office/drawing/2014/main" id="{9AF6450E-1D1A-FD2B-33F9-58A5BE57D87C}"/>
              </a:ext>
            </a:extLst>
          </p:cNvPr>
          <p:cNvSpPr txBox="1">
            <a:spLocks/>
          </p:cNvSpPr>
          <p:nvPr/>
        </p:nvSpPr>
        <p:spPr>
          <a:xfrm>
            <a:off x="9277561" y="6492874"/>
            <a:ext cx="6303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r" defTabSz="914400" rtl="0" eaLnBrk="1" latinLnBrk="0" hangingPunct="1">
              <a:defRPr kumimoji="1" sz="1200" kern="120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920BF28-2794-4FA2-A4AD-D412D270BCDA}" type="slidenum">
              <a:rPr lang="ja-JP" altLang="en-US" smtClean="0"/>
              <a:pPr algn="ctr"/>
              <a:t>11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138768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1468</TotalTime>
  <Words>915</Words>
  <Application>Microsoft Office PowerPoint</Application>
  <PresentationFormat>A4 210 x 297 mm</PresentationFormat>
  <Paragraphs>234</Paragraphs>
  <Slides>11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7" baseType="lpstr">
      <vt:lpstr>ＭＳ ゴシック</vt:lpstr>
      <vt:lpstr>游ゴシック</vt:lpstr>
      <vt:lpstr>Arial</vt:lpstr>
      <vt:lpstr>Arial Black</vt:lpstr>
      <vt:lpstr>Wingdings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佐々木 正</dc:creator>
  <cp:lastModifiedBy>佐々木 正</cp:lastModifiedBy>
  <cp:revision>222</cp:revision>
  <dcterms:created xsi:type="dcterms:W3CDTF">2020-07-02T05:57:23Z</dcterms:created>
  <dcterms:modified xsi:type="dcterms:W3CDTF">2025-10-23T10:01:47Z</dcterms:modified>
</cp:coreProperties>
</file>