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6858000" cy="9906000" type="A4"/>
  <p:notesSz cx="6858000" cy="9144000"/>
  <p:defaultTextStyle>
    <a:defPPr>
      <a:defRPr lang="ja-JP"/>
    </a:defPPr>
    <a:lvl1pPr marL="0" algn="l" defTabSz="914342" rtl="0" eaLnBrk="1" latinLnBrk="0" hangingPunct="1">
      <a:defRPr kumimoji="1" sz="1800" kern="1200">
        <a:solidFill>
          <a:schemeClr val="tx1"/>
        </a:solidFill>
        <a:latin typeface="+mn-lt"/>
        <a:ea typeface="+mn-ea"/>
        <a:cs typeface="+mn-cs"/>
      </a:defRPr>
    </a:lvl1pPr>
    <a:lvl2pPr marL="457171" algn="l" defTabSz="914342" rtl="0" eaLnBrk="1" latinLnBrk="0" hangingPunct="1">
      <a:defRPr kumimoji="1" sz="1800" kern="1200">
        <a:solidFill>
          <a:schemeClr val="tx1"/>
        </a:solidFill>
        <a:latin typeface="+mn-lt"/>
        <a:ea typeface="+mn-ea"/>
        <a:cs typeface="+mn-cs"/>
      </a:defRPr>
    </a:lvl2pPr>
    <a:lvl3pPr marL="914342" algn="l" defTabSz="914342" rtl="0" eaLnBrk="1" latinLnBrk="0" hangingPunct="1">
      <a:defRPr kumimoji="1" sz="1800" kern="1200">
        <a:solidFill>
          <a:schemeClr val="tx1"/>
        </a:solidFill>
        <a:latin typeface="+mn-lt"/>
        <a:ea typeface="+mn-ea"/>
        <a:cs typeface="+mn-cs"/>
      </a:defRPr>
    </a:lvl3pPr>
    <a:lvl4pPr marL="1371513" algn="l" defTabSz="914342" rtl="0" eaLnBrk="1" latinLnBrk="0" hangingPunct="1">
      <a:defRPr kumimoji="1" sz="1800" kern="1200">
        <a:solidFill>
          <a:schemeClr val="tx1"/>
        </a:solidFill>
        <a:latin typeface="+mn-lt"/>
        <a:ea typeface="+mn-ea"/>
        <a:cs typeface="+mn-cs"/>
      </a:defRPr>
    </a:lvl4pPr>
    <a:lvl5pPr marL="1828684" algn="l" defTabSz="914342" rtl="0" eaLnBrk="1" latinLnBrk="0" hangingPunct="1">
      <a:defRPr kumimoji="1" sz="1800" kern="1200">
        <a:solidFill>
          <a:schemeClr val="tx1"/>
        </a:solidFill>
        <a:latin typeface="+mn-lt"/>
        <a:ea typeface="+mn-ea"/>
        <a:cs typeface="+mn-cs"/>
      </a:defRPr>
    </a:lvl5pPr>
    <a:lvl6pPr marL="2285855" algn="l" defTabSz="914342" rtl="0" eaLnBrk="1" latinLnBrk="0" hangingPunct="1">
      <a:defRPr kumimoji="1" sz="1800" kern="1200">
        <a:solidFill>
          <a:schemeClr val="tx1"/>
        </a:solidFill>
        <a:latin typeface="+mn-lt"/>
        <a:ea typeface="+mn-ea"/>
        <a:cs typeface="+mn-cs"/>
      </a:defRPr>
    </a:lvl6pPr>
    <a:lvl7pPr marL="2743026" algn="l" defTabSz="914342" rtl="0" eaLnBrk="1" latinLnBrk="0" hangingPunct="1">
      <a:defRPr kumimoji="1" sz="1800" kern="1200">
        <a:solidFill>
          <a:schemeClr val="tx1"/>
        </a:solidFill>
        <a:latin typeface="+mn-lt"/>
        <a:ea typeface="+mn-ea"/>
        <a:cs typeface="+mn-cs"/>
      </a:defRPr>
    </a:lvl7pPr>
    <a:lvl8pPr marL="3200198" algn="l" defTabSz="914342" rtl="0" eaLnBrk="1" latinLnBrk="0" hangingPunct="1">
      <a:defRPr kumimoji="1" sz="1800" kern="1200">
        <a:solidFill>
          <a:schemeClr val="tx1"/>
        </a:solidFill>
        <a:latin typeface="+mn-lt"/>
        <a:ea typeface="+mn-ea"/>
        <a:cs typeface="+mn-cs"/>
      </a:defRPr>
    </a:lvl8pPr>
    <a:lvl9pPr marL="3657369" algn="l" defTabSz="914342"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4BBA"/>
    <a:srgbClr val="0A3594"/>
    <a:srgbClr val="FFA7D3"/>
    <a:srgbClr val="FF99CC"/>
    <a:srgbClr val="64D52B"/>
    <a:srgbClr val="99FFCC"/>
    <a:srgbClr val="8EEED7"/>
    <a:srgbClr val="FF6699"/>
    <a:srgbClr val="FFCCCC"/>
    <a:srgbClr val="08C2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4660"/>
  </p:normalViewPr>
  <p:slideViewPr>
    <p:cSldViewPr>
      <p:cViewPr varScale="1">
        <p:scale>
          <a:sx n="93" d="100"/>
          <a:sy n="93" d="100"/>
        </p:scale>
        <p:origin x="-3222" y="-10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613401"/>
            <a:ext cx="4800600" cy="2531533"/>
          </a:xfrm>
        </p:spPr>
        <p:txBody>
          <a:bodyPr/>
          <a:lstStyle>
            <a:lvl1pPr marL="0" indent="0" algn="ctr">
              <a:buNone/>
              <a:defRPr>
                <a:solidFill>
                  <a:schemeClr val="tx1">
                    <a:tint val="75000"/>
                  </a:schemeClr>
                </a:solidFill>
              </a:defRPr>
            </a:lvl1pPr>
            <a:lvl2pPr marL="457171" indent="0" algn="ctr">
              <a:buNone/>
              <a:defRPr>
                <a:solidFill>
                  <a:schemeClr val="tx1">
                    <a:tint val="75000"/>
                  </a:schemeClr>
                </a:solidFill>
              </a:defRPr>
            </a:lvl2pPr>
            <a:lvl3pPr marL="914342" indent="0" algn="ctr">
              <a:buNone/>
              <a:defRPr>
                <a:solidFill>
                  <a:schemeClr val="tx1">
                    <a:tint val="75000"/>
                  </a:schemeClr>
                </a:solidFill>
              </a:defRPr>
            </a:lvl3pPr>
            <a:lvl4pPr marL="1371513" indent="0" algn="ctr">
              <a:buNone/>
              <a:defRPr>
                <a:solidFill>
                  <a:schemeClr val="tx1">
                    <a:tint val="75000"/>
                  </a:schemeClr>
                </a:solidFill>
              </a:defRPr>
            </a:lvl4pPr>
            <a:lvl5pPr marL="1828684" indent="0" algn="ctr">
              <a:buNone/>
              <a:defRPr>
                <a:solidFill>
                  <a:schemeClr val="tx1">
                    <a:tint val="75000"/>
                  </a:schemeClr>
                </a:solidFill>
              </a:defRPr>
            </a:lvl5pPr>
            <a:lvl6pPr marL="2285855" indent="0" algn="ctr">
              <a:buNone/>
              <a:defRPr>
                <a:solidFill>
                  <a:schemeClr val="tx1">
                    <a:tint val="75000"/>
                  </a:schemeClr>
                </a:solidFill>
              </a:defRPr>
            </a:lvl6pPr>
            <a:lvl7pPr marL="2743026" indent="0" algn="ctr">
              <a:buNone/>
              <a:defRPr>
                <a:solidFill>
                  <a:schemeClr val="tx1">
                    <a:tint val="75000"/>
                  </a:schemeClr>
                </a:solidFill>
              </a:defRPr>
            </a:lvl7pPr>
            <a:lvl8pPr marL="3200198" indent="0" algn="ctr">
              <a:buNone/>
              <a:defRPr>
                <a:solidFill>
                  <a:schemeClr val="tx1">
                    <a:tint val="75000"/>
                  </a:schemeClr>
                </a:solidFill>
              </a:defRPr>
            </a:lvl8pPr>
            <a:lvl9pPr marL="3657369"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92052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3341455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3"/>
            <a:ext cx="5829300" cy="1967442"/>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4198587"/>
            <a:ext cx="5829300" cy="2166937"/>
          </a:xfrm>
        </p:spPr>
        <p:txBody>
          <a:bodyPr anchor="b"/>
          <a:lstStyle>
            <a:lvl1pPr marL="0" indent="0">
              <a:buNone/>
              <a:defRPr sz="2000">
                <a:solidFill>
                  <a:schemeClr val="tx1">
                    <a:tint val="75000"/>
                  </a:schemeClr>
                </a:solidFill>
              </a:defRPr>
            </a:lvl1pPr>
            <a:lvl2pPr marL="457171" indent="0">
              <a:buNone/>
              <a:defRPr sz="1800">
                <a:solidFill>
                  <a:schemeClr val="tx1">
                    <a:tint val="75000"/>
                  </a:schemeClr>
                </a:solidFill>
              </a:defRPr>
            </a:lvl2pPr>
            <a:lvl3pPr marL="914342" indent="0">
              <a:buNone/>
              <a:defRPr sz="1600">
                <a:solidFill>
                  <a:schemeClr val="tx1">
                    <a:tint val="75000"/>
                  </a:schemeClr>
                </a:solidFill>
              </a:defRPr>
            </a:lvl3pPr>
            <a:lvl4pPr marL="1371513" indent="0">
              <a:buNone/>
              <a:defRPr sz="1400">
                <a:solidFill>
                  <a:schemeClr val="tx1">
                    <a:tint val="75000"/>
                  </a:schemeClr>
                </a:solidFill>
              </a:defRPr>
            </a:lvl4pPr>
            <a:lvl5pPr marL="1828684" indent="0">
              <a:buNone/>
              <a:defRPr sz="1400">
                <a:solidFill>
                  <a:schemeClr val="tx1">
                    <a:tint val="75000"/>
                  </a:schemeClr>
                </a:solidFill>
              </a:defRPr>
            </a:lvl5pPr>
            <a:lvl6pPr marL="2285855" indent="0">
              <a:buNone/>
              <a:defRPr sz="1400">
                <a:solidFill>
                  <a:schemeClr val="tx1">
                    <a:tint val="75000"/>
                  </a:schemeClr>
                </a:solidFill>
              </a:defRPr>
            </a:lvl6pPr>
            <a:lvl7pPr marL="2743026" indent="0">
              <a:buNone/>
              <a:defRPr sz="1400">
                <a:solidFill>
                  <a:schemeClr val="tx1">
                    <a:tint val="75000"/>
                  </a:schemeClr>
                </a:solidFill>
              </a:defRPr>
            </a:lvl7pPr>
            <a:lvl8pPr marL="3200198" indent="0">
              <a:buNone/>
              <a:defRPr sz="1400">
                <a:solidFill>
                  <a:schemeClr val="tx1">
                    <a:tint val="75000"/>
                  </a:schemeClr>
                </a:solidFill>
              </a:defRPr>
            </a:lvl8pPr>
            <a:lvl9pPr marL="3657369"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3771698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8615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87607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1" y="2217386"/>
            <a:ext cx="3030141" cy="924101"/>
          </a:xfrm>
        </p:spPr>
        <p:txBody>
          <a:bodyPr anchor="b"/>
          <a:lstStyle>
            <a:lvl1pPr marL="0" indent="0">
              <a:buNone/>
              <a:defRPr sz="2400" b="1"/>
            </a:lvl1pPr>
            <a:lvl2pPr marL="457171" indent="0">
              <a:buNone/>
              <a:defRPr sz="2000" b="1"/>
            </a:lvl2pPr>
            <a:lvl3pPr marL="914342" indent="0">
              <a:buNone/>
              <a:defRPr sz="1800" b="1"/>
            </a:lvl3pPr>
            <a:lvl4pPr marL="1371513" indent="0">
              <a:buNone/>
              <a:defRPr sz="1600" b="1"/>
            </a:lvl4pPr>
            <a:lvl5pPr marL="1828684" indent="0">
              <a:buNone/>
              <a:defRPr sz="1600" b="1"/>
            </a:lvl5pPr>
            <a:lvl6pPr marL="2285855" indent="0">
              <a:buNone/>
              <a:defRPr sz="1600" b="1"/>
            </a:lvl6pPr>
            <a:lvl7pPr marL="2743026" indent="0">
              <a:buNone/>
              <a:defRPr sz="1600" b="1"/>
            </a:lvl7pPr>
            <a:lvl8pPr marL="3200198" indent="0">
              <a:buNone/>
              <a:defRPr sz="1600" b="1"/>
            </a:lvl8pPr>
            <a:lvl9pPr marL="3657369"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70" y="2217386"/>
            <a:ext cx="3031331" cy="924101"/>
          </a:xfrm>
        </p:spPr>
        <p:txBody>
          <a:bodyPr anchor="b"/>
          <a:lstStyle>
            <a:lvl1pPr marL="0" indent="0">
              <a:buNone/>
              <a:defRPr sz="2400" b="1"/>
            </a:lvl1pPr>
            <a:lvl2pPr marL="457171" indent="0">
              <a:buNone/>
              <a:defRPr sz="2000" b="1"/>
            </a:lvl2pPr>
            <a:lvl3pPr marL="914342" indent="0">
              <a:buNone/>
              <a:defRPr sz="1800" b="1"/>
            </a:lvl3pPr>
            <a:lvl4pPr marL="1371513" indent="0">
              <a:buNone/>
              <a:defRPr sz="1600" b="1"/>
            </a:lvl4pPr>
            <a:lvl5pPr marL="1828684" indent="0">
              <a:buNone/>
              <a:defRPr sz="1600" b="1"/>
            </a:lvl5pPr>
            <a:lvl6pPr marL="2285855" indent="0">
              <a:buNone/>
              <a:defRPr sz="1600" b="1"/>
            </a:lvl6pPr>
            <a:lvl7pPr marL="2743026" indent="0">
              <a:buNone/>
              <a:defRPr sz="1600" b="1"/>
            </a:lvl7pPr>
            <a:lvl8pPr marL="3200198" indent="0">
              <a:buNone/>
              <a:defRPr sz="1600" b="1"/>
            </a:lvl8pPr>
            <a:lvl9pPr marL="3657369"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217897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266823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3911187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5"/>
            <a:ext cx="2256235" cy="1678517"/>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94407"/>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1" y="2072923"/>
            <a:ext cx="2256235" cy="6775980"/>
          </a:xfrm>
        </p:spPr>
        <p:txBody>
          <a:bodyPr/>
          <a:lstStyle>
            <a:lvl1pPr marL="0" indent="0">
              <a:buNone/>
              <a:defRPr sz="1400"/>
            </a:lvl1pPr>
            <a:lvl2pPr marL="457171" indent="0">
              <a:buNone/>
              <a:defRPr sz="1200"/>
            </a:lvl2pPr>
            <a:lvl3pPr marL="914342" indent="0">
              <a:buNone/>
              <a:defRPr sz="1000"/>
            </a:lvl3pPr>
            <a:lvl4pPr marL="1371513" indent="0">
              <a:buNone/>
              <a:defRPr sz="900"/>
            </a:lvl4pPr>
            <a:lvl5pPr marL="1828684" indent="0">
              <a:buNone/>
              <a:defRPr sz="900"/>
            </a:lvl5pPr>
            <a:lvl6pPr marL="2285855" indent="0">
              <a:buNone/>
              <a:defRPr sz="900"/>
            </a:lvl6pPr>
            <a:lvl7pPr marL="2743026" indent="0">
              <a:buNone/>
              <a:defRPr sz="900"/>
            </a:lvl7pPr>
            <a:lvl8pPr marL="3200198" indent="0">
              <a:buNone/>
              <a:defRPr sz="900"/>
            </a:lvl8pPr>
            <a:lvl9pPr marL="3657369"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428314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3200"/>
            </a:lvl1pPr>
            <a:lvl2pPr marL="457171" indent="0">
              <a:buNone/>
              <a:defRPr sz="2800"/>
            </a:lvl2pPr>
            <a:lvl3pPr marL="914342" indent="0">
              <a:buNone/>
              <a:defRPr sz="2400"/>
            </a:lvl3pPr>
            <a:lvl4pPr marL="1371513" indent="0">
              <a:buNone/>
              <a:defRPr sz="2000"/>
            </a:lvl4pPr>
            <a:lvl5pPr marL="1828684" indent="0">
              <a:buNone/>
              <a:defRPr sz="2000"/>
            </a:lvl5pPr>
            <a:lvl6pPr marL="2285855" indent="0">
              <a:buNone/>
              <a:defRPr sz="2000"/>
            </a:lvl6pPr>
            <a:lvl7pPr marL="2743026" indent="0">
              <a:buNone/>
              <a:defRPr sz="2000"/>
            </a:lvl7pPr>
            <a:lvl8pPr marL="3200198" indent="0">
              <a:buNone/>
              <a:defRPr sz="2000"/>
            </a:lvl8pPr>
            <a:lvl9pPr marL="3657369"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1400"/>
            </a:lvl1pPr>
            <a:lvl2pPr marL="457171" indent="0">
              <a:buNone/>
              <a:defRPr sz="1200"/>
            </a:lvl2pPr>
            <a:lvl3pPr marL="914342" indent="0">
              <a:buNone/>
              <a:defRPr sz="1000"/>
            </a:lvl3pPr>
            <a:lvl4pPr marL="1371513" indent="0">
              <a:buNone/>
              <a:defRPr sz="900"/>
            </a:lvl4pPr>
            <a:lvl5pPr marL="1828684" indent="0">
              <a:buNone/>
              <a:defRPr sz="900"/>
            </a:lvl5pPr>
            <a:lvl6pPr marL="2285855" indent="0">
              <a:buNone/>
              <a:defRPr sz="900"/>
            </a:lvl6pPr>
            <a:lvl7pPr marL="2743026" indent="0">
              <a:buNone/>
              <a:defRPr sz="900"/>
            </a:lvl7pPr>
            <a:lvl8pPr marL="3200198" indent="0">
              <a:buNone/>
              <a:defRPr sz="900"/>
            </a:lvl8pPr>
            <a:lvl9pPr marL="3657369"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2517724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525178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96701"/>
            <a:ext cx="4514850" cy="845220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260104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700"/>
            <a:ext cx="6172200" cy="1651000"/>
          </a:xfrm>
          <a:prstGeom prst="rect">
            <a:avLst/>
          </a:prstGeom>
        </p:spPr>
        <p:txBody>
          <a:bodyPr vert="horz" lIns="91434" tIns="45718" rIns="91434" bIns="45718"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311401"/>
            <a:ext cx="6172200" cy="6537502"/>
          </a:xfrm>
          <a:prstGeom prst="rect">
            <a:avLst/>
          </a:prstGeom>
        </p:spPr>
        <p:txBody>
          <a:bodyPr vert="horz" lIns="91434" tIns="45718" rIns="91434" bIns="45718"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9181396"/>
            <a:ext cx="1600200" cy="527403"/>
          </a:xfrm>
          <a:prstGeom prst="rect">
            <a:avLst/>
          </a:prstGeom>
        </p:spPr>
        <p:txBody>
          <a:bodyPr vert="horz" lIns="91434" tIns="45718" rIns="91434" bIns="45718" rtlCol="0" anchor="ctr"/>
          <a:lstStyle>
            <a:lvl1pPr algn="l">
              <a:defRPr sz="1200">
                <a:solidFill>
                  <a:schemeClr val="tx1">
                    <a:tint val="75000"/>
                  </a:schemeClr>
                </a:solidFill>
              </a:defRPr>
            </a:lvl1pPr>
          </a:lstStyle>
          <a:p>
            <a:fld id="{07D8E1A6-8932-4A04-BBD8-22E6246C4674}" type="datetimeFigureOut">
              <a:rPr kumimoji="1" lang="ja-JP" altLang="en-US" smtClean="0"/>
              <a:t>2016/3/11</a:t>
            </a:fld>
            <a:endParaRPr kumimoji="1" lang="ja-JP" altLang="en-US"/>
          </a:p>
        </p:txBody>
      </p:sp>
      <p:sp>
        <p:nvSpPr>
          <p:cNvPr id="5" name="フッター プレースホルダー 4"/>
          <p:cNvSpPr>
            <a:spLocks noGrp="1"/>
          </p:cNvSpPr>
          <p:nvPr>
            <p:ph type="ftr" sz="quarter" idx="3"/>
          </p:nvPr>
        </p:nvSpPr>
        <p:spPr>
          <a:xfrm>
            <a:off x="2343150" y="9181396"/>
            <a:ext cx="2171700" cy="527403"/>
          </a:xfrm>
          <a:prstGeom prst="rect">
            <a:avLst/>
          </a:prstGeom>
        </p:spPr>
        <p:txBody>
          <a:bodyPr vert="horz" lIns="91434" tIns="45718" rIns="91434" bIns="45718"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3"/>
          </a:xfrm>
          <a:prstGeom prst="rect">
            <a:avLst/>
          </a:prstGeom>
        </p:spPr>
        <p:txBody>
          <a:bodyPr vert="horz" lIns="91434" tIns="45718" rIns="91434" bIns="45718" rtlCol="0" anchor="ctr"/>
          <a:lstStyle>
            <a:lvl1pPr algn="r">
              <a:defRPr sz="1200">
                <a:solidFill>
                  <a:schemeClr val="tx1">
                    <a:tint val="75000"/>
                  </a:schemeClr>
                </a:solidFill>
              </a:defRPr>
            </a:lvl1pPr>
          </a:lstStyle>
          <a:p>
            <a:fld id="{EBEDE186-E522-4FA2-96EE-F80912DAD4AE}" type="slidenum">
              <a:rPr kumimoji="1" lang="ja-JP" altLang="en-US" smtClean="0"/>
              <a:t>‹#›</a:t>
            </a:fld>
            <a:endParaRPr kumimoji="1" lang="ja-JP" altLang="en-US"/>
          </a:p>
        </p:txBody>
      </p:sp>
    </p:spTree>
    <p:extLst>
      <p:ext uri="{BB962C8B-B14F-4D97-AF65-F5344CB8AC3E}">
        <p14:creationId xmlns:p14="http://schemas.microsoft.com/office/powerpoint/2010/main" val="4007461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42" rtl="0" eaLnBrk="1" latinLnBrk="0" hangingPunct="1">
        <a:spcBef>
          <a:spcPct val="0"/>
        </a:spcBef>
        <a:buNone/>
        <a:defRPr kumimoji="1" sz="4400" kern="1200">
          <a:solidFill>
            <a:schemeClr val="tx1"/>
          </a:solidFill>
          <a:latin typeface="+mj-lt"/>
          <a:ea typeface="+mj-ea"/>
          <a:cs typeface="+mj-cs"/>
        </a:defRPr>
      </a:lvl1pPr>
    </p:titleStyle>
    <p:bodyStyle>
      <a:lvl1pPr marL="342879" indent="-342879" algn="l" defTabSz="914342"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03" indent="-285732" algn="l" defTabSz="914342"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28" indent="-228586" algn="l" defTabSz="914342"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099"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270"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441"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612"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783"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954" indent="-228586" algn="l" defTabSz="9143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42" rtl="0" eaLnBrk="1" latinLnBrk="0" hangingPunct="1">
        <a:defRPr kumimoji="1" sz="1800" kern="1200">
          <a:solidFill>
            <a:schemeClr val="tx1"/>
          </a:solidFill>
          <a:latin typeface="+mn-lt"/>
          <a:ea typeface="+mn-ea"/>
          <a:cs typeface="+mn-cs"/>
        </a:defRPr>
      </a:lvl1pPr>
      <a:lvl2pPr marL="457171" algn="l" defTabSz="914342" rtl="0" eaLnBrk="1" latinLnBrk="0" hangingPunct="1">
        <a:defRPr kumimoji="1" sz="1800" kern="1200">
          <a:solidFill>
            <a:schemeClr val="tx1"/>
          </a:solidFill>
          <a:latin typeface="+mn-lt"/>
          <a:ea typeface="+mn-ea"/>
          <a:cs typeface="+mn-cs"/>
        </a:defRPr>
      </a:lvl2pPr>
      <a:lvl3pPr marL="914342" algn="l" defTabSz="914342" rtl="0" eaLnBrk="1" latinLnBrk="0" hangingPunct="1">
        <a:defRPr kumimoji="1" sz="1800" kern="1200">
          <a:solidFill>
            <a:schemeClr val="tx1"/>
          </a:solidFill>
          <a:latin typeface="+mn-lt"/>
          <a:ea typeface="+mn-ea"/>
          <a:cs typeface="+mn-cs"/>
        </a:defRPr>
      </a:lvl3pPr>
      <a:lvl4pPr marL="1371513" algn="l" defTabSz="914342" rtl="0" eaLnBrk="1" latinLnBrk="0" hangingPunct="1">
        <a:defRPr kumimoji="1" sz="1800" kern="1200">
          <a:solidFill>
            <a:schemeClr val="tx1"/>
          </a:solidFill>
          <a:latin typeface="+mn-lt"/>
          <a:ea typeface="+mn-ea"/>
          <a:cs typeface="+mn-cs"/>
        </a:defRPr>
      </a:lvl4pPr>
      <a:lvl5pPr marL="1828684" algn="l" defTabSz="914342" rtl="0" eaLnBrk="1" latinLnBrk="0" hangingPunct="1">
        <a:defRPr kumimoji="1" sz="1800" kern="1200">
          <a:solidFill>
            <a:schemeClr val="tx1"/>
          </a:solidFill>
          <a:latin typeface="+mn-lt"/>
          <a:ea typeface="+mn-ea"/>
          <a:cs typeface="+mn-cs"/>
        </a:defRPr>
      </a:lvl5pPr>
      <a:lvl6pPr marL="2285855" algn="l" defTabSz="914342" rtl="0" eaLnBrk="1" latinLnBrk="0" hangingPunct="1">
        <a:defRPr kumimoji="1" sz="1800" kern="1200">
          <a:solidFill>
            <a:schemeClr val="tx1"/>
          </a:solidFill>
          <a:latin typeface="+mn-lt"/>
          <a:ea typeface="+mn-ea"/>
          <a:cs typeface="+mn-cs"/>
        </a:defRPr>
      </a:lvl6pPr>
      <a:lvl7pPr marL="2743026" algn="l" defTabSz="914342" rtl="0" eaLnBrk="1" latinLnBrk="0" hangingPunct="1">
        <a:defRPr kumimoji="1" sz="1800" kern="1200">
          <a:solidFill>
            <a:schemeClr val="tx1"/>
          </a:solidFill>
          <a:latin typeface="+mn-lt"/>
          <a:ea typeface="+mn-ea"/>
          <a:cs typeface="+mn-cs"/>
        </a:defRPr>
      </a:lvl7pPr>
      <a:lvl8pPr marL="3200198" algn="l" defTabSz="914342" rtl="0" eaLnBrk="1" latinLnBrk="0" hangingPunct="1">
        <a:defRPr kumimoji="1" sz="1800" kern="1200">
          <a:solidFill>
            <a:schemeClr val="tx1"/>
          </a:solidFill>
          <a:latin typeface="+mn-lt"/>
          <a:ea typeface="+mn-ea"/>
          <a:cs typeface="+mn-cs"/>
        </a:defRPr>
      </a:lvl8pPr>
      <a:lvl9pPr marL="3657369" algn="l" defTabSz="914342"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15.gif"/></Relationships>
</file>

<file path=ppt/slides/_rels/slide4.xml.rels><?xml version="1.0" encoding="UTF-8" standalone="yes"?>
<Relationships xmlns="http://schemas.openxmlformats.org/package/2006/relationships"><Relationship Id="rId8" Type="http://schemas.openxmlformats.org/officeDocument/2006/relationships/image" Target="../media/image23.gif"/><Relationship Id="rId13" Type="http://schemas.openxmlformats.org/officeDocument/2006/relationships/image" Target="../media/image28.gif"/><Relationship Id="rId3" Type="http://schemas.openxmlformats.org/officeDocument/2006/relationships/image" Target="../media/image18.jpeg"/><Relationship Id="rId7" Type="http://schemas.openxmlformats.org/officeDocument/2006/relationships/image" Target="../media/image22.gif"/><Relationship Id="rId12" Type="http://schemas.openxmlformats.org/officeDocument/2006/relationships/image" Target="../media/image27.gif"/><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gif"/><Relationship Id="rId11" Type="http://schemas.openxmlformats.org/officeDocument/2006/relationships/image" Target="../media/image26.gif"/><Relationship Id="rId5" Type="http://schemas.openxmlformats.org/officeDocument/2006/relationships/image" Target="../media/image20.gif"/><Relationship Id="rId10" Type="http://schemas.openxmlformats.org/officeDocument/2006/relationships/image" Target="../media/image25.gif"/><Relationship Id="rId4" Type="http://schemas.openxmlformats.org/officeDocument/2006/relationships/image" Target="../media/image19.gif"/><Relationship Id="rId9" Type="http://schemas.openxmlformats.org/officeDocument/2006/relationships/image" Target="../media/image24.gif"/></Relationships>
</file>

<file path=ppt/slides/_rels/slide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8.jpeg"/><Relationship Id="rId7" Type="http://schemas.openxmlformats.org/officeDocument/2006/relationships/image" Target="../media/image31.jpe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gif"/><Relationship Id="rId5" Type="http://schemas.openxmlformats.org/officeDocument/2006/relationships/image" Target="../media/image29.jpeg"/><Relationship Id="rId10" Type="http://schemas.openxmlformats.org/officeDocument/2006/relationships/image" Target="../media/image34.gif"/><Relationship Id="rId4" Type="http://schemas.openxmlformats.org/officeDocument/2006/relationships/image" Target="../media/image19.gif"/><Relationship Id="rId9" Type="http://schemas.openxmlformats.org/officeDocument/2006/relationships/image" Target="../media/image33.jpeg"/></Relationships>
</file>

<file path=ppt/slides/_rels/slide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gif"/></Relationships>
</file>

<file path=ppt/slides/_rels/slide7.xml.rels><?xml version="1.0" encoding="UTF-8" standalone="yes"?>
<Relationships xmlns="http://schemas.openxmlformats.org/package/2006/relationships"><Relationship Id="rId3" Type="http://schemas.openxmlformats.org/officeDocument/2006/relationships/image" Target="../media/image43.gif"/><Relationship Id="rId7" Type="http://schemas.openxmlformats.org/officeDocument/2006/relationships/image" Target="../media/image47.gif"/><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46.gif"/><Relationship Id="rId5" Type="http://schemas.openxmlformats.org/officeDocument/2006/relationships/image" Target="../media/image45.jpeg"/><Relationship Id="rId4" Type="http://schemas.openxmlformats.org/officeDocument/2006/relationships/image" Target="../media/image44.gif"/></Relationships>
</file>

<file path=ppt/slides/_rels/slide8.xml.rels><?xml version="1.0" encoding="UTF-8" standalone="yes"?>
<Relationships xmlns="http://schemas.openxmlformats.org/package/2006/relationships"><Relationship Id="rId8" Type="http://schemas.openxmlformats.org/officeDocument/2006/relationships/image" Target="../media/image53.gif"/><Relationship Id="rId3" Type="http://schemas.openxmlformats.org/officeDocument/2006/relationships/image" Target="../media/image48.gif"/><Relationship Id="rId7" Type="http://schemas.openxmlformats.org/officeDocument/2006/relationships/image" Target="../media/image52.gif"/><Relationship Id="rId12" Type="http://schemas.openxmlformats.org/officeDocument/2006/relationships/image" Target="../media/image57.gif"/><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gif"/><Relationship Id="rId5" Type="http://schemas.openxmlformats.org/officeDocument/2006/relationships/image" Target="../media/image50.jpeg"/><Relationship Id="rId10" Type="http://schemas.openxmlformats.org/officeDocument/2006/relationships/image" Target="../media/image55.gif"/><Relationship Id="rId4" Type="http://schemas.openxmlformats.org/officeDocument/2006/relationships/image" Target="../media/image49.gif"/><Relationship Id="rId9" Type="http://schemas.openxmlformats.org/officeDocument/2006/relationships/image" Target="../media/image5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1154" y="488504"/>
            <a:ext cx="1546910" cy="8522742"/>
          </a:xfrm>
          <a:prstGeom prst="rect">
            <a:avLst/>
          </a:prstGeom>
        </p:spPr>
      </p:pic>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639" y="8096036"/>
            <a:ext cx="3114225" cy="1609492"/>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2274" y="9520639"/>
            <a:ext cx="2200190" cy="265665"/>
          </a:xfrm>
          <a:prstGeom prst="rect">
            <a:avLst/>
          </a:prstGeom>
        </p:spPr>
      </p:pic>
      <p:sp>
        <p:nvSpPr>
          <p:cNvPr id="8" name="正方形/長方形 7"/>
          <p:cNvSpPr/>
          <p:nvPr/>
        </p:nvSpPr>
        <p:spPr>
          <a:xfrm>
            <a:off x="1827887" y="8797996"/>
            <a:ext cx="1394613" cy="215444"/>
          </a:xfrm>
          <a:prstGeom prst="rect">
            <a:avLst/>
          </a:prstGeom>
        </p:spPr>
        <p:txBody>
          <a:bodyPr wrap="none" lIns="0" tIns="0" rIns="0" bIns="0">
            <a:spAutoFit/>
          </a:bodyPr>
          <a:lstStyle/>
          <a:p>
            <a:r>
              <a:rPr lang="ja-JP" altLang="en-US" sz="1400" b="1" spc="-100" dirty="0" smtClean="0"/>
              <a:t>水防シンボルマーク</a:t>
            </a:r>
            <a:endParaRPr lang="ja-JP" altLang="en-US" sz="1400" b="1" spc="-100" dirty="0"/>
          </a:p>
        </p:txBody>
      </p:sp>
      <p:sp>
        <p:nvSpPr>
          <p:cNvPr id="9" name="正方形/長方形 8"/>
          <p:cNvSpPr/>
          <p:nvPr/>
        </p:nvSpPr>
        <p:spPr>
          <a:xfrm>
            <a:off x="1832978" y="9032136"/>
            <a:ext cx="1412887" cy="577081"/>
          </a:xfrm>
          <a:prstGeom prst="rect">
            <a:avLst/>
          </a:prstGeom>
        </p:spPr>
        <p:txBody>
          <a:bodyPr wrap="none" lIns="0" tIns="0" rIns="0" bIns="0">
            <a:spAutoFit/>
          </a:bodyPr>
          <a:lstStyle/>
          <a:p>
            <a:pPr>
              <a:lnSpc>
                <a:spcPts val="900"/>
              </a:lnSpc>
            </a:pPr>
            <a:r>
              <a:rPr lang="ja-JP" altLang="en-US" sz="800" spc="-60" dirty="0" smtClean="0"/>
              <a:t>水防活動は一致団結が大切なこと</a:t>
            </a:r>
            <a:endParaRPr lang="en-US" altLang="ja-JP" sz="800" spc="-60" dirty="0" smtClean="0"/>
          </a:p>
          <a:p>
            <a:pPr>
              <a:lnSpc>
                <a:spcPts val="900"/>
              </a:lnSpc>
            </a:pPr>
            <a:r>
              <a:rPr lang="ja-JP" altLang="en-US" sz="800" spc="-60" dirty="0"/>
              <a:t>から</a:t>
            </a:r>
            <a:r>
              <a:rPr lang="ja-JP" altLang="en-US" sz="800" spc="-60" dirty="0" smtClean="0"/>
              <a:t>、人々が協力し、そこから発揮</a:t>
            </a:r>
            <a:endParaRPr lang="en-US" altLang="ja-JP" sz="800" spc="-60" dirty="0" smtClean="0"/>
          </a:p>
          <a:p>
            <a:pPr>
              <a:lnSpc>
                <a:spcPts val="900"/>
              </a:lnSpc>
            </a:pPr>
            <a:r>
              <a:rPr lang="ja-JP" altLang="en-US" sz="800" spc="-60" dirty="0" smtClean="0"/>
              <a:t>されるパワーで迅速に土のうを積み</a:t>
            </a:r>
            <a:endParaRPr lang="en-US" altLang="ja-JP" sz="800" spc="-60" dirty="0" smtClean="0"/>
          </a:p>
          <a:p>
            <a:pPr>
              <a:lnSpc>
                <a:spcPts val="900"/>
              </a:lnSpc>
            </a:pPr>
            <a:r>
              <a:rPr lang="ja-JP" altLang="en-US" sz="800" spc="-60" dirty="0" smtClean="0"/>
              <a:t>上げていくイメージをデザイン化して</a:t>
            </a:r>
            <a:endParaRPr lang="en-US" altLang="ja-JP" sz="800" spc="-60" dirty="0" smtClean="0"/>
          </a:p>
          <a:p>
            <a:pPr>
              <a:lnSpc>
                <a:spcPts val="900"/>
              </a:lnSpc>
            </a:pPr>
            <a:r>
              <a:rPr lang="ja-JP" altLang="en-US" sz="800" spc="-60" dirty="0" smtClean="0"/>
              <a:t>います。</a:t>
            </a:r>
            <a:endParaRPr lang="ja-JP" altLang="en-US" sz="800" spc="-60" dirty="0"/>
          </a:p>
        </p:txBody>
      </p:sp>
      <p:pic>
        <p:nvPicPr>
          <p:cNvPr id="3" name="図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36554" y="601312"/>
            <a:ext cx="1097876" cy="4691180"/>
          </a:xfrm>
          <a:prstGeom prst="rect">
            <a:avLst/>
          </a:prstGeom>
        </p:spPr>
      </p:pic>
    </p:spTree>
    <p:extLst>
      <p:ext uri="{BB962C8B-B14F-4D97-AF65-F5344CB8AC3E}">
        <p14:creationId xmlns:p14="http://schemas.microsoft.com/office/powerpoint/2010/main" val="19294096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9822" y="6806576"/>
            <a:ext cx="3271434" cy="2718350"/>
          </a:xfrm>
          <a:prstGeom prst="rect">
            <a:avLst/>
          </a:prstGeom>
        </p:spPr>
      </p:pic>
      <p:pic>
        <p:nvPicPr>
          <p:cNvPr id="17" name="図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9729" y="5054293"/>
            <a:ext cx="1611527" cy="1611527"/>
          </a:xfrm>
          <a:prstGeom prst="rect">
            <a:avLst/>
          </a:prstGeom>
        </p:spPr>
      </p:pic>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4001" y="5054293"/>
            <a:ext cx="1611527" cy="1611527"/>
          </a:xfrm>
          <a:prstGeom prst="rect">
            <a:avLst/>
          </a:prstGeom>
        </p:spPr>
      </p:pic>
      <p:pic>
        <p:nvPicPr>
          <p:cNvPr id="19" name="図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5786" y="6236703"/>
            <a:ext cx="2413672" cy="450932"/>
          </a:xfrm>
          <a:prstGeom prst="rect">
            <a:avLst/>
          </a:prstGeom>
        </p:spPr>
      </p:pic>
      <p:sp>
        <p:nvSpPr>
          <p:cNvPr id="20" name="正方形/長方形 19"/>
          <p:cNvSpPr/>
          <p:nvPr/>
        </p:nvSpPr>
        <p:spPr>
          <a:xfrm>
            <a:off x="507966" y="6300944"/>
            <a:ext cx="2282356" cy="323165"/>
          </a:xfrm>
          <a:prstGeom prst="rect">
            <a:avLst/>
          </a:prstGeom>
        </p:spPr>
        <p:txBody>
          <a:bodyPr wrap="none" lIns="0" tIns="0" rIns="0" bIns="0">
            <a:spAutoFit/>
          </a:bodyPr>
          <a:lstStyle/>
          <a:p>
            <a:r>
              <a:rPr lang="ja-JP" altLang="en-US" sz="2100" b="1" spc="430" dirty="0">
                <a:solidFill>
                  <a:schemeClr val="bg1"/>
                </a:solidFill>
              </a:rPr>
              <a:t>近年の異常気象</a:t>
            </a:r>
          </a:p>
        </p:txBody>
      </p:sp>
      <p:sp>
        <p:nvSpPr>
          <p:cNvPr id="21" name="正方形/長方形 20"/>
          <p:cNvSpPr/>
          <p:nvPr/>
        </p:nvSpPr>
        <p:spPr>
          <a:xfrm>
            <a:off x="447514" y="6773494"/>
            <a:ext cx="2837470" cy="2769989"/>
          </a:xfrm>
          <a:prstGeom prst="rect">
            <a:avLst/>
          </a:prstGeom>
        </p:spPr>
        <p:txBody>
          <a:bodyPr wrap="square" lIns="0" tIns="0" rIns="0" bIns="0">
            <a:spAutoFit/>
          </a:bodyPr>
          <a:lstStyle/>
          <a:p>
            <a:pPr algn="just"/>
            <a:r>
              <a:rPr lang="ja-JP" altLang="en-US" sz="1200" b="1" dirty="0" smtClean="0">
                <a:solidFill>
                  <a:srgbClr val="0070C0"/>
                </a:solidFill>
                <a:latin typeface="+mj-ea"/>
                <a:ea typeface="+mj-ea"/>
              </a:rPr>
              <a:t>平成</a:t>
            </a:r>
            <a:r>
              <a:rPr lang="en-US" altLang="ja-JP" sz="1200" b="1" dirty="0" smtClean="0">
                <a:solidFill>
                  <a:srgbClr val="0070C0"/>
                </a:solidFill>
                <a:latin typeface="+mj-ea"/>
                <a:ea typeface="+mj-ea"/>
              </a:rPr>
              <a:t>27</a:t>
            </a:r>
            <a:r>
              <a:rPr lang="ja-JP" altLang="en-US" sz="1200" b="1" dirty="0" smtClean="0">
                <a:solidFill>
                  <a:srgbClr val="0070C0"/>
                </a:solidFill>
                <a:latin typeface="+mj-ea"/>
                <a:ea typeface="+mj-ea"/>
              </a:rPr>
              <a:t>年の関東・東北豪雨災害では、台風や秋雨前線等により積乱雲が帯状に次々に発生する「線状降水帯」という状態を招き、各観測所で既往最多雨量を記録し、鬼怒川では、堤防決壊や溢水等により甚大な被害が発生しました。</a:t>
            </a:r>
          </a:p>
          <a:p>
            <a:pPr algn="just"/>
            <a:r>
              <a:rPr lang="ja-JP" altLang="en-US" sz="1200" b="1" dirty="0" smtClean="0">
                <a:solidFill>
                  <a:srgbClr val="0070C0"/>
                </a:solidFill>
                <a:latin typeface="+mj-ea"/>
                <a:ea typeface="+mj-ea"/>
              </a:rPr>
              <a:t>また、平成</a:t>
            </a:r>
            <a:r>
              <a:rPr lang="en-US" altLang="ja-JP" sz="1200" b="1" dirty="0" smtClean="0">
                <a:solidFill>
                  <a:srgbClr val="0070C0"/>
                </a:solidFill>
                <a:latin typeface="+mj-ea"/>
                <a:ea typeface="+mj-ea"/>
              </a:rPr>
              <a:t>26</a:t>
            </a:r>
            <a:r>
              <a:rPr lang="ja-JP" altLang="en-US" sz="1200" b="1" dirty="0" smtClean="0">
                <a:solidFill>
                  <a:srgbClr val="0070C0"/>
                </a:solidFill>
                <a:latin typeface="+mj-ea"/>
                <a:ea typeface="+mj-ea"/>
              </a:rPr>
              <a:t>年の広島市の豪雨や平成</a:t>
            </a:r>
            <a:r>
              <a:rPr lang="en-US" altLang="ja-JP" sz="1200" b="1" dirty="0" smtClean="0">
                <a:solidFill>
                  <a:srgbClr val="0070C0"/>
                </a:solidFill>
                <a:latin typeface="+mj-ea"/>
                <a:ea typeface="+mj-ea"/>
              </a:rPr>
              <a:t>24</a:t>
            </a:r>
            <a:r>
              <a:rPr lang="ja-JP" altLang="en-US" sz="1200" b="1" dirty="0" smtClean="0">
                <a:solidFill>
                  <a:srgbClr val="0070C0"/>
                </a:solidFill>
                <a:latin typeface="+mj-ea"/>
                <a:ea typeface="+mj-ea"/>
              </a:rPr>
              <a:t>年の九州北部豪雨、平成</a:t>
            </a:r>
            <a:r>
              <a:rPr lang="en-US" altLang="ja-JP" sz="1200" b="1" dirty="0" smtClean="0">
                <a:solidFill>
                  <a:srgbClr val="0070C0"/>
                </a:solidFill>
                <a:latin typeface="+mj-ea"/>
                <a:ea typeface="+mj-ea"/>
              </a:rPr>
              <a:t>23</a:t>
            </a:r>
            <a:r>
              <a:rPr lang="ja-JP" altLang="en-US" sz="1200" b="1" dirty="0" smtClean="0">
                <a:solidFill>
                  <a:srgbClr val="0070C0"/>
                </a:solidFill>
                <a:latin typeface="+mj-ea"/>
                <a:ea typeface="+mj-ea"/>
              </a:rPr>
              <a:t>年の紀伊半島豪雨など、近年観測記録を上回る洪水が発生しており、「今まで経験したことがない」という言葉が頻繁に聞かれるようになりました。</a:t>
            </a:r>
          </a:p>
          <a:p>
            <a:pPr algn="just"/>
            <a:r>
              <a:rPr lang="ja-JP" altLang="en-US" sz="1200" b="1" dirty="0" smtClean="0">
                <a:solidFill>
                  <a:srgbClr val="0070C0"/>
                </a:solidFill>
                <a:latin typeface="+mj-ea"/>
                <a:ea typeface="+mj-ea"/>
              </a:rPr>
              <a:t>さらに、今後地球温暖化に伴う気候変動により、雨の降り方がますます局地化・集中化・激化する傾向が高くなると言われています。</a:t>
            </a:r>
            <a:endParaRPr lang="ja-JP" altLang="en-US" sz="1200" b="1" dirty="0">
              <a:solidFill>
                <a:srgbClr val="0070C0"/>
              </a:solidFill>
              <a:latin typeface="+mj-ea"/>
              <a:ea typeface="+mj-ea"/>
            </a:endParaRPr>
          </a:p>
        </p:txBody>
      </p:sp>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269534"/>
            <a:ext cx="1581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正方形/長方形 22"/>
          <p:cNvSpPr/>
          <p:nvPr/>
        </p:nvSpPr>
        <p:spPr>
          <a:xfrm>
            <a:off x="404664" y="2295669"/>
            <a:ext cx="5832648" cy="2585323"/>
          </a:xfrm>
          <a:prstGeom prst="rect">
            <a:avLst/>
          </a:prstGeom>
        </p:spPr>
        <p:txBody>
          <a:bodyPr wrap="square">
            <a:spAutoFit/>
          </a:bodyPr>
          <a:lstStyle/>
          <a:p>
            <a:r>
              <a:rPr lang="ja-JP" altLang="en-US" b="1" spc="-100" dirty="0">
                <a:ln w="76200">
                  <a:solidFill>
                    <a:schemeClr val="tx1">
                      <a:lumMod val="75000"/>
                      <a:lumOff val="25000"/>
                    </a:schemeClr>
                  </a:solidFill>
                </a:ln>
                <a:solidFill>
                  <a:schemeClr val="bg1"/>
                </a:solidFill>
              </a:rPr>
              <a:t>私たちの暮らしの多くは</a:t>
            </a:r>
          </a:p>
          <a:p>
            <a:r>
              <a:rPr lang="ja-JP" altLang="en-US" b="1" spc="-100" dirty="0">
                <a:ln w="76200">
                  <a:solidFill>
                    <a:schemeClr val="tx1">
                      <a:lumMod val="75000"/>
                      <a:lumOff val="25000"/>
                    </a:schemeClr>
                  </a:solidFill>
                </a:ln>
                <a:solidFill>
                  <a:schemeClr val="bg1"/>
                </a:solidFill>
              </a:rPr>
              <a:t>洪水時の川の水位より</a:t>
            </a:r>
          </a:p>
          <a:p>
            <a:r>
              <a:rPr lang="ja-JP" altLang="en-US" b="1" spc="-100" dirty="0">
                <a:ln w="76200">
                  <a:solidFill>
                    <a:schemeClr val="tx1">
                      <a:lumMod val="75000"/>
                      <a:lumOff val="25000"/>
                    </a:schemeClr>
                  </a:solidFill>
                </a:ln>
                <a:solidFill>
                  <a:schemeClr val="bg1"/>
                </a:solidFill>
              </a:rPr>
              <a:t>低い土地に位置しており、</a:t>
            </a:r>
          </a:p>
          <a:p>
            <a:r>
              <a:rPr lang="ja-JP" altLang="en-US" b="1" spc="-100" dirty="0">
                <a:ln w="76200">
                  <a:solidFill>
                    <a:schemeClr val="tx1">
                      <a:lumMod val="75000"/>
                      <a:lumOff val="25000"/>
                    </a:schemeClr>
                  </a:solidFill>
                </a:ln>
                <a:solidFill>
                  <a:schemeClr val="bg1"/>
                </a:solidFill>
              </a:rPr>
              <a:t>浸水や洪水といった水害が、毎年発生しています。</a:t>
            </a:r>
          </a:p>
          <a:p>
            <a:r>
              <a:rPr lang="ja-JP" altLang="en-US" b="1" spc="-100" dirty="0">
                <a:ln w="76200">
                  <a:solidFill>
                    <a:schemeClr val="tx1">
                      <a:lumMod val="75000"/>
                      <a:lumOff val="25000"/>
                    </a:schemeClr>
                  </a:solidFill>
                </a:ln>
                <a:solidFill>
                  <a:schemeClr val="bg1"/>
                </a:solidFill>
              </a:rPr>
              <a:t>生命や財産を守るため治水対策が行われていますが、</a:t>
            </a:r>
          </a:p>
          <a:p>
            <a:r>
              <a:rPr lang="ja-JP" altLang="en-US" b="1" spc="-100" dirty="0">
                <a:ln w="76200">
                  <a:solidFill>
                    <a:schemeClr val="tx1">
                      <a:lumMod val="75000"/>
                      <a:lumOff val="25000"/>
                    </a:schemeClr>
                  </a:solidFill>
                </a:ln>
                <a:solidFill>
                  <a:schemeClr val="bg1"/>
                </a:solidFill>
              </a:rPr>
              <a:t>多くの費用と長い期間が必要とされ、</a:t>
            </a:r>
          </a:p>
          <a:p>
            <a:r>
              <a:rPr lang="ja-JP" altLang="en-US" b="1" spc="-100" dirty="0">
                <a:ln w="76200">
                  <a:solidFill>
                    <a:schemeClr val="tx1">
                      <a:lumMod val="75000"/>
                      <a:lumOff val="25000"/>
                    </a:schemeClr>
                  </a:solidFill>
                </a:ln>
                <a:solidFill>
                  <a:schemeClr val="bg1"/>
                </a:solidFill>
              </a:rPr>
              <a:t>近年では異常気象により川の能力を超えるよう</a:t>
            </a:r>
            <a:r>
              <a:rPr lang="ja-JP" altLang="en-US" b="1" spc="-100" dirty="0" smtClean="0">
                <a:ln w="76200">
                  <a:solidFill>
                    <a:schemeClr val="tx1">
                      <a:lumMod val="75000"/>
                      <a:lumOff val="25000"/>
                    </a:schemeClr>
                  </a:solidFill>
                </a:ln>
                <a:solidFill>
                  <a:schemeClr val="bg1"/>
                </a:solidFill>
              </a:rPr>
              <a:t>な</a:t>
            </a:r>
            <a:endParaRPr lang="en-US" altLang="ja-JP" b="1" spc="-100" dirty="0" smtClean="0">
              <a:ln w="76200">
                <a:solidFill>
                  <a:schemeClr val="tx1">
                    <a:lumMod val="75000"/>
                    <a:lumOff val="25000"/>
                  </a:schemeClr>
                </a:solidFill>
              </a:ln>
              <a:solidFill>
                <a:schemeClr val="bg1"/>
              </a:solidFill>
            </a:endParaRPr>
          </a:p>
          <a:p>
            <a:r>
              <a:rPr lang="ja-JP" altLang="en-US" b="1" spc="-100" dirty="0" smtClean="0">
                <a:ln w="76200">
                  <a:solidFill>
                    <a:schemeClr val="tx1">
                      <a:lumMod val="75000"/>
                      <a:lumOff val="25000"/>
                    </a:schemeClr>
                  </a:solidFill>
                </a:ln>
                <a:solidFill>
                  <a:schemeClr val="bg1"/>
                </a:solidFill>
              </a:rPr>
              <a:t>大雨</a:t>
            </a:r>
            <a:r>
              <a:rPr lang="ja-JP" altLang="en-US" b="1" spc="-100" dirty="0">
                <a:ln w="76200">
                  <a:solidFill>
                    <a:schemeClr val="tx1">
                      <a:lumMod val="75000"/>
                      <a:lumOff val="25000"/>
                    </a:schemeClr>
                  </a:solidFill>
                </a:ln>
                <a:solidFill>
                  <a:schemeClr val="bg1"/>
                </a:solidFill>
              </a:rPr>
              <a:t>が降ることもあり、</a:t>
            </a:r>
          </a:p>
          <a:p>
            <a:r>
              <a:rPr lang="ja-JP" altLang="en-US" b="1" spc="-100" dirty="0">
                <a:ln w="76200">
                  <a:solidFill>
                    <a:schemeClr val="tx1">
                      <a:lumMod val="75000"/>
                      <a:lumOff val="25000"/>
                    </a:schemeClr>
                  </a:solidFill>
                </a:ln>
                <a:solidFill>
                  <a:schemeClr val="bg1"/>
                </a:solidFill>
              </a:rPr>
              <a:t>いつ水害が発生するかはわかりません。</a:t>
            </a:r>
          </a:p>
        </p:txBody>
      </p:sp>
      <p:sp>
        <p:nvSpPr>
          <p:cNvPr id="29" name="正方形/長方形 28"/>
          <p:cNvSpPr/>
          <p:nvPr/>
        </p:nvSpPr>
        <p:spPr>
          <a:xfrm>
            <a:off x="404664" y="2298607"/>
            <a:ext cx="5832648" cy="2585323"/>
          </a:xfrm>
          <a:prstGeom prst="rect">
            <a:avLst/>
          </a:prstGeom>
        </p:spPr>
        <p:txBody>
          <a:bodyPr wrap="square">
            <a:spAutoFit/>
          </a:bodyPr>
          <a:lstStyle/>
          <a:p>
            <a:r>
              <a:rPr lang="ja-JP" altLang="en-US" b="1" spc="-100" dirty="0">
                <a:solidFill>
                  <a:schemeClr val="bg1"/>
                </a:solidFill>
              </a:rPr>
              <a:t>私たちの暮らしの多くは</a:t>
            </a:r>
          </a:p>
          <a:p>
            <a:r>
              <a:rPr lang="ja-JP" altLang="en-US" b="1" spc="-100" dirty="0">
                <a:solidFill>
                  <a:schemeClr val="bg1"/>
                </a:solidFill>
              </a:rPr>
              <a:t>洪水時の川の水位より</a:t>
            </a:r>
          </a:p>
          <a:p>
            <a:r>
              <a:rPr lang="ja-JP" altLang="en-US" b="1" spc="-100" dirty="0">
                <a:solidFill>
                  <a:schemeClr val="bg1"/>
                </a:solidFill>
              </a:rPr>
              <a:t>低い土地に位置しており、</a:t>
            </a:r>
          </a:p>
          <a:p>
            <a:r>
              <a:rPr lang="ja-JP" altLang="en-US" b="1" spc="-100" dirty="0">
                <a:solidFill>
                  <a:schemeClr val="bg1"/>
                </a:solidFill>
              </a:rPr>
              <a:t>浸水や洪水といった水害が、毎年発生しています。</a:t>
            </a:r>
          </a:p>
          <a:p>
            <a:r>
              <a:rPr lang="ja-JP" altLang="en-US" b="1" spc="-100" dirty="0">
                <a:solidFill>
                  <a:schemeClr val="bg1"/>
                </a:solidFill>
              </a:rPr>
              <a:t>生命や財産を守るため治水対策が行われていますが、</a:t>
            </a:r>
          </a:p>
          <a:p>
            <a:r>
              <a:rPr lang="ja-JP" altLang="en-US" b="1" spc="-100" dirty="0">
                <a:solidFill>
                  <a:schemeClr val="bg1"/>
                </a:solidFill>
              </a:rPr>
              <a:t>多くの費用と長い期間が必要とされ、</a:t>
            </a:r>
          </a:p>
          <a:p>
            <a:r>
              <a:rPr lang="ja-JP" altLang="en-US" b="1" spc="-100" dirty="0">
                <a:solidFill>
                  <a:schemeClr val="bg1"/>
                </a:solidFill>
              </a:rPr>
              <a:t>近年では異常気象により川の能力を超えるよう</a:t>
            </a:r>
            <a:r>
              <a:rPr lang="ja-JP" altLang="en-US" b="1" spc="-100" dirty="0" smtClean="0">
                <a:solidFill>
                  <a:schemeClr val="bg1"/>
                </a:solidFill>
              </a:rPr>
              <a:t>な</a:t>
            </a:r>
            <a:endParaRPr lang="en-US" altLang="ja-JP" b="1" spc="-100" dirty="0" smtClean="0">
              <a:solidFill>
                <a:schemeClr val="bg1"/>
              </a:solidFill>
            </a:endParaRPr>
          </a:p>
          <a:p>
            <a:r>
              <a:rPr lang="ja-JP" altLang="en-US" b="1" spc="-100" dirty="0" smtClean="0">
                <a:solidFill>
                  <a:schemeClr val="bg1"/>
                </a:solidFill>
              </a:rPr>
              <a:t>大雨</a:t>
            </a:r>
            <a:r>
              <a:rPr lang="ja-JP" altLang="en-US" b="1" spc="-100" dirty="0">
                <a:solidFill>
                  <a:schemeClr val="bg1"/>
                </a:solidFill>
              </a:rPr>
              <a:t>が降ることもあり、</a:t>
            </a:r>
          </a:p>
          <a:p>
            <a:r>
              <a:rPr lang="ja-JP" altLang="en-US" b="1" spc="-100" dirty="0">
                <a:solidFill>
                  <a:schemeClr val="bg1"/>
                </a:solidFill>
              </a:rPr>
              <a:t>いつ水害が発生するかはわかりません。</a:t>
            </a:r>
          </a:p>
        </p:txBody>
      </p:sp>
      <p:pic>
        <p:nvPicPr>
          <p:cNvPr id="4" name="図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4755" y="488504"/>
            <a:ext cx="4844518" cy="1685049"/>
          </a:xfrm>
          <a:prstGeom prst="rect">
            <a:avLst/>
          </a:prstGeom>
        </p:spPr>
      </p:pic>
    </p:spTree>
    <p:extLst>
      <p:ext uri="{BB962C8B-B14F-4D97-AF65-F5344CB8AC3E}">
        <p14:creationId xmlns:p14="http://schemas.microsoft.com/office/powerpoint/2010/main" val="1227073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12" name="角丸四角形 11"/>
          <p:cNvSpPr/>
          <p:nvPr/>
        </p:nvSpPr>
        <p:spPr>
          <a:xfrm>
            <a:off x="476196" y="8789972"/>
            <a:ext cx="5862958" cy="764994"/>
          </a:xfrm>
          <a:prstGeom prst="roundRect">
            <a:avLst/>
          </a:prstGeom>
          <a:solidFill>
            <a:srgbClr val="0096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9622" y="667307"/>
            <a:ext cx="2780928" cy="4930930"/>
          </a:xfrm>
          <a:prstGeom prst="rect">
            <a:avLst/>
          </a:prstGeom>
        </p:spPr>
      </p:pic>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996" y="5671335"/>
            <a:ext cx="5860955" cy="3068397"/>
          </a:xfrm>
          <a:prstGeom prst="rect">
            <a:avLst/>
          </a:prstGeom>
        </p:spPr>
      </p:pic>
      <p:sp>
        <p:nvSpPr>
          <p:cNvPr id="15" name="角丸四角形 14"/>
          <p:cNvSpPr/>
          <p:nvPr/>
        </p:nvSpPr>
        <p:spPr>
          <a:xfrm>
            <a:off x="435098" y="4027080"/>
            <a:ext cx="4044435" cy="1604247"/>
          </a:xfrm>
          <a:prstGeom prst="roundRect">
            <a:avLst>
              <a:gd name="adj" fmla="val 898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70153" y="2368857"/>
            <a:ext cx="4975071" cy="1538883"/>
          </a:xfrm>
          <a:prstGeom prst="rect">
            <a:avLst/>
          </a:prstGeom>
        </p:spPr>
        <p:txBody>
          <a:bodyPr wrap="square" lIns="0" tIns="0" rIns="0" bIns="0">
            <a:spAutoFit/>
          </a:bodyPr>
          <a:lstStyle/>
          <a:p>
            <a:pPr>
              <a:lnSpc>
                <a:spcPts val="1800"/>
              </a:lnSpc>
            </a:pPr>
            <a:r>
              <a:rPr lang="ja-JP" altLang="en-US" sz="1400" b="1" spc="-40" dirty="0"/>
              <a:t>毎年のように水害に見舞われる我が国では、</a:t>
            </a:r>
          </a:p>
          <a:p>
            <a:pPr>
              <a:lnSpc>
                <a:spcPts val="1800"/>
              </a:lnSpc>
            </a:pPr>
            <a:r>
              <a:rPr lang="ja-JP" altLang="en-US" sz="1400" b="1" spc="-40" dirty="0"/>
              <a:t>河川管理者が実施する治水対策事業と</a:t>
            </a:r>
          </a:p>
          <a:p>
            <a:pPr>
              <a:lnSpc>
                <a:spcPts val="1800"/>
              </a:lnSpc>
            </a:pPr>
            <a:r>
              <a:rPr lang="ja-JP" altLang="en-US" sz="1400" b="1" spc="-40" dirty="0"/>
              <a:t>市町村・地域住民が実施する水防活動とが</a:t>
            </a:r>
          </a:p>
          <a:p>
            <a:pPr>
              <a:lnSpc>
                <a:spcPts val="1800"/>
              </a:lnSpc>
            </a:pPr>
            <a:r>
              <a:rPr lang="ja-JP" altLang="en-US" sz="1400" b="1" spc="-40" dirty="0"/>
              <a:t>「車の両輪」となって水害の拡大を防いでいます。</a:t>
            </a:r>
          </a:p>
          <a:p>
            <a:pPr>
              <a:lnSpc>
                <a:spcPts val="1800"/>
              </a:lnSpc>
            </a:pPr>
            <a:r>
              <a:rPr lang="ja-JP" altLang="en-US" sz="1400" b="1" spc="-40" dirty="0"/>
              <a:t>水防とは自らの地域を自らの手で守る</a:t>
            </a:r>
          </a:p>
          <a:p>
            <a:pPr>
              <a:lnSpc>
                <a:spcPts val="1800"/>
              </a:lnSpc>
            </a:pPr>
            <a:r>
              <a:rPr lang="ja-JP" altLang="en-US" sz="1400" b="1" spc="-40" dirty="0"/>
              <a:t>自衛の減災活動であり、その中心となるのが水防団です。</a:t>
            </a:r>
          </a:p>
          <a:p>
            <a:r>
              <a:rPr lang="ja-JP" altLang="en-US" sz="1000" b="1" spc="-40" dirty="0"/>
              <a:t>（市町村によっては、水防団を置かずに、消防団が水防活動を行う地域も多くあります。）</a:t>
            </a:r>
          </a:p>
        </p:txBody>
      </p:sp>
      <p:sp>
        <p:nvSpPr>
          <p:cNvPr id="19" name="正方形/長方形 18"/>
          <p:cNvSpPr/>
          <p:nvPr/>
        </p:nvSpPr>
        <p:spPr>
          <a:xfrm>
            <a:off x="581457" y="4139191"/>
            <a:ext cx="3958575" cy="1400383"/>
          </a:xfrm>
          <a:prstGeom prst="rect">
            <a:avLst/>
          </a:prstGeom>
        </p:spPr>
        <p:txBody>
          <a:bodyPr wrap="square" lIns="0" tIns="0" rIns="0" bIns="0">
            <a:spAutoFit/>
          </a:bodyPr>
          <a:lstStyle/>
          <a:p>
            <a:r>
              <a:rPr lang="ja-JP" altLang="en-US" sz="1300" b="1" spc="-50" dirty="0" smtClean="0">
                <a:solidFill>
                  <a:schemeClr val="bg1"/>
                </a:solidFill>
              </a:rPr>
              <a:t>一般に水防団は、災害発生時の洪水や高潮等の被害を</a:t>
            </a:r>
          </a:p>
          <a:p>
            <a:r>
              <a:rPr lang="ja-JP" altLang="en-US" sz="1300" b="1" spc="-50" dirty="0" smtClean="0">
                <a:solidFill>
                  <a:schemeClr val="bg1"/>
                </a:solidFill>
              </a:rPr>
              <a:t>最小限にくい止めるための活動のほか、</a:t>
            </a:r>
          </a:p>
          <a:p>
            <a:r>
              <a:rPr lang="ja-JP" altLang="en-US" sz="1300" b="1" spc="-50" dirty="0" smtClean="0">
                <a:solidFill>
                  <a:schemeClr val="bg1"/>
                </a:solidFill>
              </a:rPr>
              <a:t>水防月間や水防訓練その他の機会を通じて、</a:t>
            </a:r>
          </a:p>
          <a:p>
            <a:r>
              <a:rPr lang="ja-JP" altLang="en-US" sz="1300" b="1" spc="-50" dirty="0" smtClean="0">
                <a:solidFill>
                  <a:schemeClr val="bg1"/>
                </a:solidFill>
              </a:rPr>
              <a:t>広く地域住民などに対し、水防の重要性の周知や</a:t>
            </a:r>
          </a:p>
          <a:p>
            <a:r>
              <a:rPr lang="ja-JP" altLang="en-US" sz="1300" b="1" spc="-50" dirty="0" smtClean="0">
                <a:solidFill>
                  <a:schemeClr val="bg1"/>
                </a:solidFill>
              </a:rPr>
              <a:t>水防思想の高揚のための啓発を行っています。</a:t>
            </a:r>
          </a:p>
          <a:p>
            <a:r>
              <a:rPr lang="ja-JP" altLang="en-US" sz="1300" b="1" spc="-50" dirty="0" smtClean="0">
                <a:solidFill>
                  <a:schemeClr val="bg1"/>
                </a:solidFill>
              </a:rPr>
              <a:t>また、日常的な活動として、各種訓練や</a:t>
            </a:r>
          </a:p>
          <a:p>
            <a:r>
              <a:rPr lang="ja-JP" altLang="en-US" sz="1300" b="1" spc="-50" dirty="0" smtClean="0">
                <a:solidFill>
                  <a:schemeClr val="bg1"/>
                </a:solidFill>
              </a:rPr>
              <a:t>危険箇所の巡回・点検なども年に数回程度行っています。</a:t>
            </a:r>
            <a:endParaRPr lang="ja-JP" altLang="en-US" sz="1300" b="1" spc="-50" dirty="0">
              <a:solidFill>
                <a:schemeClr val="bg1"/>
              </a:solidFill>
            </a:endParaRPr>
          </a:p>
        </p:txBody>
      </p:sp>
      <p:sp>
        <p:nvSpPr>
          <p:cNvPr id="20" name="正方形/長方形 19"/>
          <p:cNvSpPr/>
          <p:nvPr/>
        </p:nvSpPr>
        <p:spPr>
          <a:xfrm>
            <a:off x="651485" y="8878830"/>
            <a:ext cx="5554297" cy="600164"/>
          </a:xfrm>
          <a:prstGeom prst="rect">
            <a:avLst/>
          </a:prstGeom>
        </p:spPr>
        <p:txBody>
          <a:bodyPr wrap="square" lIns="0" tIns="0" rIns="0" bIns="0">
            <a:spAutoFit/>
          </a:bodyPr>
          <a:lstStyle/>
          <a:p>
            <a:r>
              <a:rPr lang="ja-JP" altLang="en-US" sz="1300" b="1" spc="-40" dirty="0" smtClean="0">
                <a:solidFill>
                  <a:schemeClr val="bg1"/>
                </a:solidFill>
              </a:rPr>
              <a:t>ちなみに</a:t>
            </a:r>
            <a:r>
              <a:rPr lang="ja-JP" altLang="en-US" sz="1300" b="1" spc="-40" dirty="0">
                <a:solidFill>
                  <a:schemeClr val="bg1"/>
                </a:solidFill>
              </a:rPr>
              <a:t>、そのメンバーである水防団員は、普段は各自の職業に就きながら平常時</a:t>
            </a:r>
            <a:r>
              <a:rPr lang="ja-JP" altLang="en-US" sz="1300" b="1" spc="-40" dirty="0" smtClean="0">
                <a:solidFill>
                  <a:schemeClr val="bg1"/>
                </a:solidFill>
              </a:rPr>
              <a:t>の予防活動</a:t>
            </a:r>
            <a:r>
              <a:rPr lang="ja-JP" altLang="en-US" sz="1300" b="1" spc="-40" dirty="0">
                <a:solidFill>
                  <a:schemeClr val="bg1"/>
                </a:solidFill>
              </a:rPr>
              <a:t>や洪水時の防災活動に従事し、その身分は非常勤の特別職地方</a:t>
            </a:r>
            <a:r>
              <a:rPr lang="ja-JP" altLang="en-US" sz="1300" b="1" spc="-40" dirty="0" smtClean="0">
                <a:solidFill>
                  <a:schemeClr val="bg1"/>
                </a:solidFill>
              </a:rPr>
              <a:t>公務員</a:t>
            </a:r>
            <a:r>
              <a:rPr lang="ja-JP" altLang="en-US" sz="1300" b="1" spc="-40" dirty="0">
                <a:solidFill>
                  <a:schemeClr val="bg1"/>
                </a:solidFill>
              </a:rPr>
              <a:t>となります。</a:t>
            </a: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411" y="481342"/>
            <a:ext cx="3428465" cy="1768698"/>
          </a:xfrm>
          <a:prstGeom prst="rect">
            <a:avLst/>
          </a:prstGeom>
        </p:spPr>
      </p:pic>
    </p:spTree>
    <p:extLst>
      <p:ext uri="{BB962C8B-B14F-4D97-AF65-F5344CB8AC3E}">
        <p14:creationId xmlns:p14="http://schemas.microsoft.com/office/powerpoint/2010/main" val="4138387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536" y="505875"/>
            <a:ext cx="5702083" cy="1512168"/>
          </a:xfrm>
          <a:prstGeom prst="rect">
            <a:avLst/>
          </a:prstGeom>
        </p:spPr>
      </p:pic>
      <p:pic>
        <p:nvPicPr>
          <p:cNvPr id="17" name="図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713" y="638634"/>
            <a:ext cx="1080120" cy="553232"/>
          </a:xfrm>
          <a:prstGeom prst="rect">
            <a:avLst/>
          </a:prstGeom>
        </p:spPr>
      </p:pic>
      <p:sp>
        <p:nvSpPr>
          <p:cNvPr id="18" name="角丸四角形 17"/>
          <p:cNvSpPr/>
          <p:nvPr/>
        </p:nvSpPr>
        <p:spPr>
          <a:xfrm>
            <a:off x="2098952" y="733426"/>
            <a:ext cx="1368152" cy="340668"/>
          </a:xfrm>
          <a:prstGeom prst="roundRect">
            <a:avLst>
              <a:gd name="adj" fmla="val 28572"/>
            </a:avLst>
          </a:prstGeom>
          <a:solidFill>
            <a:srgbClr val="030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2200098" y="777850"/>
            <a:ext cx="1192634" cy="253916"/>
          </a:xfrm>
          <a:prstGeom prst="rect">
            <a:avLst/>
          </a:prstGeom>
        </p:spPr>
        <p:txBody>
          <a:bodyPr wrap="none" lIns="0" tIns="0" rIns="0" bIns="0">
            <a:spAutoFit/>
          </a:bodyPr>
          <a:lstStyle/>
          <a:p>
            <a:r>
              <a:rPr lang="ja-JP" altLang="en-US" sz="1650" spc="-100" dirty="0">
                <a:solidFill>
                  <a:schemeClr val="bg1"/>
                </a:solidFill>
              </a:rPr>
              <a:t>水防団の活動</a:t>
            </a:r>
          </a:p>
        </p:txBody>
      </p:sp>
      <p:sp>
        <p:nvSpPr>
          <p:cNvPr id="26" name="正方形/長方形 25"/>
          <p:cNvSpPr/>
          <p:nvPr/>
        </p:nvSpPr>
        <p:spPr>
          <a:xfrm>
            <a:off x="3501881" y="626761"/>
            <a:ext cx="1189749" cy="523220"/>
          </a:xfrm>
          <a:prstGeom prst="rect">
            <a:avLst/>
          </a:prstGeom>
        </p:spPr>
        <p:txBody>
          <a:bodyPr wrap="none" lIns="0" tIns="0" rIns="0" bIns="0">
            <a:spAutoFit/>
          </a:bodyPr>
          <a:lstStyle/>
          <a:p>
            <a:r>
              <a:rPr lang="ja-JP" altLang="en-US" sz="3400" b="1" spc="-320" dirty="0">
                <a:solidFill>
                  <a:schemeClr val="bg1"/>
                </a:solidFill>
              </a:rPr>
              <a:t>平常時</a:t>
            </a:r>
          </a:p>
        </p:txBody>
      </p:sp>
      <p:sp>
        <p:nvSpPr>
          <p:cNvPr id="27" name="正方形/長方形 26"/>
          <p:cNvSpPr/>
          <p:nvPr/>
        </p:nvSpPr>
        <p:spPr>
          <a:xfrm>
            <a:off x="1321921" y="1337503"/>
            <a:ext cx="4359919" cy="492443"/>
          </a:xfrm>
          <a:prstGeom prst="rect">
            <a:avLst/>
          </a:prstGeom>
        </p:spPr>
        <p:txBody>
          <a:bodyPr wrap="square" lIns="0" tIns="0" rIns="0" bIns="0">
            <a:spAutoFit/>
          </a:bodyPr>
          <a:lstStyle/>
          <a:p>
            <a:pPr algn="ctr"/>
            <a:r>
              <a:rPr lang="ja-JP" altLang="en-US" sz="1600" b="1" spc="-100" dirty="0">
                <a:solidFill>
                  <a:schemeClr val="bg1"/>
                </a:solidFill>
              </a:rPr>
              <a:t>平常時は、点検・巡視や訓練</a:t>
            </a:r>
            <a:r>
              <a:rPr lang="ja-JP" altLang="en-US" sz="1600" b="1" spc="-100" dirty="0" smtClean="0">
                <a:solidFill>
                  <a:schemeClr val="bg1"/>
                </a:solidFill>
              </a:rPr>
              <a:t>、啓発活動など</a:t>
            </a:r>
            <a:r>
              <a:rPr lang="ja-JP" altLang="en-US" sz="1600" b="1" spc="-100" dirty="0">
                <a:solidFill>
                  <a:schemeClr val="bg1"/>
                </a:solidFill>
              </a:rPr>
              <a:t>により、</a:t>
            </a:r>
          </a:p>
          <a:p>
            <a:pPr algn="ctr"/>
            <a:r>
              <a:rPr lang="ja-JP" altLang="en-US" sz="1600" b="1" spc="-100" dirty="0">
                <a:solidFill>
                  <a:schemeClr val="bg1"/>
                </a:solidFill>
              </a:rPr>
              <a:t>水害への備えを行っています。</a:t>
            </a:r>
          </a:p>
        </p:txBody>
      </p:sp>
      <p:sp>
        <p:nvSpPr>
          <p:cNvPr id="28" name="正方形/長方形 27"/>
          <p:cNvSpPr/>
          <p:nvPr/>
        </p:nvSpPr>
        <p:spPr>
          <a:xfrm>
            <a:off x="2098952" y="1138982"/>
            <a:ext cx="25926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5" name="グループ化 34"/>
          <p:cNvGrpSpPr/>
          <p:nvPr/>
        </p:nvGrpSpPr>
        <p:grpSpPr>
          <a:xfrm>
            <a:off x="606536" y="2224087"/>
            <a:ext cx="5675204" cy="7160693"/>
            <a:chOff x="606536" y="2224087"/>
            <a:chExt cx="5675204" cy="7160693"/>
          </a:xfrm>
        </p:grpSpPr>
        <p:grpSp>
          <p:nvGrpSpPr>
            <p:cNvPr id="31" name="グループ化 30"/>
            <p:cNvGrpSpPr/>
            <p:nvPr/>
          </p:nvGrpSpPr>
          <p:grpSpPr>
            <a:xfrm>
              <a:off x="606536" y="2224087"/>
              <a:ext cx="5675204" cy="3495676"/>
              <a:chOff x="606536" y="2224087"/>
              <a:chExt cx="5675204" cy="3495676"/>
            </a:xfrm>
          </p:grpSpPr>
          <p:sp>
            <p:nvSpPr>
              <p:cNvPr id="29" name="正方形/長方形 28"/>
              <p:cNvSpPr/>
              <p:nvPr/>
            </p:nvSpPr>
            <p:spPr>
              <a:xfrm>
                <a:off x="606536" y="2224088"/>
                <a:ext cx="2736739" cy="3495675"/>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3545001" y="2224087"/>
                <a:ext cx="2736739" cy="3495675"/>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 name="グループ化 31"/>
            <p:cNvGrpSpPr/>
            <p:nvPr/>
          </p:nvGrpSpPr>
          <p:grpSpPr>
            <a:xfrm>
              <a:off x="606536" y="5889104"/>
              <a:ext cx="5675204" cy="3495676"/>
              <a:chOff x="606536" y="2224087"/>
              <a:chExt cx="5675204" cy="3495676"/>
            </a:xfrm>
          </p:grpSpPr>
          <p:sp>
            <p:nvSpPr>
              <p:cNvPr id="33" name="正方形/長方形 32"/>
              <p:cNvSpPr/>
              <p:nvPr/>
            </p:nvSpPr>
            <p:spPr>
              <a:xfrm>
                <a:off x="606536" y="2224088"/>
                <a:ext cx="2736739" cy="3495675"/>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3545001" y="2224087"/>
                <a:ext cx="2736739" cy="3495675"/>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43" name="図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757" y="2288705"/>
            <a:ext cx="2664296" cy="2495948"/>
          </a:xfrm>
          <a:prstGeom prst="rect">
            <a:avLst/>
          </a:prstGeom>
        </p:spPr>
      </p:pic>
      <p:pic>
        <p:nvPicPr>
          <p:cNvPr id="47" name="図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9918" y="2288705"/>
            <a:ext cx="2666903" cy="2495948"/>
          </a:xfrm>
          <a:prstGeom prst="rect">
            <a:avLst/>
          </a:prstGeom>
        </p:spPr>
      </p:pic>
      <p:grpSp>
        <p:nvGrpSpPr>
          <p:cNvPr id="48" name="グループ化 47"/>
          <p:cNvGrpSpPr/>
          <p:nvPr/>
        </p:nvGrpSpPr>
        <p:grpSpPr>
          <a:xfrm>
            <a:off x="764704" y="2384324"/>
            <a:ext cx="3926926" cy="970210"/>
            <a:chOff x="764704" y="2384324"/>
            <a:chExt cx="3926926" cy="970210"/>
          </a:xfrm>
        </p:grpSpPr>
        <p:pic>
          <p:nvPicPr>
            <p:cNvPr id="49" name="図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4704" y="2384325"/>
              <a:ext cx="970209" cy="970209"/>
            </a:xfrm>
            <a:prstGeom prst="rect">
              <a:avLst/>
            </a:prstGeom>
          </p:spPr>
        </p:pic>
        <p:pic>
          <p:nvPicPr>
            <p:cNvPr id="50" name="図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1421" y="2384324"/>
              <a:ext cx="970209" cy="970209"/>
            </a:xfrm>
            <a:prstGeom prst="rect">
              <a:avLst/>
            </a:prstGeom>
          </p:spPr>
        </p:pic>
      </p:grpSp>
      <p:pic>
        <p:nvPicPr>
          <p:cNvPr id="51" name="図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7653" y="4191001"/>
            <a:ext cx="2631596" cy="1482080"/>
          </a:xfrm>
          <a:prstGeom prst="rect">
            <a:avLst/>
          </a:prstGeom>
        </p:spPr>
      </p:pic>
      <p:pic>
        <p:nvPicPr>
          <p:cNvPr id="52" name="図 5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45024" y="4448944"/>
            <a:ext cx="2520280" cy="1180565"/>
          </a:xfrm>
          <a:prstGeom prst="rect">
            <a:avLst/>
          </a:prstGeom>
        </p:spPr>
      </p:pic>
      <p:pic>
        <p:nvPicPr>
          <p:cNvPr id="53" name="図 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2757" y="5931971"/>
            <a:ext cx="2685512" cy="2515823"/>
          </a:xfrm>
          <a:prstGeom prst="rect">
            <a:avLst/>
          </a:prstGeom>
        </p:spPr>
      </p:pic>
      <p:pic>
        <p:nvPicPr>
          <p:cNvPr id="54" name="図 5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69299" y="5931971"/>
            <a:ext cx="2688139" cy="2515823"/>
          </a:xfrm>
          <a:prstGeom prst="rect">
            <a:avLst/>
          </a:prstGeom>
        </p:spPr>
      </p:pic>
      <p:grpSp>
        <p:nvGrpSpPr>
          <p:cNvPr id="55" name="グループ化 54"/>
          <p:cNvGrpSpPr/>
          <p:nvPr/>
        </p:nvGrpSpPr>
        <p:grpSpPr>
          <a:xfrm>
            <a:off x="764704" y="6047409"/>
            <a:ext cx="3926926" cy="970210"/>
            <a:chOff x="764704" y="2384324"/>
            <a:chExt cx="3926926" cy="970210"/>
          </a:xfrm>
        </p:grpSpPr>
        <p:pic>
          <p:nvPicPr>
            <p:cNvPr id="56" name="図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4704" y="2384325"/>
              <a:ext cx="970209" cy="970209"/>
            </a:xfrm>
            <a:prstGeom prst="rect">
              <a:avLst/>
            </a:prstGeom>
          </p:spPr>
        </p:pic>
        <p:pic>
          <p:nvPicPr>
            <p:cNvPr id="57" name="図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1421" y="2384324"/>
              <a:ext cx="970209" cy="970209"/>
            </a:xfrm>
            <a:prstGeom prst="rect">
              <a:avLst/>
            </a:prstGeom>
          </p:spPr>
        </p:pic>
      </p:grpSp>
      <p:pic>
        <p:nvPicPr>
          <p:cNvPr id="58" name="図 5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2900" y="7876856"/>
            <a:ext cx="2547735" cy="1420439"/>
          </a:xfrm>
          <a:prstGeom prst="rect">
            <a:avLst/>
          </a:prstGeom>
        </p:spPr>
      </p:pic>
      <p:pic>
        <p:nvPicPr>
          <p:cNvPr id="59" name="図 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29013" y="7736216"/>
            <a:ext cx="2728424" cy="1508686"/>
          </a:xfrm>
          <a:prstGeom prst="rect">
            <a:avLst/>
          </a:prstGeom>
        </p:spPr>
      </p:pic>
      <p:grpSp>
        <p:nvGrpSpPr>
          <p:cNvPr id="62" name="グループ化 61"/>
          <p:cNvGrpSpPr/>
          <p:nvPr/>
        </p:nvGrpSpPr>
        <p:grpSpPr>
          <a:xfrm>
            <a:off x="854648" y="2519485"/>
            <a:ext cx="855686" cy="700560"/>
            <a:chOff x="854648" y="2519485"/>
            <a:chExt cx="855686" cy="700560"/>
          </a:xfrm>
        </p:grpSpPr>
        <p:sp>
          <p:nvSpPr>
            <p:cNvPr id="60" name="正方形/長方形 59"/>
            <p:cNvSpPr/>
            <p:nvPr/>
          </p:nvSpPr>
          <p:spPr>
            <a:xfrm>
              <a:off x="866005" y="2519485"/>
              <a:ext cx="844329" cy="307777"/>
            </a:xfrm>
            <a:prstGeom prst="rect">
              <a:avLst/>
            </a:prstGeom>
          </p:spPr>
          <p:txBody>
            <a:bodyPr wrap="square" lIns="0" tIns="0" rIns="0" bIns="0">
              <a:spAutoFit/>
            </a:bodyPr>
            <a:lstStyle/>
            <a:p>
              <a:r>
                <a:rPr lang="ja-JP" altLang="en-US" sz="1000" dirty="0">
                  <a:solidFill>
                    <a:schemeClr val="bg1"/>
                  </a:solidFill>
                </a:rPr>
                <a:t>水防団</a:t>
              </a:r>
            </a:p>
            <a:p>
              <a:r>
                <a:rPr lang="ja-JP" altLang="en-US" sz="1000" dirty="0">
                  <a:solidFill>
                    <a:schemeClr val="bg1"/>
                  </a:solidFill>
                </a:rPr>
                <a:t>平常時の活動</a:t>
              </a:r>
            </a:p>
          </p:txBody>
        </p:sp>
        <p:sp>
          <p:nvSpPr>
            <p:cNvPr id="61" name="正方形/長方形 60"/>
            <p:cNvSpPr/>
            <p:nvPr/>
          </p:nvSpPr>
          <p:spPr>
            <a:xfrm>
              <a:off x="854648" y="2789158"/>
              <a:ext cx="767839" cy="430887"/>
            </a:xfrm>
            <a:prstGeom prst="rect">
              <a:avLst/>
            </a:prstGeom>
          </p:spPr>
          <p:txBody>
            <a:bodyPr wrap="none" lIns="0" tIns="0" rIns="0" bIns="0">
              <a:spAutoFit/>
            </a:bodyPr>
            <a:lstStyle/>
            <a:p>
              <a:r>
                <a:rPr lang="ja-JP" altLang="en-US" sz="2800" b="1" spc="-350" dirty="0" smtClean="0">
                  <a:solidFill>
                    <a:schemeClr val="bg1"/>
                  </a:solidFill>
                  <a:latin typeface="ＭＳ ゴシック" panose="020B0609070205080204" pitchFamily="49" charset="-128"/>
                  <a:ea typeface="ＭＳ ゴシック" panose="020B0609070205080204" pitchFamily="49" charset="-128"/>
                </a:rPr>
                <a:t>巡 視</a:t>
              </a:r>
              <a:endParaRPr lang="ja-JP" altLang="en-US" sz="2800" b="1" spc="-350" dirty="0">
                <a:solidFill>
                  <a:schemeClr val="bg1"/>
                </a:solidFill>
                <a:latin typeface="ＭＳ ゴシック" panose="020B0609070205080204" pitchFamily="49" charset="-128"/>
                <a:ea typeface="ＭＳ ゴシック" panose="020B0609070205080204" pitchFamily="49" charset="-128"/>
              </a:endParaRPr>
            </a:p>
          </p:txBody>
        </p:sp>
      </p:grpSp>
      <p:grpSp>
        <p:nvGrpSpPr>
          <p:cNvPr id="63" name="グループ化 62"/>
          <p:cNvGrpSpPr/>
          <p:nvPr/>
        </p:nvGrpSpPr>
        <p:grpSpPr>
          <a:xfrm>
            <a:off x="3802213" y="2519148"/>
            <a:ext cx="855686" cy="700560"/>
            <a:chOff x="854648" y="2519485"/>
            <a:chExt cx="855686" cy="700560"/>
          </a:xfrm>
        </p:grpSpPr>
        <p:sp>
          <p:nvSpPr>
            <p:cNvPr id="64" name="正方形/長方形 63"/>
            <p:cNvSpPr/>
            <p:nvPr/>
          </p:nvSpPr>
          <p:spPr>
            <a:xfrm>
              <a:off x="866005" y="2519485"/>
              <a:ext cx="844329" cy="307777"/>
            </a:xfrm>
            <a:prstGeom prst="rect">
              <a:avLst/>
            </a:prstGeom>
          </p:spPr>
          <p:txBody>
            <a:bodyPr wrap="square" lIns="0" tIns="0" rIns="0" bIns="0">
              <a:spAutoFit/>
            </a:bodyPr>
            <a:lstStyle/>
            <a:p>
              <a:r>
                <a:rPr lang="ja-JP" altLang="en-US" sz="1000" dirty="0">
                  <a:solidFill>
                    <a:schemeClr val="bg1"/>
                  </a:solidFill>
                </a:rPr>
                <a:t>水防団</a:t>
              </a:r>
            </a:p>
            <a:p>
              <a:r>
                <a:rPr lang="ja-JP" altLang="en-US" sz="1000" dirty="0">
                  <a:solidFill>
                    <a:schemeClr val="bg1"/>
                  </a:solidFill>
                </a:rPr>
                <a:t>平常時の活動</a:t>
              </a:r>
            </a:p>
          </p:txBody>
        </p:sp>
        <p:sp>
          <p:nvSpPr>
            <p:cNvPr id="65" name="正方形/長方形 64"/>
            <p:cNvSpPr/>
            <p:nvPr/>
          </p:nvSpPr>
          <p:spPr>
            <a:xfrm>
              <a:off x="854648" y="2789158"/>
              <a:ext cx="767839" cy="430887"/>
            </a:xfrm>
            <a:prstGeom prst="rect">
              <a:avLst/>
            </a:prstGeom>
          </p:spPr>
          <p:txBody>
            <a:bodyPr wrap="none" lIns="0" tIns="0" rIns="0" bIns="0">
              <a:spAutoFit/>
            </a:bodyPr>
            <a:lstStyle/>
            <a:p>
              <a:r>
                <a:rPr lang="ja-JP" altLang="en-US" sz="2800" b="1" spc="-350" dirty="0" smtClean="0">
                  <a:solidFill>
                    <a:schemeClr val="bg1"/>
                  </a:solidFill>
                  <a:latin typeface="ＭＳ ゴシック" panose="020B0609070205080204" pitchFamily="49" charset="-128"/>
                  <a:ea typeface="ＭＳ ゴシック" panose="020B0609070205080204" pitchFamily="49" charset="-128"/>
                </a:rPr>
                <a:t>点 検</a:t>
              </a:r>
              <a:endParaRPr lang="ja-JP" altLang="en-US" sz="2800" b="1" spc="-350" dirty="0">
                <a:solidFill>
                  <a:schemeClr val="bg1"/>
                </a:solidFill>
                <a:latin typeface="ＭＳ ゴシック" panose="020B0609070205080204" pitchFamily="49" charset="-128"/>
                <a:ea typeface="ＭＳ ゴシック" panose="020B0609070205080204" pitchFamily="49" charset="-128"/>
              </a:endParaRPr>
            </a:p>
          </p:txBody>
        </p:sp>
      </p:grpSp>
      <p:grpSp>
        <p:nvGrpSpPr>
          <p:cNvPr id="66" name="グループ化 65"/>
          <p:cNvGrpSpPr/>
          <p:nvPr/>
        </p:nvGrpSpPr>
        <p:grpSpPr>
          <a:xfrm>
            <a:off x="846037" y="6177604"/>
            <a:ext cx="855686" cy="700560"/>
            <a:chOff x="854648" y="2519485"/>
            <a:chExt cx="855686" cy="700560"/>
          </a:xfrm>
        </p:grpSpPr>
        <p:sp>
          <p:nvSpPr>
            <p:cNvPr id="67" name="正方形/長方形 66"/>
            <p:cNvSpPr/>
            <p:nvPr/>
          </p:nvSpPr>
          <p:spPr>
            <a:xfrm>
              <a:off x="866005" y="2519485"/>
              <a:ext cx="844329" cy="307777"/>
            </a:xfrm>
            <a:prstGeom prst="rect">
              <a:avLst/>
            </a:prstGeom>
          </p:spPr>
          <p:txBody>
            <a:bodyPr wrap="square" lIns="0" tIns="0" rIns="0" bIns="0">
              <a:spAutoFit/>
            </a:bodyPr>
            <a:lstStyle/>
            <a:p>
              <a:r>
                <a:rPr lang="ja-JP" altLang="en-US" sz="1000" dirty="0">
                  <a:solidFill>
                    <a:schemeClr val="bg1"/>
                  </a:solidFill>
                </a:rPr>
                <a:t>水防団</a:t>
              </a:r>
            </a:p>
            <a:p>
              <a:r>
                <a:rPr lang="ja-JP" altLang="en-US" sz="1000" dirty="0">
                  <a:solidFill>
                    <a:schemeClr val="bg1"/>
                  </a:solidFill>
                </a:rPr>
                <a:t>平常時の活動</a:t>
              </a:r>
            </a:p>
          </p:txBody>
        </p:sp>
        <p:sp>
          <p:nvSpPr>
            <p:cNvPr id="68" name="正方形/長方形 67"/>
            <p:cNvSpPr/>
            <p:nvPr/>
          </p:nvSpPr>
          <p:spPr>
            <a:xfrm>
              <a:off x="854648" y="2789158"/>
              <a:ext cx="767839" cy="430887"/>
            </a:xfrm>
            <a:prstGeom prst="rect">
              <a:avLst/>
            </a:prstGeom>
          </p:spPr>
          <p:txBody>
            <a:bodyPr wrap="none" lIns="0" tIns="0" rIns="0" bIns="0">
              <a:spAutoFit/>
            </a:bodyPr>
            <a:lstStyle/>
            <a:p>
              <a:r>
                <a:rPr lang="ja-JP" altLang="en-US" sz="2800" b="1" spc="-350" dirty="0" smtClean="0">
                  <a:solidFill>
                    <a:schemeClr val="bg1"/>
                  </a:solidFill>
                  <a:latin typeface="ＭＳ ゴシック" panose="020B0609070205080204" pitchFamily="49" charset="-128"/>
                  <a:ea typeface="ＭＳ ゴシック" panose="020B0609070205080204" pitchFamily="49" charset="-128"/>
                </a:rPr>
                <a:t>訓 練</a:t>
              </a:r>
              <a:endParaRPr lang="ja-JP" altLang="en-US" sz="2800" b="1" spc="-350" dirty="0">
                <a:solidFill>
                  <a:schemeClr val="bg1"/>
                </a:solidFill>
                <a:latin typeface="ＭＳ ゴシック" panose="020B0609070205080204" pitchFamily="49" charset="-128"/>
                <a:ea typeface="ＭＳ ゴシック" panose="020B0609070205080204" pitchFamily="49" charset="-128"/>
              </a:endParaRPr>
            </a:p>
          </p:txBody>
        </p:sp>
      </p:grpSp>
      <p:grpSp>
        <p:nvGrpSpPr>
          <p:cNvPr id="69" name="グループ化 68"/>
          <p:cNvGrpSpPr/>
          <p:nvPr/>
        </p:nvGrpSpPr>
        <p:grpSpPr>
          <a:xfrm>
            <a:off x="3793602" y="6177267"/>
            <a:ext cx="855686" cy="700560"/>
            <a:chOff x="854648" y="2519485"/>
            <a:chExt cx="855686" cy="700560"/>
          </a:xfrm>
        </p:grpSpPr>
        <p:sp>
          <p:nvSpPr>
            <p:cNvPr id="70" name="正方形/長方形 69"/>
            <p:cNvSpPr/>
            <p:nvPr/>
          </p:nvSpPr>
          <p:spPr>
            <a:xfrm>
              <a:off x="866005" y="2519485"/>
              <a:ext cx="844329" cy="307777"/>
            </a:xfrm>
            <a:prstGeom prst="rect">
              <a:avLst/>
            </a:prstGeom>
          </p:spPr>
          <p:txBody>
            <a:bodyPr wrap="square" lIns="0" tIns="0" rIns="0" bIns="0">
              <a:spAutoFit/>
            </a:bodyPr>
            <a:lstStyle/>
            <a:p>
              <a:r>
                <a:rPr lang="ja-JP" altLang="en-US" sz="1000" dirty="0">
                  <a:solidFill>
                    <a:schemeClr val="bg1"/>
                  </a:solidFill>
                </a:rPr>
                <a:t>水防団</a:t>
              </a:r>
            </a:p>
            <a:p>
              <a:r>
                <a:rPr lang="ja-JP" altLang="en-US" sz="1000" dirty="0">
                  <a:solidFill>
                    <a:schemeClr val="bg1"/>
                  </a:solidFill>
                </a:rPr>
                <a:t>平常時の活動</a:t>
              </a:r>
            </a:p>
          </p:txBody>
        </p:sp>
        <p:sp>
          <p:nvSpPr>
            <p:cNvPr id="71" name="正方形/長方形 70"/>
            <p:cNvSpPr/>
            <p:nvPr/>
          </p:nvSpPr>
          <p:spPr>
            <a:xfrm>
              <a:off x="854648" y="2789158"/>
              <a:ext cx="767839" cy="430887"/>
            </a:xfrm>
            <a:prstGeom prst="rect">
              <a:avLst/>
            </a:prstGeom>
          </p:spPr>
          <p:txBody>
            <a:bodyPr wrap="none" lIns="0" tIns="0" rIns="0" bIns="0">
              <a:spAutoFit/>
            </a:bodyPr>
            <a:lstStyle/>
            <a:p>
              <a:r>
                <a:rPr lang="ja-JP" altLang="en-US" sz="2800" b="1" spc="-350" dirty="0" smtClean="0">
                  <a:solidFill>
                    <a:schemeClr val="bg1"/>
                  </a:solidFill>
                  <a:latin typeface="ＭＳ ゴシック" panose="020B0609070205080204" pitchFamily="49" charset="-128"/>
                  <a:ea typeface="ＭＳ ゴシック" panose="020B0609070205080204" pitchFamily="49" charset="-128"/>
                </a:rPr>
                <a:t>継 承</a:t>
              </a:r>
              <a:endParaRPr lang="ja-JP" altLang="en-US" sz="2800" b="1" spc="-350" dirty="0">
                <a:solidFill>
                  <a:schemeClr val="bg1"/>
                </a:solidFill>
                <a:latin typeface="ＭＳ ゴシック" panose="020B0609070205080204" pitchFamily="49" charset="-128"/>
                <a:ea typeface="ＭＳ ゴシック" panose="020B0609070205080204" pitchFamily="49" charset="-128"/>
              </a:endParaRPr>
            </a:p>
          </p:txBody>
        </p:sp>
      </p:grpSp>
      <p:sp>
        <p:nvSpPr>
          <p:cNvPr id="72" name="正方形/長方形 71"/>
          <p:cNvSpPr/>
          <p:nvPr/>
        </p:nvSpPr>
        <p:spPr>
          <a:xfrm>
            <a:off x="1819407" y="2442204"/>
            <a:ext cx="1353588" cy="769441"/>
          </a:xfrm>
          <a:prstGeom prst="rect">
            <a:avLst/>
          </a:prstGeom>
        </p:spPr>
        <p:txBody>
          <a:bodyPr wrap="square" lIns="0" tIns="0" rIns="0" bIns="0">
            <a:spAutoFit/>
          </a:bodyPr>
          <a:lstStyle/>
          <a:p>
            <a:r>
              <a:rPr lang="ja-JP" altLang="en-US" sz="1000" b="1" dirty="0"/>
              <a:t>河川や海岸などを巡視し、水防活動上危険であると認められる箇所があるときは、直ちに管理者に連絡して改善を求めます。</a:t>
            </a:r>
          </a:p>
        </p:txBody>
      </p:sp>
      <p:sp>
        <p:nvSpPr>
          <p:cNvPr id="73" name="正方形/長方形 72"/>
          <p:cNvSpPr/>
          <p:nvPr/>
        </p:nvSpPr>
        <p:spPr>
          <a:xfrm>
            <a:off x="4760293" y="2442204"/>
            <a:ext cx="1353588" cy="923330"/>
          </a:xfrm>
          <a:prstGeom prst="rect">
            <a:avLst/>
          </a:prstGeom>
        </p:spPr>
        <p:txBody>
          <a:bodyPr wrap="square" lIns="0" tIns="0" rIns="0" bIns="0">
            <a:spAutoFit/>
          </a:bodyPr>
          <a:lstStyle/>
          <a:p>
            <a:r>
              <a:rPr lang="ja-JP" altLang="en-US" sz="1000" b="1" dirty="0"/>
              <a:t>水防資材の点検・補充等を行い、不足な資材については補充します。また、水害時に備え、砂や重機の調達についても配慮しています。</a:t>
            </a:r>
          </a:p>
        </p:txBody>
      </p:sp>
      <p:sp>
        <p:nvSpPr>
          <p:cNvPr id="74" name="正方形/長方形 73"/>
          <p:cNvSpPr/>
          <p:nvPr/>
        </p:nvSpPr>
        <p:spPr>
          <a:xfrm>
            <a:off x="1819407" y="6108723"/>
            <a:ext cx="1353588" cy="461665"/>
          </a:xfrm>
          <a:prstGeom prst="rect">
            <a:avLst/>
          </a:prstGeom>
        </p:spPr>
        <p:txBody>
          <a:bodyPr wrap="square" lIns="0" tIns="0" rIns="0" bIns="0">
            <a:spAutoFit/>
          </a:bodyPr>
          <a:lstStyle/>
          <a:p>
            <a:r>
              <a:rPr lang="ja-JP" altLang="en-US" sz="1000" b="1" dirty="0"/>
              <a:t>さまざまな水防工法についての訓練を行い、頻発する水害に備えています。</a:t>
            </a:r>
          </a:p>
        </p:txBody>
      </p:sp>
      <p:sp>
        <p:nvSpPr>
          <p:cNvPr id="75" name="正方形/長方形 74"/>
          <p:cNvSpPr/>
          <p:nvPr/>
        </p:nvSpPr>
        <p:spPr>
          <a:xfrm>
            <a:off x="4760293" y="6108723"/>
            <a:ext cx="1353588" cy="461665"/>
          </a:xfrm>
          <a:prstGeom prst="rect">
            <a:avLst/>
          </a:prstGeom>
        </p:spPr>
        <p:txBody>
          <a:bodyPr wrap="square" lIns="0" tIns="0" rIns="0" bIns="0">
            <a:spAutoFit/>
          </a:bodyPr>
          <a:lstStyle/>
          <a:p>
            <a:r>
              <a:rPr lang="ja-JP" altLang="en-US" sz="1000" b="1" dirty="0"/>
              <a:t>一般市民や次世代を担う子ども達へ、水防の継承を行っています。</a:t>
            </a:r>
          </a:p>
        </p:txBody>
      </p:sp>
    </p:spTree>
    <p:extLst>
      <p:ext uri="{BB962C8B-B14F-4D97-AF65-F5344CB8AC3E}">
        <p14:creationId xmlns:p14="http://schemas.microsoft.com/office/powerpoint/2010/main" val="2592958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図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60" name="図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536" y="505875"/>
            <a:ext cx="5702083" cy="1512168"/>
          </a:xfrm>
          <a:prstGeom prst="rect">
            <a:avLst/>
          </a:prstGeom>
        </p:spPr>
      </p:pic>
      <p:pic>
        <p:nvPicPr>
          <p:cNvPr id="61" name="図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713" y="638634"/>
            <a:ext cx="1080120" cy="553232"/>
          </a:xfrm>
          <a:prstGeom prst="rect">
            <a:avLst/>
          </a:prstGeom>
        </p:spPr>
      </p:pic>
      <p:sp>
        <p:nvSpPr>
          <p:cNvPr id="62" name="角丸四角形 61"/>
          <p:cNvSpPr/>
          <p:nvPr/>
        </p:nvSpPr>
        <p:spPr>
          <a:xfrm>
            <a:off x="2098952" y="733426"/>
            <a:ext cx="1368152" cy="340668"/>
          </a:xfrm>
          <a:prstGeom prst="roundRect">
            <a:avLst>
              <a:gd name="adj" fmla="val 28572"/>
            </a:avLst>
          </a:prstGeom>
          <a:solidFill>
            <a:srgbClr val="030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p:cNvSpPr/>
          <p:nvPr/>
        </p:nvSpPr>
        <p:spPr>
          <a:xfrm>
            <a:off x="2200098" y="777850"/>
            <a:ext cx="1192634" cy="253916"/>
          </a:xfrm>
          <a:prstGeom prst="rect">
            <a:avLst/>
          </a:prstGeom>
        </p:spPr>
        <p:txBody>
          <a:bodyPr wrap="none" lIns="0" tIns="0" rIns="0" bIns="0">
            <a:spAutoFit/>
          </a:bodyPr>
          <a:lstStyle/>
          <a:p>
            <a:r>
              <a:rPr lang="ja-JP" altLang="en-US" sz="1650" spc="-100" dirty="0">
                <a:solidFill>
                  <a:schemeClr val="bg1"/>
                </a:solidFill>
              </a:rPr>
              <a:t>水防団の活動</a:t>
            </a:r>
          </a:p>
        </p:txBody>
      </p:sp>
      <p:sp>
        <p:nvSpPr>
          <p:cNvPr id="64" name="正方形/長方形 63"/>
          <p:cNvSpPr/>
          <p:nvPr/>
        </p:nvSpPr>
        <p:spPr>
          <a:xfrm>
            <a:off x="3501881" y="626761"/>
            <a:ext cx="1189749" cy="523220"/>
          </a:xfrm>
          <a:prstGeom prst="rect">
            <a:avLst/>
          </a:prstGeom>
        </p:spPr>
        <p:txBody>
          <a:bodyPr wrap="none" lIns="0" tIns="0" rIns="0" bIns="0">
            <a:spAutoFit/>
          </a:bodyPr>
          <a:lstStyle/>
          <a:p>
            <a:r>
              <a:rPr lang="ja-JP" altLang="en-US" sz="3400" b="1" spc="-320" dirty="0" smtClean="0">
                <a:solidFill>
                  <a:schemeClr val="bg1"/>
                </a:solidFill>
              </a:rPr>
              <a:t>洪水時</a:t>
            </a:r>
            <a:endParaRPr lang="ja-JP" altLang="en-US" sz="3400" b="1" spc="-320" dirty="0">
              <a:solidFill>
                <a:schemeClr val="bg1"/>
              </a:solidFill>
            </a:endParaRPr>
          </a:p>
        </p:txBody>
      </p:sp>
      <p:sp>
        <p:nvSpPr>
          <p:cNvPr id="65" name="正方形/長方形 64"/>
          <p:cNvSpPr/>
          <p:nvPr/>
        </p:nvSpPr>
        <p:spPr>
          <a:xfrm>
            <a:off x="980728" y="1337503"/>
            <a:ext cx="5019381" cy="492443"/>
          </a:xfrm>
          <a:prstGeom prst="rect">
            <a:avLst/>
          </a:prstGeom>
        </p:spPr>
        <p:txBody>
          <a:bodyPr wrap="square" lIns="0" tIns="0" rIns="0" bIns="0">
            <a:spAutoFit/>
          </a:bodyPr>
          <a:lstStyle/>
          <a:p>
            <a:pPr algn="ctr"/>
            <a:r>
              <a:rPr lang="ja-JP" altLang="en-US" sz="1600" b="1" spc="-100" dirty="0">
                <a:solidFill>
                  <a:schemeClr val="bg1"/>
                </a:solidFill>
              </a:rPr>
              <a:t>洪水時には、人海戦術による迅速な行動で</a:t>
            </a:r>
          </a:p>
          <a:p>
            <a:pPr algn="ctr"/>
            <a:r>
              <a:rPr lang="ja-JP" altLang="en-US" sz="1600" b="1" spc="-100" dirty="0">
                <a:solidFill>
                  <a:schemeClr val="bg1"/>
                </a:solidFill>
              </a:rPr>
              <a:t>「被害を最小限に食い止めよう」とする活動を行っています。</a:t>
            </a:r>
          </a:p>
        </p:txBody>
      </p:sp>
      <p:sp>
        <p:nvSpPr>
          <p:cNvPr id="66" name="正方形/長方形 65"/>
          <p:cNvSpPr/>
          <p:nvPr/>
        </p:nvSpPr>
        <p:spPr>
          <a:xfrm>
            <a:off x="2098952" y="1138982"/>
            <a:ext cx="25926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386" y="2298978"/>
            <a:ext cx="2355566" cy="1857911"/>
          </a:xfrm>
          <a:prstGeom prst="rect">
            <a:avLst/>
          </a:prstGeom>
        </p:spPr>
      </p:pic>
      <p:pic>
        <p:nvPicPr>
          <p:cNvPr id="6" name="図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274732">
            <a:off x="3375668" y="2249389"/>
            <a:ext cx="2338472" cy="1842575"/>
          </a:xfrm>
          <a:prstGeom prst="rect">
            <a:avLst/>
          </a:prstGeom>
        </p:spPr>
      </p:pic>
      <p:pic>
        <p:nvPicPr>
          <p:cNvPr id="7" name="図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09421">
            <a:off x="614483" y="4818936"/>
            <a:ext cx="2363369" cy="1862192"/>
          </a:xfrm>
          <a:prstGeom prst="rect">
            <a:avLst/>
          </a:prstGeom>
        </p:spPr>
      </p:pic>
      <p:pic>
        <p:nvPicPr>
          <p:cNvPr id="8" name="図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91454" y="4715838"/>
            <a:ext cx="1858239" cy="2358353"/>
          </a:xfrm>
          <a:prstGeom prst="rect">
            <a:avLst/>
          </a:prstGeom>
        </p:spPr>
      </p:pic>
      <p:pic>
        <p:nvPicPr>
          <p:cNvPr id="9" name="図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93906" y="7197001"/>
            <a:ext cx="2355786" cy="1860455"/>
          </a:xfrm>
          <a:prstGeom prst="rect">
            <a:avLst/>
          </a:prstGeom>
        </p:spPr>
      </p:pic>
      <p:pic>
        <p:nvPicPr>
          <p:cNvPr id="10" name="図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8680" y="6465168"/>
            <a:ext cx="2618992" cy="2621430"/>
          </a:xfrm>
          <a:prstGeom prst="rect">
            <a:avLst/>
          </a:prstGeom>
        </p:spPr>
      </p:pic>
      <p:grpSp>
        <p:nvGrpSpPr>
          <p:cNvPr id="36" name="グループ化 35"/>
          <p:cNvGrpSpPr/>
          <p:nvPr/>
        </p:nvGrpSpPr>
        <p:grpSpPr>
          <a:xfrm>
            <a:off x="2243874" y="3460815"/>
            <a:ext cx="761747" cy="720080"/>
            <a:chOff x="3399313" y="3440832"/>
            <a:chExt cx="761747" cy="720080"/>
          </a:xfrm>
        </p:grpSpPr>
        <p:pic>
          <p:nvPicPr>
            <p:cNvPr id="37" name="図 3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38" name="正方形/長方形 37"/>
            <p:cNvSpPr/>
            <p:nvPr/>
          </p:nvSpPr>
          <p:spPr>
            <a:xfrm>
              <a:off x="3399313" y="3654678"/>
              <a:ext cx="761747" cy="292388"/>
            </a:xfrm>
            <a:prstGeom prst="rect">
              <a:avLst/>
            </a:prstGeom>
          </p:spPr>
          <p:txBody>
            <a:bodyPr wrap="none">
              <a:spAutoFit/>
            </a:bodyPr>
            <a:lstStyle/>
            <a:p>
              <a:pPr algn="ctr"/>
              <a:r>
                <a:rPr lang="ja-JP" altLang="en-US" sz="1300" b="1" spc="-100" dirty="0" smtClean="0">
                  <a:solidFill>
                    <a:schemeClr val="bg1"/>
                  </a:solidFill>
                </a:rPr>
                <a:t>木流し工</a:t>
              </a:r>
              <a:endParaRPr lang="ja-JP" altLang="en-US" sz="1300" b="1" spc="-100" dirty="0">
                <a:solidFill>
                  <a:schemeClr val="bg1"/>
                </a:solidFill>
              </a:endParaRPr>
            </a:p>
          </p:txBody>
        </p:sp>
      </p:grpSp>
      <p:grpSp>
        <p:nvGrpSpPr>
          <p:cNvPr id="39" name="グループ化 38"/>
          <p:cNvGrpSpPr/>
          <p:nvPr/>
        </p:nvGrpSpPr>
        <p:grpSpPr>
          <a:xfrm>
            <a:off x="5588539" y="3415039"/>
            <a:ext cx="720080" cy="720080"/>
            <a:chOff x="3427290" y="3440832"/>
            <a:chExt cx="720080" cy="720080"/>
          </a:xfrm>
        </p:grpSpPr>
        <p:pic>
          <p:nvPicPr>
            <p:cNvPr id="40" name="図 3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41" name="正方形/長方形 40"/>
            <p:cNvSpPr/>
            <p:nvPr/>
          </p:nvSpPr>
          <p:spPr>
            <a:xfrm>
              <a:off x="3457023" y="3654678"/>
              <a:ext cx="646331" cy="292388"/>
            </a:xfrm>
            <a:prstGeom prst="rect">
              <a:avLst/>
            </a:prstGeom>
          </p:spPr>
          <p:txBody>
            <a:bodyPr wrap="none">
              <a:spAutoFit/>
            </a:bodyPr>
            <a:lstStyle/>
            <a:p>
              <a:pPr algn="ctr"/>
              <a:r>
                <a:rPr lang="ja-JP" altLang="en-US" sz="1300" b="1" spc="-100" dirty="0" smtClean="0">
                  <a:solidFill>
                    <a:schemeClr val="bg1"/>
                  </a:solidFill>
                </a:rPr>
                <a:t>釜段工</a:t>
              </a:r>
              <a:endParaRPr lang="ja-JP" altLang="en-US" sz="1300" b="1" spc="-100" dirty="0">
                <a:solidFill>
                  <a:schemeClr val="bg1"/>
                </a:solidFill>
              </a:endParaRPr>
            </a:p>
          </p:txBody>
        </p:sp>
      </p:grpSp>
      <p:grpSp>
        <p:nvGrpSpPr>
          <p:cNvPr id="42" name="グループ化 41"/>
          <p:cNvGrpSpPr/>
          <p:nvPr/>
        </p:nvGrpSpPr>
        <p:grpSpPr>
          <a:xfrm>
            <a:off x="2796415" y="5559976"/>
            <a:ext cx="752130" cy="720080"/>
            <a:chOff x="3403899" y="3440832"/>
            <a:chExt cx="752130" cy="720080"/>
          </a:xfrm>
        </p:grpSpPr>
        <p:pic>
          <p:nvPicPr>
            <p:cNvPr id="43" name="図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44" name="正方形/長方形 43"/>
            <p:cNvSpPr/>
            <p:nvPr/>
          </p:nvSpPr>
          <p:spPr>
            <a:xfrm>
              <a:off x="3403899" y="3549888"/>
              <a:ext cx="752130" cy="492443"/>
            </a:xfrm>
            <a:prstGeom prst="rect">
              <a:avLst/>
            </a:prstGeom>
          </p:spPr>
          <p:txBody>
            <a:bodyPr wrap="none">
              <a:spAutoFit/>
            </a:bodyPr>
            <a:lstStyle/>
            <a:p>
              <a:pPr algn="ctr"/>
              <a:r>
                <a:rPr lang="ja-JP" altLang="en-US" sz="1300" b="1" spc="-100" dirty="0" smtClean="0">
                  <a:solidFill>
                    <a:schemeClr val="bg1"/>
                  </a:solidFill>
                </a:rPr>
                <a:t>積み</a:t>
              </a:r>
              <a:endParaRPr lang="en-US" altLang="ja-JP" sz="1300" b="1" spc="-100" dirty="0" smtClean="0">
                <a:solidFill>
                  <a:schemeClr val="bg1"/>
                </a:solidFill>
              </a:endParaRPr>
            </a:p>
            <a:p>
              <a:pPr algn="ctr"/>
              <a:r>
                <a:rPr lang="ja-JP" altLang="en-US" sz="1300" b="1" spc="-100" dirty="0">
                  <a:solidFill>
                    <a:schemeClr val="bg1"/>
                  </a:solidFill>
                </a:rPr>
                <a:t>土の</a:t>
              </a:r>
              <a:r>
                <a:rPr lang="ja-JP" altLang="en-US" sz="1300" b="1" spc="-100" dirty="0" err="1">
                  <a:solidFill>
                    <a:schemeClr val="bg1"/>
                  </a:solidFill>
                </a:rPr>
                <a:t>う</a:t>
              </a:r>
              <a:r>
                <a:rPr lang="ja-JP" altLang="en-US" sz="1300" b="1" spc="-100" dirty="0" smtClean="0">
                  <a:solidFill>
                    <a:schemeClr val="bg1"/>
                  </a:solidFill>
                </a:rPr>
                <a:t>工</a:t>
              </a:r>
              <a:endParaRPr lang="ja-JP" altLang="en-US" sz="1300" b="1" spc="-100" dirty="0">
                <a:solidFill>
                  <a:schemeClr val="bg1"/>
                </a:solidFill>
              </a:endParaRPr>
            </a:p>
          </p:txBody>
        </p:sp>
      </p:grpSp>
      <p:grpSp>
        <p:nvGrpSpPr>
          <p:cNvPr id="45" name="グループ化 44"/>
          <p:cNvGrpSpPr/>
          <p:nvPr/>
        </p:nvGrpSpPr>
        <p:grpSpPr>
          <a:xfrm>
            <a:off x="3901891" y="5241032"/>
            <a:ext cx="800219" cy="720080"/>
            <a:chOff x="3380077" y="3440832"/>
            <a:chExt cx="800219" cy="720080"/>
          </a:xfrm>
        </p:grpSpPr>
        <p:pic>
          <p:nvPicPr>
            <p:cNvPr id="46" name="図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47" name="正方形/長方形 46"/>
            <p:cNvSpPr/>
            <p:nvPr/>
          </p:nvSpPr>
          <p:spPr>
            <a:xfrm>
              <a:off x="3380077" y="3654678"/>
              <a:ext cx="800219" cy="292388"/>
            </a:xfrm>
            <a:prstGeom prst="rect">
              <a:avLst/>
            </a:prstGeom>
          </p:spPr>
          <p:txBody>
            <a:bodyPr wrap="none">
              <a:spAutoFit/>
            </a:bodyPr>
            <a:lstStyle/>
            <a:p>
              <a:pPr algn="ctr"/>
              <a:r>
                <a:rPr lang="ja-JP" altLang="en-US" sz="1300" b="1" spc="-100" dirty="0" smtClean="0">
                  <a:solidFill>
                    <a:schemeClr val="bg1"/>
                  </a:solidFill>
                </a:rPr>
                <a:t>月の輪工</a:t>
              </a:r>
              <a:endParaRPr lang="ja-JP" altLang="en-US" sz="1300" b="1" spc="-100" dirty="0">
                <a:solidFill>
                  <a:schemeClr val="bg1"/>
                </a:solidFill>
              </a:endParaRPr>
            </a:p>
          </p:txBody>
        </p:sp>
      </p:grpSp>
      <p:grpSp>
        <p:nvGrpSpPr>
          <p:cNvPr id="51" name="グループ化 50"/>
          <p:cNvGrpSpPr/>
          <p:nvPr/>
        </p:nvGrpSpPr>
        <p:grpSpPr>
          <a:xfrm>
            <a:off x="3477639" y="8338232"/>
            <a:ext cx="720080" cy="720080"/>
            <a:chOff x="3427290" y="3440832"/>
            <a:chExt cx="720080" cy="720080"/>
          </a:xfrm>
        </p:grpSpPr>
        <p:pic>
          <p:nvPicPr>
            <p:cNvPr id="52" name="図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53" name="正方形/長方形 52"/>
            <p:cNvSpPr/>
            <p:nvPr/>
          </p:nvSpPr>
          <p:spPr>
            <a:xfrm>
              <a:off x="3485003" y="3554650"/>
              <a:ext cx="604653" cy="492443"/>
            </a:xfrm>
            <a:prstGeom prst="rect">
              <a:avLst/>
            </a:prstGeom>
          </p:spPr>
          <p:txBody>
            <a:bodyPr wrap="none">
              <a:spAutoFit/>
            </a:bodyPr>
            <a:lstStyle/>
            <a:p>
              <a:pPr algn="ctr"/>
              <a:r>
                <a:rPr lang="ja-JP" altLang="en-US" sz="1300" b="1" spc="-100" dirty="0" smtClean="0">
                  <a:solidFill>
                    <a:schemeClr val="bg1"/>
                  </a:solidFill>
                </a:rPr>
                <a:t>シート</a:t>
              </a:r>
              <a:endParaRPr lang="en-US" altLang="ja-JP" sz="1300" b="1" spc="-100" dirty="0" smtClean="0">
                <a:solidFill>
                  <a:schemeClr val="bg1"/>
                </a:solidFill>
              </a:endParaRPr>
            </a:p>
            <a:p>
              <a:pPr algn="ctr"/>
              <a:r>
                <a:rPr lang="ja-JP" altLang="en-US" sz="1300" b="1" spc="-100" dirty="0">
                  <a:solidFill>
                    <a:schemeClr val="bg1"/>
                  </a:solidFill>
                </a:rPr>
                <a:t>張り</a:t>
              </a:r>
              <a:r>
                <a:rPr lang="ja-JP" altLang="en-US" sz="1300" b="1" spc="-100" dirty="0" smtClean="0">
                  <a:solidFill>
                    <a:schemeClr val="bg1"/>
                  </a:solidFill>
                </a:rPr>
                <a:t>工</a:t>
              </a:r>
              <a:endParaRPr lang="ja-JP" altLang="en-US" sz="1300" b="1" spc="-100" dirty="0">
                <a:solidFill>
                  <a:schemeClr val="bg1"/>
                </a:solidFill>
              </a:endParaRPr>
            </a:p>
          </p:txBody>
        </p:sp>
      </p:grpSp>
      <p:grpSp>
        <p:nvGrpSpPr>
          <p:cNvPr id="11" name="グループ化 10"/>
          <p:cNvGrpSpPr/>
          <p:nvPr/>
        </p:nvGrpSpPr>
        <p:grpSpPr>
          <a:xfrm>
            <a:off x="2573778" y="8337376"/>
            <a:ext cx="720080" cy="720080"/>
            <a:chOff x="-2395953" y="4961063"/>
            <a:chExt cx="720080" cy="720080"/>
          </a:xfrm>
        </p:grpSpPr>
        <p:grpSp>
          <p:nvGrpSpPr>
            <p:cNvPr id="48" name="グループ化 47"/>
            <p:cNvGrpSpPr/>
            <p:nvPr/>
          </p:nvGrpSpPr>
          <p:grpSpPr>
            <a:xfrm>
              <a:off x="-2395953" y="4961063"/>
              <a:ext cx="720080" cy="720080"/>
              <a:chOff x="3427290" y="3440832"/>
              <a:chExt cx="720080" cy="720080"/>
            </a:xfrm>
          </p:grpSpPr>
          <p:pic>
            <p:nvPicPr>
              <p:cNvPr id="49" name="図 4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27290" y="3440832"/>
                <a:ext cx="720080" cy="720080"/>
              </a:xfrm>
              <a:prstGeom prst="rect">
                <a:avLst/>
              </a:prstGeom>
            </p:spPr>
          </p:pic>
          <p:sp>
            <p:nvSpPr>
              <p:cNvPr id="50" name="正方形/長方形 49"/>
              <p:cNvSpPr/>
              <p:nvPr/>
            </p:nvSpPr>
            <p:spPr>
              <a:xfrm>
                <a:off x="3465036" y="3542873"/>
                <a:ext cx="630301" cy="492443"/>
              </a:xfrm>
              <a:prstGeom prst="rect">
                <a:avLst/>
              </a:prstGeom>
            </p:spPr>
            <p:txBody>
              <a:bodyPr wrap="none">
                <a:spAutoFit/>
              </a:bodyPr>
              <a:lstStyle/>
              <a:p>
                <a:pPr algn="ctr"/>
                <a:r>
                  <a:rPr lang="ja-JP" altLang="en-US" sz="1300" b="1" spc="-100" dirty="0" smtClean="0">
                    <a:solidFill>
                      <a:schemeClr val="bg1"/>
                    </a:solidFill>
                  </a:rPr>
                  <a:t>土の</a:t>
                </a:r>
                <a:r>
                  <a:rPr lang="ja-JP" altLang="en-US" sz="1300" b="1" spc="-100" dirty="0" err="1" smtClean="0">
                    <a:solidFill>
                      <a:schemeClr val="bg1"/>
                    </a:solidFill>
                  </a:rPr>
                  <a:t>う</a:t>
                </a:r>
                <a:endParaRPr lang="en-US" altLang="ja-JP" sz="1300" b="1" spc="-100" dirty="0" smtClean="0">
                  <a:solidFill>
                    <a:schemeClr val="bg1"/>
                  </a:solidFill>
                </a:endParaRPr>
              </a:p>
              <a:p>
                <a:pPr algn="ctr"/>
                <a:r>
                  <a:rPr lang="ja-JP" altLang="en-US" sz="1300" b="1" spc="-100" dirty="0">
                    <a:solidFill>
                      <a:schemeClr val="bg1"/>
                    </a:solidFill>
                  </a:rPr>
                  <a:t>拵え</a:t>
                </a:r>
                <a:r>
                  <a:rPr lang="ja-JP" altLang="en-US" sz="1300" b="1" spc="-100" dirty="0" smtClean="0">
                    <a:solidFill>
                      <a:schemeClr val="bg1"/>
                    </a:solidFill>
                  </a:rPr>
                  <a:t>工</a:t>
                </a:r>
                <a:endParaRPr lang="ja-JP" altLang="en-US" sz="1300" b="1" spc="-100" dirty="0">
                  <a:solidFill>
                    <a:schemeClr val="bg1"/>
                  </a:solidFill>
                </a:endParaRPr>
              </a:p>
            </p:txBody>
          </p:sp>
        </p:grpSp>
        <p:sp>
          <p:nvSpPr>
            <p:cNvPr id="54" name="正方形/長方形 53"/>
            <p:cNvSpPr/>
            <p:nvPr/>
          </p:nvSpPr>
          <p:spPr>
            <a:xfrm>
              <a:off x="-2344983" y="5219246"/>
              <a:ext cx="336952" cy="169277"/>
            </a:xfrm>
            <a:prstGeom prst="rect">
              <a:avLst/>
            </a:prstGeom>
          </p:spPr>
          <p:txBody>
            <a:bodyPr wrap="none">
              <a:spAutoFit/>
            </a:bodyPr>
            <a:lstStyle/>
            <a:p>
              <a:pPr algn="ctr"/>
              <a:r>
                <a:rPr lang="ja-JP" altLang="en-US" sz="500" b="1" dirty="0" smtClean="0">
                  <a:solidFill>
                    <a:schemeClr val="bg1"/>
                  </a:solidFill>
                </a:rPr>
                <a:t>こしら</a:t>
              </a:r>
              <a:endParaRPr lang="ja-JP" altLang="en-US" sz="500" b="1" dirty="0">
                <a:solidFill>
                  <a:schemeClr val="bg1"/>
                </a:solidFill>
              </a:endParaRPr>
            </a:p>
          </p:txBody>
        </p:sp>
      </p:grpSp>
      <p:sp>
        <p:nvSpPr>
          <p:cNvPr id="12" name="正方形/長方形 11"/>
          <p:cNvSpPr/>
          <p:nvPr/>
        </p:nvSpPr>
        <p:spPr>
          <a:xfrm>
            <a:off x="652005" y="4232920"/>
            <a:ext cx="2321947" cy="384721"/>
          </a:xfrm>
          <a:prstGeom prst="rect">
            <a:avLst/>
          </a:prstGeom>
        </p:spPr>
        <p:txBody>
          <a:bodyPr wrap="square" lIns="0" tIns="0" rIns="0" bIns="0">
            <a:spAutoFit/>
          </a:bodyPr>
          <a:lstStyle/>
          <a:p>
            <a:pPr>
              <a:lnSpc>
                <a:spcPts val="1000"/>
              </a:lnSpc>
            </a:pPr>
            <a:r>
              <a:rPr lang="ja-JP" altLang="en-US" sz="900" b="1" spc="-50" dirty="0"/>
              <a:t>堤防川側の斜面が崩れるのを防ぐため</a:t>
            </a:r>
            <a:r>
              <a:rPr lang="ja-JP" altLang="en-US" sz="900" b="1" spc="-50" dirty="0" smtClean="0"/>
              <a:t>に木流し工</a:t>
            </a:r>
            <a:endParaRPr lang="en-US" altLang="ja-JP" sz="900" b="1" spc="-50" dirty="0" smtClean="0"/>
          </a:p>
          <a:p>
            <a:pPr>
              <a:lnSpc>
                <a:spcPts val="1000"/>
              </a:lnSpc>
            </a:pPr>
            <a:r>
              <a:rPr lang="ja-JP" altLang="en-US" sz="900" b="1" spc="-50" dirty="0" smtClean="0"/>
              <a:t>を</a:t>
            </a:r>
            <a:r>
              <a:rPr lang="ja-JP" altLang="en-US" sz="900" b="1" spc="-50" dirty="0"/>
              <a:t>行っています。また、川の流れを緩やかにする</a:t>
            </a:r>
            <a:r>
              <a:rPr lang="ja-JP" altLang="en-US" sz="900" b="1" spc="-50" dirty="0" smtClean="0"/>
              <a:t>効</a:t>
            </a:r>
            <a:endParaRPr lang="en-US" altLang="ja-JP" sz="900" b="1" spc="-50" dirty="0" smtClean="0"/>
          </a:p>
          <a:p>
            <a:pPr>
              <a:lnSpc>
                <a:spcPts val="1000"/>
              </a:lnSpc>
            </a:pPr>
            <a:r>
              <a:rPr lang="ja-JP" altLang="en-US" sz="900" b="1" spc="-50" dirty="0" smtClean="0"/>
              <a:t>果</a:t>
            </a:r>
            <a:r>
              <a:rPr lang="ja-JP" altLang="en-US" sz="900" b="1" spc="-50" dirty="0"/>
              <a:t>もあります。</a:t>
            </a:r>
          </a:p>
        </p:txBody>
      </p:sp>
      <p:sp>
        <p:nvSpPr>
          <p:cNvPr id="57" name="正方形/長方形 56"/>
          <p:cNvSpPr/>
          <p:nvPr/>
        </p:nvSpPr>
        <p:spPr>
          <a:xfrm>
            <a:off x="4391455" y="4134176"/>
            <a:ext cx="1845858" cy="512961"/>
          </a:xfrm>
          <a:prstGeom prst="rect">
            <a:avLst/>
          </a:prstGeom>
        </p:spPr>
        <p:txBody>
          <a:bodyPr wrap="square" lIns="0" tIns="0" rIns="0" bIns="0">
            <a:spAutoFit/>
          </a:bodyPr>
          <a:lstStyle/>
          <a:p>
            <a:pPr>
              <a:lnSpc>
                <a:spcPts val="1000"/>
              </a:lnSpc>
            </a:pPr>
            <a:r>
              <a:rPr lang="ja-JP" altLang="en-US" sz="900" b="1" spc="-50" dirty="0"/>
              <a:t>洪水中、堤防宅（農）地側の水平部に漏水が発生した場合、漏水の噴出口の中心に土のうを積み水を貯え、その水圧により、土砂の流出を抑えます。</a:t>
            </a:r>
          </a:p>
        </p:txBody>
      </p:sp>
      <p:sp>
        <p:nvSpPr>
          <p:cNvPr id="58" name="正方形/長方形 57"/>
          <p:cNvSpPr/>
          <p:nvPr/>
        </p:nvSpPr>
        <p:spPr>
          <a:xfrm>
            <a:off x="3140968" y="4745330"/>
            <a:ext cx="1224136" cy="512961"/>
          </a:xfrm>
          <a:prstGeom prst="rect">
            <a:avLst/>
          </a:prstGeom>
        </p:spPr>
        <p:txBody>
          <a:bodyPr wrap="square" lIns="0" tIns="0" rIns="0" bIns="0">
            <a:spAutoFit/>
          </a:bodyPr>
          <a:lstStyle/>
          <a:p>
            <a:pPr>
              <a:lnSpc>
                <a:spcPts val="1000"/>
              </a:lnSpc>
            </a:pPr>
            <a:r>
              <a:rPr lang="ja-JP" altLang="en-US" sz="900" b="1" spc="-50" dirty="0"/>
              <a:t>土のうを積んで河川水位と漏水口との水位差を少なくし水の圧力を弱め漏水口の拡大を防ぎます。</a:t>
            </a:r>
          </a:p>
        </p:txBody>
      </p:sp>
      <p:sp>
        <p:nvSpPr>
          <p:cNvPr id="59" name="正方形/長方形 58"/>
          <p:cNvSpPr/>
          <p:nvPr/>
        </p:nvSpPr>
        <p:spPr>
          <a:xfrm>
            <a:off x="2961700" y="6321152"/>
            <a:ext cx="1224136" cy="512961"/>
          </a:xfrm>
          <a:prstGeom prst="rect">
            <a:avLst/>
          </a:prstGeom>
        </p:spPr>
        <p:txBody>
          <a:bodyPr wrap="square" lIns="0" tIns="0" rIns="0" bIns="0">
            <a:spAutoFit/>
          </a:bodyPr>
          <a:lstStyle/>
          <a:p>
            <a:pPr>
              <a:lnSpc>
                <a:spcPts val="1000"/>
              </a:lnSpc>
            </a:pPr>
            <a:r>
              <a:rPr lang="ja-JP" altLang="en-US" sz="900" b="1" spc="-50" dirty="0"/>
              <a:t>河川水位が上昇し、水が堤防を越えそうなので、堤防上面に土のうを積み、越水を防ぎます。</a:t>
            </a:r>
          </a:p>
        </p:txBody>
      </p:sp>
      <p:sp>
        <p:nvSpPr>
          <p:cNvPr id="84" name="正方形/長方形 83"/>
          <p:cNvSpPr/>
          <p:nvPr/>
        </p:nvSpPr>
        <p:spPr>
          <a:xfrm>
            <a:off x="3893905" y="9129464"/>
            <a:ext cx="2343407" cy="256480"/>
          </a:xfrm>
          <a:prstGeom prst="rect">
            <a:avLst/>
          </a:prstGeom>
        </p:spPr>
        <p:txBody>
          <a:bodyPr wrap="square" lIns="0" tIns="0" rIns="0" bIns="0">
            <a:spAutoFit/>
          </a:bodyPr>
          <a:lstStyle/>
          <a:p>
            <a:pPr>
              <a:lnSpc>
                <a:spcPts val="1000"/>
              </a:lnSpc>
            </a:pPr>
            <a:r>
              <a:rPr lang="ja-JP" altLang="en-US" sz="900" b="1" spc="-50" dirty="0"/>
              <a:t>堤防川側が崩れ始めたので、これ以上侵食しないように崩れを防ぎます。</a:t>
            </a:r>
          </a:p>
        </p:txBody>
      </p:sp>
      <p:sp>
        <p:nvSpPr>
          <p:cNvPr id="85" name="正方形/長方形 84"/>
          <p:cNvSpPr/>
          <p:nvPr/>
        </p:nvSpPr>
        <p:spPr>
          <a:xfrm>
            <a:off x="1147011" y="9129464"/>
            <a:ext cx="2094814" cy="256480"/>
          </a:xfrm>
          <a:prstGeom prst="rect">
            <a:avLst/>
          </a:prstGeom>
        </p:spPr>
        <p:txBody>
          <a:bodyPr wrap="square" lIns="0" tIns="0" rIns="0" bIns="0">
            <a:spAutoFit/>
          </a:bodyPr>
          <a:lstStyle/>
          <a:p>
            <a:pPr algn="r">
              <a:lnSpc>
                <a:spcPts val="1000"/>
              </a:lnSpc>
            </a:pPr>
            <a:r>
              <a:rPr lang="ja-JP" altLang="en-US" sz="900" b="1" spc="-50" dirty="0"/>
              <a:t>水防工法の基本となる「土の</a:t>
            </a:r>
            <a:r>
              <a:rPr lang="ja-JP" altLang="en-US" sz="900" b="1" spc="-50" dirty="0" err="1"/>
              <a:t>う</a:t>
            </a:r>
            <a:r>
              <a:rPr lang="ja-JP" altLang="en-US" sz="900" b="1" spc="-50" dirty="0"/>
              <a:t>」を人海戦術で多量に作っています。</a:t>
            </a:r>
          </a:p>
        </p:txBody>
      </p:sp>
    </p:spTree>
    <p:extLst>
      <p:ext uri="{BB962C8B-B14F-4D97-AF65-F5344CB8AC3E}">
        <p14:creationId xmlns:p14="http://schemas.microsoft.com/office/powerpoint/2010/main" val="285455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図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3" y="0"/>
            <a:ext cx="6858000" cy="9906000"/>
          </a:xfrm>
          <a:prstGeom prst="rect">
            <a:avLst/>
          </a:prstGeom>
        </p:spPr>
      </p:pic>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416" y="2048302"/>
            <a:ext cx="2656974" cy="2274710"/>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9844" y="2051180"/>
            <a:ext cx="2656974" cy="2274710"/>
          </a:xfrm>
          <a:prstGeom prst="rect">
            <a:avLst/>
          </a:prstGeom>
        </p:spPr>
      </p:pic>
      <p:pic>
        <p:nvPicPr>
          <p:cNvPr id="30" name="図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459" y="4584402"/>
            <a:ext cx="2659334" cy="2274710"/>
          </a:xfrm>
          <a:prstGeom prst="rect">
            <a:avLst/>
          </a:prstGeom>
        </p:spPr>
      </p:pic>
      <p:pic>
        <p:nvPicPr>
          <p:cNvPr id="31" name="図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9370" y="4588197"/>
            <a:ext cx="2656974" cy="2274710"/>
          </a:xfrm>
          <a:prstGeom prst="rect">
            <a:avLst/>
          </a:prstGeom>
        </p:spPr>
      </p:pic>
      <p:pic>
        <p:nvPicPr>
          <p:cNvPr id="32" name="図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9056" y="7124122"/>
            <a:ext cx="2659334" cy="2274710"/>
          </a:xfrm>
          <a:prstGeom prst="rect">
            <a:avLst/>
          </a:prstGeom>
        </p:spPr>
      </p:pic>
      <p:pic>
        <p:nvPicPr>
          <p:cNvPr id="40" name="図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16446" y="7126482"/>
            <a:ext cx="2656974" cy="2272350"/>
          </a:xfrm>
          <a:prstGeom prst="rect">
            <a:avLst/>
          </a:prstGeom>
        </p:spPr>
      </p:pic>
      <p:sp>
        <p:nvSpPr>
          <p:cNvPr id="56" name="正方形/長方形 55"/>
          <p:cNvSpPr/>
          <p:nvPr/>
        </p:nvSpPr>
        <p:spPr>
          <a:xfrm>
            <a:off x="505273" y="1280592"/>
            <a:ext cx="5876056" cy="665118"/>
          </a:xfrm>
          <a:prstGeom prst="rect">
            <a:avLst/>
          </a:prstGeom>
        </p:spPr>
        <p:txBody>
          <a:bodyPr wrap="square" lIns="0" tIns="0" rIns="0" bIns="0">
            <a:spAutoFit/>
          </a:bodyPr>
          <a:lstStyle/>
          <a:p>
            <a:pPr>
              <a:lnSpc>
                <a:spcPts val="1800"/>
              </a:lnSpc>
            </a:pPr>
            <a:r>
              <a:rPr lang="ja-JP" altLang="en-US" sz="1400" b="1" spc="-120" dirty="0">
                <a:solidFill>
                  <a:srgbClr val="0070C0"/>
                </a:solidFill>
                <a:latin typeface="ＭＳ ゴシック" panose="020B0609070205080204" pitchFamily="49" charset="-128"/>
                <a:ea typeface="ＭＳ ゴシック" panose="020B0609070205080204" pitchFamily="49" charset="-128"/>
              </a:rPr>
              <a:t>洪水から私たちの命や財産を守る水防活動には、私たち自身がそれぞれの役割</a:t>
            </a:r>
            <a:r>
              <a:rPr lang="ja-JP" altLang="en-US" sz="1400" b="1" spc="-120" dirty="0" smtClean="0">
                <a:solidFill>
                  <a:srgbClr val="0070C0"/>
                </a:solidFill>
                <a:latin typeface="ＭＳ ゴシック" panose="020B0609070205080204" pitchFamily="49" charset="-128"/>
                <a:ea typeface="ＭＳ ゴシック" panose="020B0609070205080204" pitchFamily="49" charset="-128"/>
              </a:rPr>
              <a:t>を理解</a:t>
            </a:r>
            <a:r>
              <a:rPr lang="ja-JP" altLang="en-US" sz="1400" b="1" spc="-120" dirty="0">
                <a:solidFill>
                  <a:srgbClr val="0070C0"/>
                </a:solidFill>
                <a:latin typeface="ＭＳ ゴシック" panose="020B0609070205080204" pitchFamily="49" charset="-128"/>
                <a:ea typeface="ＭＳ ゴシック" panose="020B0609070205080204" pitchFamily="49" charset="-128"/>
              </a:rPr>
              <a:t>し、みんなで協力しあうことが大切です。では、実際の水防活動では何が</a:t>
            </a:r>
            <a:r>
              <a:rPr lang="ja-JP" altLang="en-US" sz="1400" b="1" spc="-120" dirty="0" smtClean="0">
                <a:solidFill>
                  <a:srgbClr val="0070C0"/>
                </a:solidFill>
                <a:latin typeface="ＭＳ ゴシック" panose="020B0609070205080204" pitchFamily="49" charset="-128"/>
                <a:ea typeface="ＭＳ ゴシック" panose="020B0609070205080204" pitchFamily="49" charset="-128"/>
              </a:rPr>
              <a:t>行われ</a:t>
            </a:r>
            <a:r>
              <a:rPr lang="ja-JP" altLang="en-US" sz="1400" b="1" spc="-120" dirty="0">
                <a:solidFill>
                  <a:srgbClr val="0070C0"/>
                </a:solidFill>
                <a:latin typeface="ＭＳ ゴシック" panose="020B0609070205080204" pitchFamily="49" charset="-128"/>
                <a:ea typeface="ＭＳ ゴシック" panose="020B0609070205080204" pitchFamily="49" charset="-128"/>
              </a:rPr>
              <a:t>、私たちはどんな行動をとればよいのでしょうか。</a:t>
            </a:r>
          </a:p>
        </p:txBody>
      </p:sp>
      <p:sp>
        <p:nvSpPr>
          <p:cNvPr id="57" name="正方形/長方形 56"/>
          <p:cNvSpPr/>
          <p:nvPr/>
        </p:nvSpPr>
        <p:spPr>
          <a:xfrm>
            <a:off x="817660" y="2101258"/>
            <a:ext cx="117020" cy="276999"/>
          </a:xfrm>
          <a:prstGeom prst="rect">
            <a:avLst/>
          </a:prstGeom>
        </p:spPr>
        <p:txBody>
          <a:bodyPr wrap="none" lIns="0" tIns="0" rIns="0" bIns="0">
            <a:spAutoFit/>
          </a:bodyPr>
          <a:lstStyle/>
          <a:p>
            <a:pPr algn="ctr"/>
            <a:r>
              <a:rPr lang="en-US" altLang="ja-JP" dirty="0">
                <a:solidFill>
                  <a:schemeClr val="bg1"/>
                </a:solidFill>
              </a:rPr>
              <a:t>1</a:t>
            </a:r>
            <a:endParaRPr lang="ja-JP" altLang="en-US" dirty="0">
              <a:solidFill>
                <a:schemeClr val="bg1"/>
              </a:solidFill>
            </a:endParaRPr>
          </a:p>
        </p:txBody>
      </p:sp>
      <p:sp>
        <p:nvSpPr>
          <p:cNvPr id="58" name="正方形/長方形 57"/>
          <p:cNvSpPr/>
          <p:nvPr/>
        </p:nvSpPr>
        <p:spPr>
          <a:xfrm>
            <a:off x="3870574" y="2110784"/>
            <a:ext cx="117020" cy="276999"/>
          </a:xfrm>
          <a:prstGeom prst="rect">
            <a:avLst/>
          </a:prstGeom>
        </p:spPr>
        <p:txBody>
          <a:bodyPr wrap="none" lIns="0" tIns="0" rIns="0" bIns="0">
            <a:spAutoFit/>
          </a:bodyPr>
          <a:lstStyle/>
          <a:p>
            <a:pPr algn="ctr"/>
            <a:r>
              <a:rPr lang="en-US" altLang="ja-JP" dirty="0" smtClean="0">
                <a:solidFill>
                  <a:schemeClr val="bg1"/>
                </a:solidFill>
              </a:rPr>
              <a:t>4</a:t>
            </a:r>
            <a:endParaRPr lang="ja-JP" altLang="en-US" dirty="0">
              <a:solidFill>
                <a:schemeClr val="bg1"/>
              </a:solidFill>
            </a:endParaRPr>
          </a:p>
        </p:txBody>
      </p:sp>
      <p:sp>
        <p:nvSpPr>
          <p:cNvPr id="59" name="正方形/長方形 58"/>
          <p:cNvSpPr/>
          <p:nvPr/>
        </p:nvSpPr>
        <p:spPr>
          <a:xfrm>
            <a:off x="822423" y="7190011"/>
            <a:ext cx="117020" cy="276999"/>
          </a:xfrm>
          <a:prstGeom prst="rect">
            <a:avLst/>
          </a:prstGeom>
        </p:spPr>
        <p:txBody>
          <a:bodyPr wrap="none" lIns="0" tIns="0" rIns="0" bIns="0">
            <a:spAutoFit/>
          </a:bodyPr>
          <a:lstStyle/>
          <a:p>
            <a:pPr algn="ctr"/>
            <a:r>
              <a:rPr lang="en-US" altLang="ja-JP" dirty="0" smtClean="0">
                <a:solidFill>
                  <a:schemeClr val="bg1"/>
                </a:solidFill>
              </a:rPr>
              <a:t>3</a:t>
            </a:r>
            <a:endParaRPr lang="ja-JP" altLang="en-US" dirty="0">
              <a:solidFill>
                <a:schemeClr val="bg1"/>
              </a:solidFill>
            </a:endParaRPr>
          </a:p>
        </p:txBody>
      </p:sp>
      <p:sp>
        <p:nvSpPr>
          <p:cNvPr id="60" name="正方形/長方形 59"/>
          <p:cNvSpPr/>
          <p:nvPr/>
        </p:nvSpPr>
        <p:spPr>
          <a:xfrm>
            <a:off x="822423" y="4658166"/>
            <a:ext cx="117020" cy="276999"/>
          </a:xfrm>
          <a:prstGeom prst="rect">
            <a:avLst/>
          </a:prstGeom>
        </p:spPr>
        <p:txBody>
          <a:bodyPr wrap="none" lIns="0" tIns="0" rIns="0" bIns="0">
            <a:spAutoFit/>
          </a:bodyPr>
          <a:lstStyle/>
          <a:p>
            <a:pPr algn="ctr"/>
            <a:r>
              <a:rPr lang="en-US" altLang="ja-JP" dirty="0" smtClean="0">
                <a:solidFill>
                  <a:schemeClr val="bg1"/>
                </a:solidFill>
              </a:rPr>
              <a:t>2</a:t>
            </a:r>
            <a:endParaRPr lang="ja-JP" altLang="en-US" dirty="0">
              <a:solidFill>
                <a:schemeClr val="bg1"/>
              </a:solidFill>
            </a:endParaRPr>
          </a:p>
        </p:txBody>
      </p:sp>
      <p:sp>
        <p:nvSpPr>
          <p:cNvPr id="61" name="正方形/長方形 60"/>
          <p:cNvSpPr/>
          <p:nvPr/>
        </p:nvSpPr>
        <p:spPr>
          <a:xfrm>
            <a:off x="3881329" y="4654879"/>
            <a:ext cx="117020" cy="276999"/>
          </a:xfrm>
          <a:prstGeom prst="rect">
            <a:avLst/>
          </a:prstGeom>
        </p:spPr>
        <p:txBody>
          <a:bodyPr wrap="none" lIns="0" tIns="0" rIns="0" bIns="0">
            <a:spAutoFit/>
          </a:bodyPr>
          <a:lstStyle/>
          <a:p>
            <a:pPr algn="ctr"/>
            <a:r>
              <a:rPr lang="en-US" altLang="ja-JP" smtClean="0">
                <a:solidFill>
                  <a:schemeClr val="bg1"/>
                </a:solidFill>
              </a:rPr>
              <a:t>5</a:t>
            </a:r>
            <a:endParaRPr lang="ja-JP" altLang="en-US" dirty="0">
              <a:solidFill>
                <a:schemeClr val="bg1"/>
              </a:solidFill>
            </a:endParaRPr>
          </a:p>
        </p:txBody>
      </p:sp>
      <p:sp>
        <p:nvSpPr>
          <p:cNvPr id="62" name="正方形/長方形 61"/>
          <p:cNvSpPr/>
          <p:nvPr/>
        </p:nvSpPr>
        <p:spPr>
          <a:xfrm>
            <a:off x="3873186" y="7190011"/>
            <a:ext cx="117020" cy="276999"/>
          </a:xfrm>
          <a:prstGeom prst="rect">
            <a:avLst/>
          </a:prstGeom>
        </p:spPr>
        <p:txBody>
          <a:bodyPr wrap="none" lIns="0" tIns="0" rIns="0" bIns="0">
            <a:spAutoFit/>
          </a:bodyPr>
          <a:lstStyle/>
          <a:p>
            <a:pPr algn="ctr"/>
            <a:r>
              <a:rPr lang="en-US" altLang="ja-JP" smtClean="0">
                <a:solidFill>
                  <a:schemeClr val="bg1"/>
                </a:solidFill>
              </a:rPr>
              <a:t>6</a:t>
            </a:r>
            <a:endParaRPr lang="ja-JP" altLang="en-US" dirty="0">
              <a:solidFill>
                <a:schemeClr val="bg1"/>
              </a:solidFill>
            </a:endParaRPr>
          </a:p>
        </p:txBody>
      </p:sp>
      <p:sp>
        <p:nvSpPr>
          <p:cNvPr id="63" name="正方形/長方形 62"/>
          <p:cNvSpPr/>
          <p:nvPr/>
        </p:nvSpPr>
        <p:spPr>
          <a:xfrm>
            <a:off x="1095603" y="2133373"/>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緊急自動車を</a:t>
            </a:r>
          </a:p>
          <a:p>
            <a:pPr>
              <a:lnSpc>
                <a:spcPts val="1000"/>
              </a:lnSpc>
            </a:pPr>
            <a:r>
              <a:rPr lang="ja-JP" altLang="en-US" sz="1000" b="1" spc="-60" dirty="0">
                <a:solidFill>
                  <a:schemeClr val="bg1"/>
                </a:solidFill>
              </a:rPr>
              <a:t>優先通行させてください。</a:t>
            </a:r>
          </a:p>
        </p:txBody>
      </p:sp>
      <p:sp>
        <p:nvSpPr>
          <p:cNvPr id="64" name="正方形/長方形 63"/>
          <p:cNvSpPr/>
          <p:nvPr/>
        </p:nvSpPr>
        <p:spPr>
          <a:xfrm>
            <a:off x="4119939" y="2134371"/>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私有の樹木や土砂を</a:t>
            </a:r>
          </a:p>
          <a:p>
            <a:pPr>
              <a:lnSpc>
                <a:spcPts val="1000"/>
              </a:lnSpc>
            </a:pPr>
            <a:r>
              <a:rPr lang="ja-JP" altLang="en-US" sz="1000" b="1" spc="-60" dirty="0">
                <a:solidFill>
                  <a:schemeClr val="bg1"/>
                </a:solidFill>
              </a:rPr>
              <a:t>使わせていただくことがあります。</a:t>
            </a:r>
          </a:p>
        </p:txBody>
      </p:sp>
      <p:sp>
        <p:nvSpPr>
          <p:cNvPr id="65" name="正方形/長方形 64"/>
          <p:cNvSpPr/>
          <p:nvPr/>
        </p:nvSpPr>
        <p:spPr>
          <a:xfrm>
            <a:off x="1076551" y="4677989"/>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水防活動時には立入りが制限され</a:t>
            </a:r>
          </a:p>
          <a:p>
            <a:pPr>
              <a:lnSpc>
                <a:spcPts val="1000"/>
              </a:lnSpc>
            </a:pPr>
            <a:r>
              <a:rPr lang="ja-JP" altLang="en-US" sz="1000" b="1" spc="-60" dirty="0">
                <a:solidFill>
                  <a:schemeClr val="bg1"/>
                </a:solidFill>
              </a:rPr>
              <a:t>る場合があります。</a:t>
            </a:r>
          </a:p>
        </p:txBody>
      </p:sp>
      <p:sp>
        <p:nvSpPr>
          <p:cNvPr id="66" name="正方形/長方形 65"/>
          <p:cNvSpPr/>
          <p:nvPr/>
        </p:nvSpPr>
        <p:spPr>
          <a:xfrm>
            <a:off x="4100887" y="4678987"/>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私有の樹木や土砂を</a:t>
            </a:r>
          </a:p>
          <a:p>
            <a:pPr>
              <a:lnSpc>
                <a:spcPts val="1000"/>
              </a:lnSpc>
            </a:pPr>
            <a:r>
              <a:rPr lang="ja-JP" altLang="en-US" sz="1000" b="1" spc="-60" dirty="0">
                <a:solidFill>
                  <a:schemeClr val="bg1"/>
                </a:solidFill>
              </a:rPr>
              <a:t>使わせていただくことがあります。</a:t>
            </a:r>
          </a:p>
        </p:txBody>
      </p:sp>
      <p:sp>
        <p:nvSpPr>
          <p:cNvPr id="67" name="正方形/長方形 66"/>
          <p:cNvSpPr/>
          <p:nvPr/>
        </p:nvSpPr>
        <p:spPr>
          <a:xfrm>
            <a:off x="1071787" y="7213826"/>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住民のみなさんに水防活動への</a:t>
            </a:r>
          </a:p>
          <a:p>
            <a:pPr>
              <a:lnSpc>
                <a:spcPts val="1000"/>
              </a:lnSpc>
            </a:pPr>
            <a:r>
              <a:rPr lang="ja-JP" altLang="en-US" sz="1000" b="1" spc="-60" dirty="0">
                <a:solidFill>
                  <a:schemeClr val="bg1"/>
                </a:solidFill>
              </a:rPr>
              <a:t>協力をお願いする場合があります。</a:t>
            </a:r>
          </a:p>
        </p:txBody>
      </p:sp>
      <p:sp>
        <p:nvSpPr>
          <p:cNvPr id="68" name="正方形/長方形 67"/>
          <p:cNvSpPr/>
          <p:nvPr/>
        </p:nvSpPr>
        <p:spPr>
          <a:xfrm>
            <a:off x="4096123" y="7214824"/>
            <a:ext cx="2132787" cy="256480"/>
          </a:xfrm>
          <a:prstGeom prst="rect">
            <a:avLst/>
          </a:prstGeom>
        </p:spPr>
        <p:txBody>
          <a:bodyPr wrap="square" lIns="0" tIns="0" rIns="0" bIns="0">
            <a:spAutoFit/>
          </a:bodyPr>
          <a:lstStyle/>
          <a:p>
            <a:pPr>
              <a:lnSpc>
                <a:spcPts val="1000"/>
              </a:lnSpc>
            </a:pPr>
            <a:r>
              <a:rPr lang="ja-JP" altLang="en-US" sz="1000" b="1" spc="-60" dirty="0">
                <a:solidFill>
                  <a:schemeClr val="bg1"/>
                </a:solidFill>
              </a:rPr>
              <a:t>立ち退き指示があったときは</a:t>
            </a:r>
          </a:p>
          <a:p>
            <a:pPr>
              <a:lnSpc>
                <a:spcPts val="1000"/>
              </a:lnSpc>
            </a:pPr>
            <a:r>
              <a:rPr lang="ja-JP" altLang="en-US" sz="1000" b="1" spc="-60" dirty="0">
                <a:solidFill>
                  <a:schemeClr val="bg1"/>
                </a:solidFill>
              </a:rPr>
              <a:t>迅速に従ってください。</a:t>
            </a:r>
          </a:p>
        </p:txBody>
      </p:sp>
      <p:sp>
        <p:nvSpPr>
          <p:cNvPr id="69" name="円/楕円 68"/>
          <p:cNvSpPr/>
          <p:nvPr/>
        </p:nvSpPr>
        <p:spPr>
          <a:xfrm>
            <a:off x="646648" y="3910984"/>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p:cNvSpPr/>
          <p:nvPr/>
        </p:nvSpPr>
        <p:spPr>
          <a:xfrm>
            <a:off x="1268760" y="3893667"/>
            <a:ext cx="1935814" cy="392415"/>
          </a:xfrm>
          <a:prstGeom prst="rect">
            <a:avLst/>
          </a:prstGeom>
        </p:spPr>
        <p:txBody>
          <a:bodyPr wrap="square" lIns="0" tIns="0" rIns="0" bIns="0">
            <a:spAutoFit/>
          </a:bodyPr>
          <a:lstStyle/>
          <a:p>
            <a:r>
              <a:rPr lang="ja-JP" altLang="en-US" sz="850" b="1" spc="-40" dirty="0">
                <a:solidFill>
                  <a:schemeClr val="bg1"/>
                </a:solidFill>
                <a:latin typeface="ＭＳ ゴシック" panose="020B0609070205080204" pitchFamily="49" charset="-128"/>
                <a:ea typeface="ＭＳ ゴシック" panose="020B0609070205080204" pitchFamily="49" charset="-128"/>
              </a:rPr>
              <a:t>水防のため出動する自動車は、緊急自動車として通行を優先し、一時的に交通標識に従わずに通行することがあります。</a:t>
            </a:r>
          </a:p>
        </p:txBody>
      </p:sp>
      <p:sp>
        <p:nvSpPr>
          <p:cNvPr id="72" name="正方形/長方形 71"/>
          <p:cNvSpPr/>
          <p:nvPr/>
        </p:nvSpPr>
        <p:spPr>
          <a:xfrm>
            <a:off x="678407" y="3971677"/>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18</a:t>
            </a:r>
            <a:r>
              <a:rPr lang="ja-JP" altLang="en-US" sz="1000" b="1" dirty="0" smtClean="0">
                <a:latin typeface="+mn-ea"/>
              </a:rPr>
              <a:t>条</a:t>
            </a:r>
            <a:endParaRPr lang="ja-JP" altLang="en-US" sz="1000" b="1" dirty="0">
              <a:latin typeface="+mn-ea"/>
            </a:endParaRPr>
          </a:p>
        </p:txBody>
      </p:sp>
      <p:sp>
        <p:nvSpPr>
          <p:cNvPr id="73" name="円/楕円 72"/>
          <p:cNvSpPr/>
          <p:nvPr/>
        </p:nvSpPr>
        <p:spPr>
          <a:xfrm>
            <a:off x="3689911" y="3909843"/>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p:cNvSpPr/>
          <p:nvPr/>
        </p:nvSpPr>
        <p:spPr>
          <a:xfrm>
            <a:off x="4312023" y="3952258"/>
            <a:ext cx="1935814" cy="261610"/>
          </a:xfrm>
          <a:prstGeom prst="rect">
            <a:avLst/>
          </a:prstGeom>
        </p:spPr>
        <p:txBody>
          <a:bodyPr wrap="square" lIns="0" tIns="0" rIns="0" bIns="0">
            <a:spAutoFit/>
          </a:bodyPr>
          <a:lstStyle/>
          <a:p>
            <a:r>
              <a:rPr lang="ja-JP" altLang="en-US" sz="850" b="1" spc="-40" dirty="0">
                <a:solidFill>
                  <a:schemeClr val="bg1"/>
                </a:solidFill>
                <a:latin typeface="ＭＳ ゴシック" panose="020B0609070205080204" pitchFamily="49" charset="-128"/>
                <a:ea typeface="ＭＳ ゴシック" panose="020B0609070205080204" pitchFamily="49" charset="-128"/>
              </a:rPr>
              <a:t>電話など通信設備は、優先的に使えるように協力していただきます。</a:t>
            </a:r>
          </a:p>
        </p:txBody>
      </p:sp>
      <p:sp>
        <p:nvSpPr>
          <p:cNvPr id="75" name="正方形/長方形 74"/>
          <p:cNvSpPr/>
          <p:nvPr/>
        </p:nvSpPr>
        <p:spPr>
          <a:xfrm>
            <a:off x="3721670" y="3970536"/>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27</a:t>
            </a:r>
            <a:r>
              <a:rPr lang="ja-JP" altLang="en-US" sz="1000" b="1" dirty="0" smtClean="0">
                <a:latin typeface="+mn-ea"/>
              </a:rPr>
              <a:t>条</a:t>
            </a:r>
            <a:endParaRPr lang="ja-JP" altLang="en-US" sz="1000" b="1" dirty="0">
              <a:latin typeface="+mn-ea"/>
            </a:endParaRPr>
          </a:p>
        </p:txBody>
      </p:sp>
      <p:sp>
        <p:nvSpPr>
          <p:cNvPr id="76" name="円/楕円 75"/>
          <p:cNvSpPr/>
          <p:nvPr/>
        </p:nvSpPr>
        <p:spPr>
          <a:xfrm>
            <a:off x="655953" y="6441353"/>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a:off x="1263776" y="6424036"/>
            <a:ext cx="1935814" cy="392415"/>
          </a:xfrm>
          <a:prstGeom prst="rect">
            <a:avLst/>
          </a:prstGeom>
        </p:spPr>
        <p:txBody>
          <a:bodyPr wrap="square" lIns="0" tIns="0" rIns="0" bIns="0">
            <a:spAutoFit/>
          </a:bodyPr>
          <a:lstStyle/>
          <a:p>
            <a:r>
              <a:rPr lang="ja-JP" altLang="en-US" sz="850" b="1" spc="-100" dirty="0">
                <a:solidFill>
                  <a:schemeClr val="bg1"/>
                </a:solidFill>
                <a:latin typeface="ＭＳ ゴシック" panose="020B0609070205080204" pitchFamily="49" charset="-128"/>
                <a:ea typeface="ＭＳ ゴシック" panose="020B0609070205080204" pitchFamily="49" charset="-128"/>
              </a:rPr>
              <a:t>水防上必要のある場合、警戒区域を設定します。水防活動を速やかに行うため、堤防に車を停めたりしないように協力してください。</a:t>
            </a:r>
          </a:p>
        </p:txBody>
      </p:sp>
      <p:sp>
        <p:nvSpPr>
          <p:cNvPr id="78" name="正方形/長方形 77"/>
          <p:cNvSpPr/>
          <p:nvPr/>
        </p:nvSpPr>
        <p:spPr>
          <a:xfrm>
            <a:off x="687712" y="6502046"/>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21</a:t>
            </a:r>
            <a:r>
              <a:rPr lang="ja-JP" altLang="en-US" sz="1000" b="1" dirty="0" smtClean="0">
                <a:latin typeface="+mn-ea"/>
              </a:rPr>
              <a:t>条</a:t>
            </a:r>
            <a:endParaRPr lang="ja-JP" altLang="en-US" sz="1000" b="1" dirty="0">
              <a:latin typeface="+mn-ea"/>
            </a:endParaRPr>
          </a:p>
        </p:txBody>
      </p:sp>
      <p:sp>
        <p:nvSpPr>
          <p:cNvPr id="79" name="円/楕円 78"/>
          <p:cNvSpPr/>
          <p:nvPr/>
        </p:nvSpPr>
        <p:spPr>
          <a:xfrm>
            <a:off x="3699216" y="6440212"/>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p:cNvSpPr/>
          <p:nvPr/>
        </p:nvSpPr>
        <p:spPr>
          <a:xfrm>
            <a:off x="4321328" y="6422895"/>
            <a:ext cx="1935814" cy="392415"/>
          </a:xfrm>
          <a:prstGeom prst="rect">
            <a:avLst/>
          </a:prstGeom>
        </p:spPr>
        <p:txBody>
          <a:bodyPr wrap="square" lIns="0" tIns="0" rIns="0" bIns="0">
            <a:spAutoFit/>
          </a:bodyPr>
          <a:lstStyle/>
          <a:p>
            <a:r>
              <a:rPr lang="ja-JP" altLang="en-US" sz="850" b="1" spc="-40" dirty="0">
                <a:solidFill>
                  <a:schemeClr val="bg1"/>
                </a:solidFill>
                <a:latin typeface="ＭＳ ゴシック" panose="020B0609070205080204" pitchFamily="49" charset="-128"/>
                <a:ea typeface="ＭＳ ゴシック" panose="020B0609070205080204" pitchFamily="49" charset="-128"/>
              </a:rPr>
              <a:t>緊急の場合、周辺地区住民の私有財産である樹木や土砂を、水防のために使わせていただく場合があります。</a:t>
            </a:r>
          </a:p>
        </p:txBody>
      </p:sp>
      <p:sp>
        <p:nvSpPr>
          <p:cNvPr id="81" name="正方形/長方形 80"/>
          <p:cNvSpPr/>
          <p:nvPr/>
        </p:nvSpPr>
        <p:spPr>
          <a:xfrm>
            <a:off x="3730975" y="6500905"/>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28</a:t>
            </a:r>
            <a:r>
              <a:rPr lang="ja-JP" altLang="en-US" sz="1000" b="1" dirty="0" smtClean="0">
                <a:latin typeface="+mn-ea"/>
              </a:rPr>
              <a:t>条</a:t>
            </a:r>
            <a:endParaRPr lang="ja-JP" altLang="en-US" sz="1000" b="1" dirty="0">
              <a:latin typeface="+mn-ea"/>
            </a:endParaRPr>
          </a:p>
        </p:txBody>
      </p:sp>
      <p:sp>
        <p:nvSpPr>
          <p:cNvPr id="82" name="円/楕円 81"/>
          <p:cNvSpPr/>
          <p:nvPr/>
        </p:nvSpPr>
        <p:spPr>
          <a:xfrm>
            <a:off x="662781" y="8985448"/>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p:cNvSpPr/>
          <p:nvPr/>
        </p:nvSpPr>
        <p:spPr>
          <a:xfrm>
            <a:off x="1284893" y="8968131"/>
            <a:ext cx="1935814" cy="392415"/>
          </a:xfrm>
          <a:prstGeom prst="rect">
            <a:avLst/>
          </a:prstGeom>
        </p:spPr>
        <p:txBody>
          <a:bodyPr wrap="square" lIns="0" tIns="0" rIns="0" bIns="0">
            <a:spAutoFit/>
          </a:bodyPr>
          <a:lstStyle/>
          <a:p>
            <a:r>
              <a:rPr lang="ja-JP" altLang="en-US" sz="850" b="1" spc="-40" dirty="0">
                <a:solidFill>
                  <a:schemeClr val="bg1"/>
                </a:solidFill>
                <a:latin typeface="ＭＳ ゴシック" panose="020B0609070205080204" pitchFamily="49" charset="-128"/>
                <a:ea typeface="ＭＳ ゴシック" panose="020B0609070205080204" pitchFamily="49" charset="-128"/>
              </a:rPr>
              <a:t>水害発生の危険がある場合、または水害発生の非常時に、周辺地区の方々に水防活動の協力をお願いする場合があります。</a:t>
            </a:r>
          </a:p>
        </p:txBody>
      </p:sp>
      <p:sp>
        <p:nvSpPr>
          <p:cNvPr id="84" name="正方形/長方形 83"/>
          <p:cNvSpPr/>
          <p:nvPr/>
        </p:nvSpPr>
        <p:spPr>
          <a:xfrm>
            <a:off x="694540" y="9046141"/>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24</a:t>
            </a:r>
            <a:r>
              <a:rPr lang="ja-JP" altLang="en-US" sz="1000" b="1" dirty="0" smtClean="0">
                <a:latin typeface="+mn-ea"/>
              </a:rPr>
              <a:t>条</a:t>
            </a:r>
            <a:endParaRPr lang="ja-JP" altLang="en-US" sz="1000" b="1" dirty="0">
              <a:latin typeface="+mn-ea"/>
            </a:endParaRPr>
          </a:p>
        </p:txBody>
      </p:sp>
      <p:sp>
        <p:nvSpPr>
          <p:cNvPr id="85" name="円/楕円 84"/>
          <p:cNvSpPr/>
          <p:nvPr/>
        </p:nvSpPr>
        <p:spPr>
          <a:xfrm>
            <a:off x="3706044" y="8984307"/>
            <a:ext cx="576064" cy="371476"/>
          </a:xfrm>
          <a:prstGeom prst="ellipse">
            <a:avLst/>
          </a:prstGeom>
          <a:solidFill>
            <a:srgbClr val="6DF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p:cNvSpPr/>
          <p:nvPr/>
        </p:nvSpPr>
        <p:spPr>
          <a:xfrm>
            <a:off x="4328156" y="9030922"/>
            <a:ext cx="1935814" cy="261610"/>
          </a:xfrm>
          <a:prstGeom prst="rect">
            <a:avLst/>
          </a:prstGeom>
        </p:spPr>
        <p:txBody>
          <a:bodyPr wrap="square" lIns="0" tIns="0" rIns="0" bIns="0">
            <a:spAutoFit/>
          </a:bodyPr>
          <a:lstStyle/>
          <a:p>
            <a:r>
              <a:rPr lang="ja-JP" altLang="en-US" sz="850" b="1" spc="-40" dirty="0">
                <a:solidFill>
                  <a:schemeClr val="bg1"/>
                </a:solidFill>
                <a:latin typeface="ＭＳ ゴシック" panose="020B0609070205080204" pitchFamily="49" charset="-128"/>
                <a:ea typeface="ＭＳ ゴシック" panose="020B0609070205080204" pitchFamily="49" charset="-128"/>
              </a:rPr>
              <a:t>立ち退き指示があったときは、慌てずにその指示に従い避難してください。</a:t>
            </a:r>
          </a:p>
        </p:txBody>
      </p:sp>
      <p:sp>
        <p:nvSpPr>
          <p:cNvPr id="87" name="正方形/長方形 86"/>
          <p:cNvSpPr/>
          <p:nvPr/>
        </p:nvSpPr>
        <p:spPr>
          <a:xfrm>
            <a:off x="3737803" y="9045000"/>
            <a:ext cx="517912" cy="256480"/>
          </a:xfrm>
          <a:prstGeom prst="rect">
            <a:avLst/>
          </a:prstGeom>
        </p:spPr>
        <p:txBody>
          <a:bodyPr wrap="square" lIns="0" tIns="0" rIns="0" bIns="0">
            <a:spAutoFit/>
          </a:bodyPr>
          <a:lstStyle/>
          <a:p>
            <a:pPr algn="ctr">
              <a:lnSpc>
                <a:spcPts val="1000"/>
              </a:lnSpc>
            </a:pPr>
            <a:r>
              <a:rPr lang="ja-JP" altLang="en-US" sz="1000" b="1" dirty="0">
                <a:latin typeface="+mn-ea"/>
              </a:rPr>
              <a:t>水防法</a:t>
            </a:r>
          </a:p>
          <a:p>
            <a:pPr algn="ctr">
              <a:lnSpc>
                <a:spcPts val="1000"/>
              </a:lnSpc>
            </a:pPr>
            <a:r>
              <a:rPr lang="ja-JP" altLang="en-US" sz="1000" b="1" dirty="0" smtClean="0">
                <a:latin typeface="+mn-ea"/>
              </a:rPr>
              <a:t>第</a:t>
            </a:r>
            <a:r>
              <a:rPr lang="en-US" altLang="ja-JP" sz="1000" b="1" dirty="0" smtClean="0">
                <a:latin typeface="+mn-ea"/>
              </a:rPr>
              <a:t>29</a:t>
            </a:r>
            <a:r>
              <a:rPr lang="ja-JP" altLang="en-US" sz="1000" b="1" dirty="0" smtClean="0">
                <a:latin typeface="+mn-ea"/>
              </a:rPr>
              <a:t>条</a:t>
            </a:r>
            <a:endParaRPr lang="ja-JP" altLang="en-US" sz="1000" b="1" dirty="0">
              <a:latin typeface="+mn-ea"/>
            </a:endParaRPr>
          </a:p>
        </p:txBody>
      </p:sp>
      <p:sp>
        <p:nvSpPr>
          <p:cNvPr id="88" name="正方形/長方形 87"/>
          <p:cNvSpPr/>
          <p:nvPr/>
        </p:nvSpPr>
        <p:spPr>
          <a:xfrm>
            <a:off x="3762359" y="6880099"/>
            <a:ext cx="2413302" cy="123111"/>
          </a:xfrm>
          <a:prstGeom prst="rect">
            <a:avLst/>
          </a:prstGeom>
        </p:spPr>
        <p:txBody>
          <a:bodyPr wrap="square" lIns="0" tIns="0" rIns="0" bIns="0">
            <a:spAutoFit/>
          </a:bodyPr>
          <a:lstStyle/>
          <a:p>
            <a:pPr algn="r"/>
            <a:r>
              <a:rPr lang="ja-JP" altLang="en-US" sz="800" b="1" spc="-60" dirty="0">
                <a:solidFill>
                  <a:srgbClr val="0070C0"/>
                </a:solidFill>
              </a:rPr>
              <a:t>損失を受けた場合は、時価によりその損失が補償されます</a:t>
            </a:r>
            <a:r>
              <a:rPr lang="ja-JP" altLang="en-US" sz="800" b="1" spc="-60" dirty="0" smtClean="0">
                <a:solidFill>
                  <a:srgbClr val="0070C0"/>
                </a:solidFill>
              </a:rPr>
              <a:t>。　</a:t>
            </a:r>
            <a:endParaRPr lang="ja-JP" altLang="en-US" sz="800" b="1" spc="-60" dirty="0">
              <a:solidFill>
                <a:srgbClr val="0070C0"/>
              </a:solidFill>
            </a:endParaRPr>
          </a:p>
        </p:txBody>
      </p:sp>
      <p:pic>
        <p:nvPicPr>
          <p:cNvPr id="2" name="図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5302" y="471346"/>
            <a:ext cx="5997396" cy="710182"/>
          </a:xfrm>
          <a:prstGeom prst="rect">
            <a:avLst/>
          </a:prstGeom>
        </p:spPr>
      </p:pic>
    </p:spTree>
    <p:extLst>
      <p:ext uri="{BB962C8B-B14F-4D97-AF65-F5344CB8AC3E}">
        <p14:creationId xmlns:p14="http://schemas.microsoft.com/office/powerpoint/2010/main" val="2001848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160" y="2071119"/>
            <a:ext cx="1977753" cy="1786678"/>
          </a:xfrm>
          <a:prstGeom prst="rect">
            <a:avLst/>
          </a:prstGeom>
        </p:spPr>
      </p:pic>
      <p:sp>
        <p:nvSpPr>
          <p:cNvPr id="6" name="正方形/長方形 5"/>
          <p:cNvSpPr/>
          <p:nvPr/>
        </p:nvSpPr>
        <p:spPr>
          <a:xfrm>
            <a:off x="2655644" y="2144688"/>
            <a:ext cx="3869700" cy="2436564"/>
          </a:xfrm>
          <a:prstGeom prst="rect">
            <a:avLst/>
          </a:prstGeom>
        </p:spPr>
        <p:txBody>
          <a:bodyPr wrap="square" lIns="0" tIns="0" rIns="0" bIns="0">
            <a:spAutoFit/>
          </a:bodyPr>
          <a:lstStyle/>
          <a:p>
            <a:pPr algn="just">
              <a:lnSpc>
                <a:spcPts val="1900"/>
              </a:lnSpc>
            </a:pPr>
            <a:r>
              <a:rPr lang="ja-JP" altLang="en-US" sz="1450" b="1" spc="-60" dirty="0">
                <a:solidFill>
                  <a:srgbClr val="0070C0"/>
                </a:solidFill>
                <a:latin typeface="+mj-ea"/>
                <a:ea typeface="+mj-ea"/>
              </a:rPr>
              <a:t>災害が起きそうなとき、まっさきに力を発揮するのは、</a:t>
            </a:r>
          </a:p>
          <a:p>
            <a:pPr algn="just">
              <a:lnSpc>
                <a:spcPts val="1900"/>
              </a:lnSpc>
            </a:pPr>
            <a:r>
              <a:rPr lang="ja-JP" altLang="en-US" sz="1450" b="1" spc="-60" dirty="0">
                <a:solidFill>
                  <a:srgbClr val="0070C0"/>
                </a:solidFill>
                <a:latin typeface="+mj-ea"/>
                <a:ea typeface="+mj-ea"/>
              </a:rPr>
              <a:t>現場にいる地域の人たちです。</a:t>
            </a:r>
          </a:p>
          <a:p>
            <a:pPr algn="just">
              <a:lnSpc>
                <a:spcPts val="1900"/>
              </a:lnSpc>
            </a:pPr>
            <a:r>
              <a:rPr lang="ja-JP" altLang="en-US" sz="1450" b="1" spc="-60" dirty="0">
                <a:solidFill>
                  <a:srgbClr val="0070C0"/>
                </a:solidFill>
                <a:latin typeface="+mj-ea"/>
                <a:ea typeface="+mj-ea"/>
              </a:rPr>
              <a:t>過去の対応をみても、組織が充実している地域では、</a:t>
            </a:r>
          </a:p>
          <a:p>
            <a:pPr algn="just">
              <a:lnSpc>
                <a:spcPts val="1900"/>
              </a:lnSpc>
            </a:pPr>
            <a:r>
              <a:rPr lang="ja-JP" altLang="en-US" sz="1450" b="1" spc="-60" dirty="0">
                <a:solidFill>
                  <a:srgbClr val="0070C0"/>
                </a:solidFill>
                <a:latin typeface="+mj-ea"/>
                <a:ea typeface="+mj-ea"/>
              </a:rPr>
              <a:t>いざという時にリーダーの適切な指示や、</a:t>
            </a:r>
          </a:p>
          <a:p>
            <a:pPr algn="just">
              <a:lnSpc>
                <a:spcPts val="1900"/>
              </a:lnSpc>
            </a:pPr>
            <a:r>
              <a:rPr lang="ja-JP" altLang="en-US" sz="1450" b="1" spc="-60" dirty="0">
                <a:solidFill>
                  <a:srgbClr val="0070C0"/>
                </a:solidFill>
                <a:latin typeface="+mj-ea"/>
                <a:ea typeface="+mj-ea"/>
              </a:rPr>
              <a:t>地域住民の適切な防災行動により、</a:t>
            </a:r>
          </a:p>
          <a:p>
            <a:pPr algn="just">
              <a:lnSpc>
                <a:spcPts val="1900"/>
              </a:lnSpc>
            </a:pPr>
            <a:r>
              <a:rPr lang="ja-JP" altLang="en-US" sz="1450" b="1" spc="-60" dirty="0">
                <a:solidFill>
                  <a:srgbClr val="0070C0"/>
                </a:solidFill>
                <a:latin typeface="+mj-ea"/>
                <a:ea typeface="+mj-ea"/>
              </a:rPr>
              <a:t>被害</a:t>
            </a:r>
            <a:r>
              <a:rPr lang="ja-JP" altLang="en-US" sz="1450" b="1" spc="-60" dirty="0" smtClean="0">
                <a:solidFill>
                  <a:srgbClr val="0070C0"/>
                </a:solidFill>
                <a:latin typeface="+mj-ea"/>
                <a:ea typeface="+mj-ea"/>
              </a:rPr>
              <a:t>を小さくしています。</a:t>
            </a:r>
            <a:endParaRPr lang="ja-JP" altLang="en-US" sz="1450" b="1" spc="-60" dirty="0">
              <a:solidFill>
                <a:srgbClr val="0070C0"/>
              </a:solidFill>
              <a:latin typeface="+mj-ea"/>
              <a:ea typeface="+mj-ea"/>
            </a:endParaRPr>
          </a:p>
          <a:p>
            <a:pPr algn="just">
              <a:lnSpc>
                <a:spcPts val="1900"/>
              </a:lnSpc>
            </a:pPr>
            <a:r>
              <a:rPr lang="ja-JP" altLang="en-US" sz="1450" b="1" spc="-60" dirty="0">
                <a:solidFill>
                  <a:srgbClr val="0070C0"/>
                </a:solidFill>
                <a:latin typeface="+mj-ea"/>
                <a:ea typeface="+mj-ea"/>
              </a:rPr>
              <a:t>もちろん、それには災害に備えて</a:t>
            </a:r>
          </a:p>
          <a:p>
            <a:pPr algn="just">
              <a:lnSpc>
                <a:spcPts val="1900"/>
              </a:lnSpc>
            </a:pPr>
            <a:r>
              <a:rPr lang="ja-JP" altLang="en-US" sz="1450" b="1" spc="-60" dirty="0">
                <a:solidFill>
                  <a:srgbClr val="0070C0"/>
                </a:solidFill>
                <a:latin typeface="+mj-ea"/>
                <a:ea typeface="+mj-ea"/>
              </a:rPr>
              <a:t>防災訓練を実施するなど、</a:t>
            </a:r>
          </a:p>
          <a:p>
            <a:pPr algn="just">
              <a:lnSpc>
                <a:spcPts val="1900"/>
              </a:lnSpc>
            </a:pPr>
            <a:r>
              <a:rPr lang="ja-JP" altLang="en-US" sz="1450" b="1" spc="-60" dirty="0">
                <a:solidFill>
                  <a:srgbClr val="0070C0"/>
                </a:solidFill>
                <a:latin typeface="+mj-ea"/>
                <a:ea typeface="+mj-ea"/>
              </a:rPr>
              <a:t>ふだんから自主的に予防活動に取り組むことも</a:t>
            </a:r>
          </a:p>
          <a:p>
            <a:pPr algn="just">
              <a:lnSpc>
                <a:spcPts val="1900"/>
              </a:lnSpc>
            </a:pPr>
            <a:r>
              <a:rPr lang="ja-JP" altLang="en-US" sz="1450" b="1" spc="-60" dirty="0">
                <a:solidFill>
                  <a:srgbClr val="0070C0"/>
                </a:solidFill>
                <a:latin typeface="+mj-ea"/>
                <a:ea typeface="+mj-ea"/>
              </a:rPr>
              <a:t>たいへん重要です。</a:t>
            </a:r>
          </a:p>
        </p:txBody>
      </p:sp>
      <p:sp>
        <p:nvSpPr>
          <p:cNvPr id="7" name="正方形/長方形 6"/>
          <p:cNvSpPr/>
          <p:nvPr/>
        </p:nvSpPr>
        <p:spPr>
          <a:xfrm>
            <a:off x="1860708" y="2156593"/>
            <a:ext cx="804912" cy="307777"/>
          </a:xfrm>
          <a:prstGeom prst="rect">
            <a:avLst/>
          </a:prstGeom>
        </p:spPr>
        <p:txBody>
          <a:bodyPr wrap="square" lIns="0" tIns="0" rIns="0" bIns="0">
            <a:spAutoFit/>
          </a:bodyPr>
          <a:lstStyle/>
          <a:p>
            <a:pPr>
              <a:lnSpc>
                <a:spcPts val="800"/>
              </a:lnSpc>
            </a:pPr>
            <a:r>
              <a:rPr lang="ja-JP" altLang="en-US" sz="800" b="1" spc="-50" dirty="0">
                <a:solidFill>
                  <a:srgbClr val="663300"/>
                </a:solidFill>
              </a:rPr>
              <a:t>自分の身を</a:t>
            </a:r>
          </a:p>
          <a:p>
            <a:pPr>
              <a:lnSpc>
                <a:spcPts val="800"/>
              </a:lnSpc>
            </a:pPr>
            <a:r>
              <a:rPr lang="ja-JP" altLang="en-US" sz="800" b="1" spc="-50" dirty="0">
                <a:solidFill>
                  <a:srgbClr val="663300"/>
                </a:solidFill>
              </a:rPr>
              <a:t>自分の努力</a:t>
            </a:r>
          </a:p>
          <a:p>
            <a:pPr>
              <a:lnSpc>
                <a:spcPts val="800"/>
              </a:lnSpc>
            </a:pPr>
            <a:r>
              <a:rPr lang="ja-JP" altLang="en-US" sz="800" b="1" spc="-50" dirty="0">
                <a:solidFill>
                  <a:srgbClr val="663300"/>
                </a:solidFill>
              </a:rPr>
              <a:t>によって守る</a:t>
            </a:r>
          </a:p>
        </p:txBody>
      </p:sp>
      <p:sp>
        <p:nvSpPr>
          <p:cNvPr id="8" name="正方形/長方形 7"/>
          <p:cNvSpPr/>
          <p:nvPr/>
        </p:nvSpPr>
        <p:spPr>
          <a:xfrm>
            <a:off x="1753768" y="3869702"/>
            <a:ext cx="804912" cy="205184"/>
          </a:xfrm>
          <a:prstGeom prst="rect">
            <a:avLst/>
          </a:prstGeom>
        </p:spPr>
        <p:txBody>
          <a:bodyPr wrap="square" lIns="0" tIns="0" rIns="0" bIns="0">
            <a:spAutoFit/>
          </a:bodyPr>
          <a:lstStyle/>
          <a:p>
            <a:pPr>
              <a:lnSpc>
                <a:spcPts val="800"/>
              </a:lnSpc>
            </a:pPr>
            <a:r>
              <a:rPr lang="ja-JP" altLang="en-US" sz="800" b="1" spc="-50" dirty="0">
                <a:solidFill>
                  <a:srgbClr val="663300"/>
                </a:solidFill>
              </a:rPr>
              <a:t>地域や近隣の人が</a:t>
            </a:r>
          </a:p>
          <a:p>
            <a:pPr>
              <a:lnSpc>
                <a:spcPts val="800"/>
              </a:lnSpc>
            </a:pPr>
            <a:r>
              <a:rPr lang="ja-JP" altLang="en-US" sz="800" b="1" spc="-50" dirty="0">
                <a:solidFill>
                  <a:srgbClr val="663300"/>
                </a:solidFill>
              </a:rPr>
              <a:t>互いに協力し合う</a:t>
            </a:r>
          </a:p>
        </p:txBody>
      </p:sp>
      <p:sp>
        <p:nvSpPr>
          <p:cNvPr id="9" name="正方形/長方形 8"/>
          <p:cNvSpPr/>
          <p:nvPr/>
        </p:nvSpPr>
        <p:spPr>
          <a:xfrm>
            <a:off x="363609" y="3867321"/>
            <a:ext cx="1152128" cy="205184"/>
          </a:xfrm>
          <a:prstGeom prst="rect">
            <a:avLst/>
          </a:prstGeom>
        </p:spPr>
        <p:txBody>
          <a:bodyPr wrap="square" lIns="0" tIns="0" rIns="0" bIns="0">
            <a:spAutoFit/>
          </a:bodyPr>
          <a:lstStyle/>
          <a:p>
            <a:pPr>
              <a:lnSpc>
                <a:spcPts val="800"/>
              </a:lnSpc>
            </a:pPr>
            <a:r>
              <a:rPr lang="ja-JP" altLang="en-US" sz="800" b="1" spc="-50" dirty="0">
                <a:solidFill>
                  <a:srgbClr val="663300"/>
                </a:solidFill>
              </a:rPr>
              <a:t>国や自治体などの公的機関</a:t>
            </a:r>
          </a:p>
          <a:p>
            <a:pPr>
              <a:lnSpc>
                <a:spcPts val="800"/>
              </a:lnSpc>
            </a:pPr>
            <a:r>
              <a:rPr lang="ja-JP" altLang="en-US" sz="800" b="1" spc="-50" dirty="0">
                <a:solidFill>
                  <a:srgbClr val="663300"/>
                </a:solidFill>
              </a:rPr>
              <a:t>による救助・援助など</a:t>
            </a:r>
          </a:p>
        </p:txBody>
      </p:sp>
      <p:sp>
        <p:nvSpPr>
          <p:cNvPr id="10" name="角丸四角形 9"/>
          <p:cNvSpPr/>
          <p:nvPr/>
        </p:nvSpPr>
        <p:spPr>
          <a:xfrm>
            <a:off x="488577" y="4145313"/>
            <a:ext cx="1978398" cy="392036"/>
          </a:xfrm>
          <a:prstGeom prst="roundRect">
            <a:avLst>
              <a:gd name="adj" fmla="val 26588"/>
            </a:avLst>
          </a:prstGeom>
          <a:solidFill>
            <a:srgbClr val="B8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661165" y="4199008"/>
            <a:ext cx="1728192" cy="307777"/>
          </a:xfrm>
          <a:prstGeom prst="rect">
            <a:avLst/>
          </a:prstGeom>
        </p:spPr>
        <p:txBody>
          <a:bodyPr wrap="square" lIns="0" tIns="0" rIns="0" bIns="0">
            <a:spAutoFit/>
          </a:bodyPr>
          <a:lstStyle/>
          <a:p>
            <a:pPr>
              <a:lnSpc>
                <a:spcPts val="1200"/>
              </a:lnSpc>
            </a:pPr>
            <a:r>
              <a:rPr lang="ja-JP" altLang="en-US" sz="1100" b="1" spc="-50" dirty="0">
                <a:solidFill>
                  <a:schemeClr val="bg1"/>
                </a:solidFill>
              </a:rPr>
              <a:t>地域防災とは？</a:t>
            </a:r>
          </a:p>
          <a:p>
            <a:pPr>
              <a:lnSpc>
                <a:spcPts val="1200"/>
              </a:lnSpc>
            </a:pPr>
            <a:r>
              <a:rPr lang="ja-JP" altLang="en-US" sz="1100" b="1" spc="-50" dirty="0">
                <a:solidFill>
                  <a:schemeClr val="bg1"/>
                </a:solidFill>
              </a:rPr>
              <a:t>みんなの地域をみんなで守る</a:t>
            </a:r>
          </a:p>
        </p:txBody>
      </p:sp>
      <p:sp>
        <p:nvSpPr>
          <p:cNvPr id="12" name="角丸四角形 11"/>
          <p:cNvSpPr/>
          <p:nvPr/>
        </p:nvSpPr>
        <p:spPr>
          <a:xfrm>
            <a:off x="418232" y="4664968"/>
            <a:ext cx="6021536" cy="4824536"/>
          </a:xfrm>
          <a:prstGeom prst="roundRect">
            <a:avLst>
              <a:gd name="adj" fmla="val 2321"/>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595287" y="4830192"/>
            <a:ext cx="5715367" cy="540579"/>
            <a:chOff x="595287" y="5492541"/>
            <a:chExt cx="5715367" cy="540579"/>
          </a:xfrm>
        </p:grpSpPr>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287" y="5492541"/>
              <a:ext cx="5715367" cy="540579"/>
            </a:xfrm>
            <a:prstGeom prst="rect">
              <a:avLst/>
            </a:prstGeom>
          </p:spPr>
        </p:pic>
        <p:sp>
          <p:nvSpPr>
            <p:cNvPr id="14" name="正方形/長方形 13"/>
            <p:cNvSpPr/>
            <p:nvPr/>
          </p:nvSpPr>
          <p:spPr>
            <a:xfrm>
              <a:off x="756414" y="5745850"/>
              <a:ext cx="3983587" cy="193836"/>
            </a:xfrm>
            <a:prstGeom prst="rect">
              <a:avLst/>
            </a:prstGeom>
          </p:spPr>
          <p:txBody>
            <a:bodyPr wrap="square" lIns="0" tIns="0" rIns="0" bIns="0">
              <a:spAutoFit/>
            </a:bodyPr>
            <a:lstStyle/>
            <a:p>
              <a:pPr>
                <a:lnSpc>
                  <a:spcPts val="1200"/>
                </a:lnSpc>
              </a:pPr>
              <a:r>
                <a:rPr lang="ja-JP" altLang="en-US" sz="2500" b="1" spc="-190" dirty="0">
                  <a:solidFill>
                    <a:schemeClr val="bg1"/>
                  </a:solidFill>
                </a:rPr>
                <a:t>水防協力団体になりませんか。</a:t>
              </a:r>
            </a:p>
          </p:txBody>
        </p:sp>
        <p:sp>
          <p:nvSpPr>
            <p:cNvPr id="15" name="角丸四角形 14"/>
            <p:cNvSpPr/>
            <p:nvPr/>
          </p:nvSpPr>
          <p:spPr>
            <a:xfrm>
              <a:off x="4616450" y="5569322"/>
              <a:ext cx="1580604" cy="360040"/>
            </a:xfrm>
            <a:prstGeom prst="roundRect">
              <a:avLst/>
            </a:prstGeom>
            <a:solidFill>
              <a:srgbClr val="F6BB00"/>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4674344" y="5634050"/>
              <a:ext cx="889496" cy="108299"/>
            </a:xfrm>
            <a:prstGeom prst="rect">
              <a:avLst/>
            </a:prstGeom>
          </p:spPr>
          <p:txBody>
            <a:bodyPr wrap="square" lIns="0" tIns="0" rIns="0" bIns="0">
              <a:spAutoFit/>
            </a:bodyPr>
            <a:lstStyle/>
            <a:p>
              <a:pPr>
                <a:lnSpc>
                  <a:spcPts val="800"/>
                </a:lnSpc>
              </a:pPr>
              <a:r>
                <a:rPr lang="ja-JP" altLang="en-US" sz="1000" b="1" spc="-50" dirty="0" smtClean="0">
                  <a:solidFill>
                    <a:srgbClr val="663300"/>
                  </a:solidFill>
                </a:rPr>
                <a:t>お問い合わせは、</a:t>
              </a:r>
              <a:endParaRPr lang="ja-JP" altLang="en-US" sz="1000" b="1" spc="-50" dirty="0">
                <a:solidFill>
                  <a:srgbClr val="663300"/>
                </a:solidFill>
              </a:endParaRPr>
            </a:p>
          </p:txBody>
        </p:sp>
        <p:sp>
          <p:nvSpPr>
            <p:cNvPr id="17" name="正方形/長方形 16"/>
            <p:cNvSpPr/>
            <p:nvPr/>
          </p:nvSpPr>
          <p:spPr>
            <a:xfrm>
              <a:off x="4674344" y="5723062"/>
              <a:ext cx="769441" cy="200055"/>
            </a:xfrm>
            <a:prstGeom prst="rect">
              <a:avLst/>
            </a:prstGeom>
          </p:spPr>
          <p:txBody>
            <a:bodyPr wrap="none" lIns="0" tIns="0" rIns="0" bIns="0">
              <a:spAutoFit/>
            </a:bodyPr>
            <a:lstStyle/>
            <a:p>
              <a:r>
                <a:rPr lang="ja-JP" altLang="en-US" sz="1300" b="1" spc="-100" dirty="0"/>
                <a:t>地元</a:t>
              </a:r>
              <a:r>
                <a:rPr lang="ja-JP" altLang="en-US" sz="1300" b="1" spc="-100" dirty="0" smtClean="0"/>
                <a:t>市町村</a:t>
              </a:r>
              <a:endParaRPr lang="ja-JP" altLang="en-US" sz="1300" b="1" spc="-100" dirty="0"/>
            </a:p>
          </p:txBody>
        </p:sp>
        <p:sp>
          <p:nvSpPr>
            <p:cNvPr id="18" name="正方形/長方形 17"/>
            <p:cNvSpPr/>
            <p:nvPr/>
          </p:nvSpPr>
          <p:spPr>
            <a:xfrm>
              <a:off x="5466432" y="5794064"/>
              <a:ext cx="705321" cy="123111"/>
            </a:xfrm>
            <a:prstGeom prst="rect">
              <a:avLst/>
            </a:prstGeom>
          </p:spPr>
          <p:txBody>
            <a:bodyPr wrap="none" lIns="0" tIns="0" rIns="0" bIns="0">
              <a:spAutoFit/>
            </a:bodyPr>
            <a:lstStyle/>
            <a:p>
              <a:r>
                <a:rPr lang="ja-JP" altLang="en-US" sz="800" b="1" spc="-100" dirty="0" err="1" smtClean="0"/>
                <a:t>まで</a:t>
              </a:r>
              <a:r>
                <a:rPr lang="ja-JP" altLang="en-US" sz="800" b="1" spc="-100" dirty="0" smtClean="0"/>
                <a:t>お願いします。</a:t>
              </a:r>
              <a:endParaRPr lang="ja-JP" altLang="en-US" sz="800" b="1" spc="-100" dirty="0"/>
            </a:p>
          </p:txBody>
        </p:sp>
      </p:grpSp>
      <p:sp>
        <p:nvSpPr>
          <p:cNvPr id="20" name="正方形/長方形 19"/>
          <p:cNvSpPr/>
          <p:nvPr/>
        </p:nvSpPr>
        <p:spPr>
          <a:xfrm>
            <a:off x="608281" y="5446762"/>
            <a:ext cx="5657850" cy="1154162"/>
          </a:xfrm>
          <a:prstGeom prst="rect">
            <a:avLst/>
          </a:prstGeom>
        </p:spPr>
        <p:txBody>
          <a:bodyPr wrap="square" lIns="0" tIns="0" rIns="0" bIns="0">
            <a:spAutoFit/>
          </a:bodyPr>
          <a:lstStyle/>
          <a:p>
            <a:pPr>
              <a:lnSpc>
                <a:spcPts val="1500"/>
              </a:lnSpc>
            </a:pPr>
            <a:r>
              <a:rPr lang="ja-JP" altLang="en-US" sz="1250" b="1" spc="-100" dirty="0" smtClean="0"/>
              <a:t>一般社団法人、一般財団法人、特定非営利活動法人に加え、営利法人を含む民間法人や、自治会、ボランティア団体の方々も対象となります。</a:t>
            </a:r>
          </a:p>
          <a:p>
            <a:pPr>
              <a:lnSpc>
                <a:spcPts val="1500"/>
              </a:lnSpc>
            </a:pPr>
            <a:r>
              <a:rPr lang="ja-JP" altLang="en-US" sz="1250" b="1" spc="-100" dirty="0" smtClean="0"/>
              <a:t>市町村より水防協力団体として指定されると、水防（消防）団と連携し、水防活動への協力や水防に必要な資材を提供することにより地域に貢献することができます。</a:t>
            </a:r>
          </a:p>
          <a:p>
            <a:pPr>
              <a:lnSpc>
                <a:spcPts val="1500"/>
              </a:lnSpc>
            </a:pPr>
            <a:r>
              <a:rPr lang="ja-JP" altLang="en-US" sz="1250" b="1" spc="-100" dirty="0" smtClean="0"/>
              <a:t>また、水防に必要な情報の収集や調査研究等を水防法に基づいて行うことができ、水防倉庫等の設置手続きが簡素化できます。</a:t>
            </a:r>
            <a:endParaRPr lang="ja-JP" altLang="en-US" sz="1250" b="1" spc="-100" dirty="0"/>
          </a:p>
        </p:txBody>
      </p:sp>
      <p:sp>
        <p:nvSpPr>
          <p:cNvPr id="21" name="正方形/長方形 20"/>
          <p:cNvSpPr/>
          <p:nvPr/>
        </p:nvSpPr>
        <p:spPr>
          <a:xfrm>
            <a:off x="633387" y="6718300"/>
            <a:ext cx="248320" cy="2578100"/>
          </a:xfrm>
          <a:prstGeom prst="rect">
            <a:avLst/>
          </a:prstGeom>
          <a:solidFill>
            <a:srgbClr val="A6D86E"/>
          </a:solidFill>
          <a:ln w="15875">
            <a:solidFill>
              <a:srgbClr val="0096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a:off x="1952905" y="6718300"/>
            <a:ext cx="1159768" cy="920750"/>
          </a:xfrm>
          <a:prstGeom prst="roundRect">
            <a:avLst/>
          </a:prstGeom>
          <a:solidFill>
            <a:srgbClr val="FCB2F1"/>
          </a:solidFill>
          <a:ln w="22225">
            <a:solidFill>
              <a:srgbClr val="F763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 22"/>
          <p:cNvSpPr/>
          <p:nvPr/>
        </p:nvSpPr>
        <p:spPr>
          <a:xfrm>
            <a:off x="2184161" y="8756996"/>
            <a:ext cx="962918" cy="539404"/>
          </a:xfrm>
          <a:prstGeom prst="roundRect">
            <a:avLst/>
          </a:prstGeom>
          <a:solidFill>
            <a:srgbClr val="B9F0FD"/>
          </a:solidFill>
          <a:ln w="22225">
            <a:solidFill>
              <a:srgbClr val="08C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p:nvSpPr>
        <p:spPr>
          <a:xfrm>
            <a:off x="1235931" y="8540750"/>
            <a:ext cx="891444" cy="749300"/>
          </a:xfrm>
          <a:prstGeom prst="rect">
            <a:avLst/>
          </a:prstGeom>
          <a:solidFill>
            <a:schemeClr val="bg1"/>
          </a:solidFill>
          <a:ln w="19050">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2470913" y="6897216"/>
            <a:ext cx="184731" cy="369332"/>
          </a:xfrm>
          <a:prstGeom prst="rect">
            <a:avLst/>
          </a:prstGeom>
          <a:noFill/>
        </p:spPr>
        <p:txBody>
          <a:bodyPr wrap="none" rtlCol="0">
            <a:spAutoFit/>
          </a:bodyPr>
          <a:lstStyle/>
          <a:p>
            <a:endParaRPr kumimoji="1" lang="ja-JP" altLang="en-US" dirty="0"/>
          </a:p>
        </p:txBody>
      </p:sp>
      <p:sp>
        <p:nvSpPr>
          <p:cNvPr id="30" name="正方形/長方形 29"/>
          <p:cNvSpPr/>
          <p:nvPr/>
        </p:nvSpPr>
        <p:spPr>
          <a:xfrm>
            <a:off x="2025646" y="7164040"/>
            <a:ext cx="1040667" cy="105093"/>
          </a:xfrm>
          <a:prstGeom prst="rect">
            <a:avLst/>
          </a:prstGeom>
        </p:spPr>
        <p:txBody>
          <a:bodyPr wrap="square" lIns="0" tIns="0" rIns="0" bIns="0">
            <a:spAutoFit/>
          </a:bodyPr>
          <a:lstStyle/>
          <a:p>
            <a:pPr algn="ctr">
              <a:lnSpc>
                <a:spcPts val="800"/>
              </a:lnSpc>
            </a:pPr>
            <a:r>
              <a:rPr lang="zh-TW" altLang="en-US" sz="1300" b="1" spc="-50" dirty="0">
                <a:latin typeface="ＭＳ ゴシック" panose="020B0609070205080204" pitchFamily="49" charset="-128"/>
                <a:ea typeface="ＭＳ ゴシック" panose="020B0609070205080204" pitchFamily="49" charset="-128"/>
              </a:rPr>
              <a:t>水防協力団体</a:t>
            </a:r>
            <a:endParaRPr lang="ja-JP" altLang="en-US" sz="1300" b="1" spc="-50" dirty="0">
              <a:latin typeface="ＭＳ ゴシック" panose="020B0609070205080204" pitchFamily="49" charset="-128"/>
              <a:ea typeface="ＭＳ ゴシック" panose="020B0609070205080204" pitchFamily="49" charset="-128"/>
            </a:endParaRPr>
          </a:p>
        </p:txBody>
      </p:sp>
      <p:grpSp>
        <p:nvGrpSpPr>
          <p:cNvPr id="40" name="グループ化 39"/>
          <p:cNvGrpSpPr/>
          <p:nvPr/>
        </p:nvGrpSpPr>
        <p:grpSpPr>
          <a:xfrm>
            <a:off x="1299156" y="8636000"/>
            <a:ext cx="755834" cy="579238"/>
            <a:chOff x="2286160" y="8623300"/>
            <a:chExt cx="755834" cy="579238"/>
          </a:xfrm>
        </p:grpSpPr>
        <p:sp>
          <p:nvSpPr>
            <p:cNvPr id="41" name="角丸四角形 40"/>
            <p:cNvSpPr/>
            <p:nvPr/>
          </p:nvSpPr>
          <p:spPr>
            <a:xfrm>
              <a:off x="2289246" y="8945190"/>
              <a:ext cx="752748" cy="257348"/>
            </a:xfrm>
            <a:prstGeom prst="roundRect">
              <a:avLst/>
            </a:prstGeom>
            <a:solidFill>
              <a:srgbClr val="FF9999"/>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グループ化 41"/>
            <p:cNvGrpSpPr/>
            <p:nvPr/>
          </p:nvGrpSpPr>
          <p:grpSpPr>
            <a:xfrm>
              <a:off x="2286160" y="8623300"/>
              <a:ext cx="755834" cy="527541"/>
              <a:chOff x="2286160" y="8623300"/>
              <a:chExt cx="755834" cy="527541"/>
            </a:xfrm>
          </p:grpSpPr>
          <p:sp>
            <p:nvSpPr>
              <p:cNvPr id="43" name="角丸四角形 42"/>
              <p:cNvSpPr/>
              <p:nvPr/>
            </p:nvSpPr>
            <p:spPr>
              <a:xfrm>
                <a:off x="2289246" y="8623300"/>
                <a:ext cx="752748" cy="257348"/>
              </a:xfrm>
              <a:prstGeom prst="roundRect">
                <a:avLst/>
              </a:prstGeom>
              <a:solidFill>
                <a:srgbClr val="08C2EE"/>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2289246" y="8732924"/>
                <a:ext cx="751667" cy="105093"/>
              </a:xfrm>
              <a:prstGeom prst="rect">
                <a:avLst/>
              </a:prstGeom>
            </p:spPr>
            <p:txBody>
              <a:bodyPr wrap="square" lIns="0" tIns="0" rIns="0" bIns="0">
                <a:spAutoFit/>
              </a:bodyPr>
              <a:lstStyle/>
              <a:p>
                <a:pPr algn="ctr">
                  <a:lnSpc>
                    <a:spcPts val="800"/>
                  </a:lnSpc>
                </a:pPr>
                <a:r>
                  <a:rPr lang="zh-TW" altLang="en-US" sz="1300" b="1" spc="-50" dirty="0" smtClean="0">
                    <a:latin typeface="ＭＳ ゴシック" panose="020B0609070205080204" pitchFamily="49" charset="-128"/>
                    <a:ea typeface="ＭＳ ゴシック" panose="020B0609070205080204" pitchFamily="49" charset="-128"/>
                  </a:rPr>
                  <a:t>水防団</a:t>
                </a:r>
                <a:endParaRPr lang="ja-JP" altLang="en-US" sz="1300" b="1" spc="-50" dirty="0">
                  <a:latin typeface="ＭＳ ゴシック" panose="020B0609070205080204" pitchFamily="49" charset="-128"/>
                  <a:ea typeface="ＭＳ ゴシック" panose="020B0609070205080204" pitchFamily="49" charset="-128"/>
                </a:endParaRPr>
              </a:p>
            </p:txBody>
          </p:sp>
          <p:sp>
            <p:nvSpPr>
              <p:cNvPr id="45" name="正方形/長方形 44"/>
              <p:cNvSpPr/>
              <p:nvPr/>
            </p:nvSpPr>
            <p:spPr>
              <a:xfrm>
                <a:off x="2286160" y="9045748"/>
                <a:ext cx="751667" cy="105093"/>
              </a:xfrm>
              <a:prstGeom prst="rect">
                <a:avLst/>
              </a:prstGeom>
            </p:spPr>
            <p:txBody>
              <a:bodyPr wrap="square" lIns="0" tIns="0" rIns="0" bIns="0">
                <a:spAutoFit/>
              </a:bodyPr>
              <a:lstStyle/>
              <a:p>
                <a:pPr algn="ctr">
                  <a:lnSpc>
                    <a:spcPts val="800"/>
                  </a:lnSpc>
                </a:pPr>
                <a:r>
                  <a:rPr lang="zh-TW" altLang="en-US" sz="1300" b="1" spc="-50" dirty="0">
                    <a:latin typeface="ＭＳ ゴシック" panose="020B0609070205080204" pitchFamily="49" charset="-128"/>
                    <a:ea typeface="ＭＳ ゴシック" panose="020B0609070205080204" pitchFamily="49" charset="-128"/>
                  </a:rPr>
                  <a:t>消防機関</a:t>
                </a:r>
                <a:endParaRPr lang="ja-JP" altLang="en-US" sz="1300" b="1" spc="-50" dirty="0">
                  <a:latin typeface="ＭＳ ゴシック" panose="020B0609070205080204" pitchFamily="49" charset="-128"/>
                  <a:ea typeface="ＭＳ ゴシック" panose="020B0609070205080204" pitchFamily="49" charset="-128"/>
                </a:endParaRPr>
              </a:p>
            </p:txBody>
          </p:sp>
        </p:grpSp>
      </p:grpSp>
      <p:sp>
        <p:nvSpPr>
          <p:cNvPr id="46" name="正方形/長方形 45"/>
          <p:cNvSpPr/>
          <p:nvPr/>
        </p:nvSpPr>
        <p:spPr>
          <a:xfrm>
            <a:off x="2181866" y="9011671"/>
            <a:ext cx="968659" cy="105093"/>
          </a:xfrm>
          <a:prstGeom prst="rect">
            <a:avLst/>
          </a:prstGeom>
        </p:spPr>
        <p:txBody>
          <a:bodyPr wrap="square" lIns="0" tIns="0" rIns="0" bIns="0">
            <a:spAutoFit/>
          </a:bodyPr>
          <a:lstStyle/>
          <a:p>
            <a:pPr algn="ctr">
              <a:lnSpc>
                <a:spcPts val="800"/>
              </a:lnSpc>
            </a:pPr>
            <a:r>
              <a:rPr lang="ja-JP" altLang="en-US" sz="1300" b="1" spc="-50" dirty="0" smtClean="0">
                <a:latin typeface="ＭＳ ゴシック" panose="020B0609070205080204" pitchFamily="49" charset="-128"/>
                <a:ea typeface="ＭＳ ゴシック" panose="020B0609070205080204" pitchFamily="49" charset="-128"/>
              </a:rPr>
              <a:t>河川管理者</a:t>
            </a:r>
            <a:endParaRPr lang="ja-JP" altLang="en-US" sz="1300" b="1" spc="-50" dirty="0">
              <a:latin typeface="ＭＳ ゴシック" panose="020B0609070205080204" pitchFamily="49" charset="-128"/>
              <a:ea typeface="ＭＳ ゴシック" panose="020B0609070205080204" pitchFamily="49" charset="-128"/>
            </a:endParaRPr>
          </a:p>
        </p:txBody>
      </p:sp>
      <p:sp>
        <p:nvSpPr>
          <p:cNvPr id="47" name="正方形/長方形 46"/>
          <p:cNvSpPr/>
          <p:nvPr/>
        </p:nvSpPr>
        <p:spPr>
          <a:xfrm>
            <a:off x="669894" y="7150670"/>
            <a:ext cx="119263" cy="1821954"/>
          </a:xfrm>
          <a:prstGeom prst="rect">
            <a:avLst/>
          </a:prstGeom>
        </p:spPr>
        <p:txBody>
          <a:bodyPr vert="eaVert" wrap="square" lIns="0" tIns="0" rIns="0" bIns="0">
            <a:spAutoFit/>
          </a:bodyPr>
          <a:lstStyle/>
          <a:p>
            <a:pPr algn="ctr">
              <a:lnSpc>
                <a:spcPts val="800"/>
              </a:lnSpc>
            </a:pPr>
            <a:r>
              <a:rPr lang="zh-TW" altLang="en-US" sz="1100" b="1" spc="-50" dirty="0">
                <a:latin typeface="ＭＳ ゴシック" panose="020B0609070205080204" pitchFamily="49" charset="-128"/>
                <a:ea typeface="ＭＳ ゴシック" panose="020B0609070205080204" pitchFamily="49" charset="-128"/>
              </a:rPr>
              <a:t>水防管理者（市町村長等）</a:t>
            </a:r>
            <a:endParaRPr lang="ja-JP" altLang="en-US" sz="1100" b="1" spc="-50" dirty="0">
              <a:latin typeface="ＭＳ ゴシック" panose="020B0609070205080204" pitchFamily="49" charset="-128"/>
              <a:ea typeface="ＭＳ ゴシック" panose="020B0609070205080204" pitchFamily="49" charset="-128"/>
            </a:endParaRPr>
          </a:p>
        </p:txBody>
      </p:sp>
      <p:cxnSp>
        <p:nvCxnSpPr>
          <p:cNvPr id="49" name="直線矢印コネクタ 48"/>
          <p:cNvCxnSpPr/>
          <p:nvPr/>
        </p:nvCxnSpPr>
        <p:spPr>
          <a:xfrm>
            <a:off x="893612" y="7141146"/>
            <a:ext cx="103512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a:off x="891230" y="7449470"/>
            <a:ext cx="103512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H="1">
            <a:off x="893612" y="6962081"/>
            <a:ext cx="103274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893970" y="8967414"/>
            <a:ext cx="341961"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flipH="1" flipV="1">
            <a:off x="2507560" y="7657890"/>
            <a:ext cx="1418" cy="108606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V="1">
            <a:off x="2071688" y="7656762"/>
            <a:ext cx="3446" cy="877638"/>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正方形/長方形 66"/>
          <p:cNvSpPr/>
          <p:nvPr/>
        </p:nvSpPr>
        <p:spPr>
          <a:xfrm>
            <a:off x="1231169" y="6827589"/>
            <a:ext cx="361082" cy="105093"/>
          </a:xfrm>
          <a:prstGeom prst="rect">
            <a:avLst/>
          </a:prstGeom>
        </p:spPr>
        <p:txBody>
          <a:bodyPr wrap="square" lIns="0" tIns="0" rIns="0" bIns="0">
            <a:spAutoFit/>
          </a:bodyPr>
          <a:lstStyle/>
          <a:p>
            <a:pPr>
              <a:lnSpc>
                <a:spcPts val="800"/>
              </a:lnSpc>
            </a:pPr>
            <a:r>
              <a:rPr lang="ja-JP" altLang="en-US" sz="1000" spc="-50" dirty="0" smtClean="0">
                <a:latin typeface="ＭＳ ゴシック" panose="020B0609070205080204" pitchFamily="49" charset="-128"/>
                <a:ea typeface="ＭＳ ゴシック" panose="020B0609070205080204" pitchFamily="49" charset="-128"/>
              </a:rPr>
              <a:t>申請</a:t>
            </a:r>
            <a:endParaRPr lang="ja-JP" altLang="en-US" sz="1000" spc="-50" dirty="0">
              <a:latin typeface="ＭＳ ゴシック" panose="020B0609070205080204" pitchFamily="49" charset="-128"/>
              <a:ea typeface="ＭＳ ゴシック" panose="020B0609070205080204" pitchFamily="49" charset="-128"/>
            </a:endParaRPr>
          </a:p>
        </p:txBody>
      </p:sp>
      <p:sp>
        <p:nvSpPr>
          <p:cNvPr id="68" name="正方形/長方形 67"/>
          <p:cNvSpPr/>
          <p:nvPr/>
        </p:nvSpPr>
        <p:spPr>
          <a:xfrm>
            <a:off x="1226407" y="7212369"/>
            <a:ext cx="361082" cy="102592"/>
          </a:xfrm>
          <a:prstGeom prst="rect">
            <a:avLst/>
          </a:prstGeom>
        </p:spPr>
        <p:txBody>
          <a:bodyPr wrap="square" lIns="0" tIns="0" rIns="0" bIns="0">
            <a:spAutoFit/>
          </a:bodyPr>
          <a:lstStyle/>
          <a:p>
            <a:pPr>
              <a:lnSpc>
                <a:spcPts val="800"/>
              </a:lnSpc>
            </a:pPr>
            <a:r>
              <a:rPr lang="ja-JP" altLang="en-US" sz="1000" spc="-50" dirty="0" smtClean="0">
                <a:latin typeface="ＭＳ ゴシック" panose="020B0609070205080204" pitchFamily="49" charset="-128"/>
                <a:ea typeface="ＭＳ ゴシック" panose="020B0609070205080204" pitchFamily="49" charset="-128"/>
              </a:rPr>
              <a:t>指定</a:t>
            </a:r>
            <a:endParaRPr lang="ja-JP" altLang="en-US" sz="1000" spc="-50" dirty="0">
              <a:latin typeface="ＭＳ ゴシック" panose="020B0609070205080204" pitchFamily="49" charset="-128"/>
              <a:ea typeface="ＭＳ ゴシック" panose="020B0609070205080204" pitchFamily="49" charset="-128"/>
            </a:endParaRPr>
          </a:p>
        </p:txBody>
      </p:sp>
      <p:sp>
        <p:nvSpPr>
          <p:cNvPr id="69" name="正方形/長方形 68"/>
          <p:cNvSpPr/>
          <p:nvPr/>
        </p:nvSpPr>
        <p:spPr>
          <a:xfrm>
            <a:off x="1064950" y="7518602"/>
            <a:ext cx="795758" cy="346249"/>
          </a:xfrm>
          <a:prstGeom prst="rect">
            <a:avLst/>
          </a:prstGeom>
        </p:spPr>
        <p:txBody>
          <a:bodyPr wrap="square" lIns="0" tIns="0" rIns="0" bIns="0">
            <a:spAutoFit/>
          </a:bodyPr>
          <a:lstStyle/>
          <a:p>
            <a:pPr>
              <a:lnSpc>
                <a:spcPts val="900"/>
              </a:lnSpc>
            </a:pPr>
            <a:r>
              <a:rPr lang="ja-JP" altLang="en-US" sz="1000" spc="-90" dirty="0">
                <a:latin typeface="+mj-ea"/>
                <a:ea typeface="+mj-ea"/>
              </a:rPr>
              <a:t>監督、必要な</a:t>
            </a:r>
          </a:p>
          <a:p>
            <a:pPr>
              <a:lnSpc>
                <a:spcPts val="900"/>
              </a:lnSpc>
            </a:pPr>
            <a:r>
              <a:rPr lang="ja-JP" altLang="en-US" sz="1000" spc="-90" dirty="0">
                <a:latin typeface="+mj-ea"/>
                <a:ea typeface="+mj-ea"/>
              </a:rPr>
              <a:t>情報の提供、</a:t>
            </a:r>
          </a:p>
          <a:p>
            <a:pPr>
              <a:lnSpc>
                <a:spcPts val="900"/>
              </a:lnSpc>
            </a:pPr>
            <a:r>
              <a:rPr lang="ja-JP" altLang="en-US" sz="1000" spc="-90" dirty="0">
                <a:latin typeface="+mj-ea"/>
                <a:ea typeface="+mj-ea"/>
              </a:rPr>
              <a:t>指導、助言等</a:t>
            </a:r>
          </a:p>
        </p:txBody>
      </p:sp>
      <p:sp>
        <p:nvSpPr>
          <p:cNvPr id="70" name="正方形/長方形 69"/>
          <p:cNvSpPr/>
          <p:nvPr/>
        </p:nvSpPr>
        <p:spPr>
          <a:xfrm>
            <a:off x="928022" y="8765020"/>
            <a:ext cx="279832" cy="102592"/>
          </a:xfrm>
          <a:prstGeom prst="rect">
            <a:avLst/>
          </a:prstGeom>
        </p:spPr>
        <p:txBody>
          <a:bodyPr wrap="square" lIns="0" tIns="0" rIns="0" bIns="0">
            <a:spAutoFit/>
          </a:bodyPr>
          <a:lstStyle/>
          <a:p>
            <a:pPr>
              <a:lnSpc>
                <a:spcPts val="800"/>
              </a:lnSpc>
            </a:pPr>
            <a:r>
              <a:rPr lang="ja-JP" altLang="en-US" sz="1000" spc="-50" dirty="0">
                <a:latin typeface="ＭＳ ゴシック" panose="020B0609070205080204" pitchFamily="49" charset="-128"/>
                <a:ea typeface="ＭＳ ゴシック" panose="020B0609070205080204" pitchFamily="49" charset="-128"/>
              </a:rPr>
              <a:t>所轄</a:t>
            </a:r>
          </a:p>
        </p:txBody>
      </p:sp>
      <p:sp>
        <p:nvSpPr>
          <p:cNvPr id="71" name="正方形/長方形 70"/>
          <p:cNvSpPr/>
          <p:nvPr/>
        </p:nvSpPr>
        <p:spPr>
          <a:xfrm>
            <a:off x="1917171" y="7975872"/>
            <a:ext cx="102592" cy="259760"/>
          </a:xfrm>
          <a:prstGeom prst="rect">
            <a:avLst/>
          </a:prstGeom>
        </p:spPr>
        <p:txBody>
          <a:bodyPr vert="eaVert" wrap="square" lIns="0" tIns="0" rIns="0" bIns="0">
            <a:spAutoFit/>
          </a:bodyPr>
          <a:lstStyle/>
          <a:p>
            <a:pPr>
              <a:lnSpc>
                <a:spcPts val="800"/>
              </a:lnSpc>
            </a:pPr>
            <a:r>
              <a:rPr lang="ja-JP" altLang="en-US" sz="1000" spc="-50" dirty="0" smtClean="0">
                <a:latin typeface="ＭＳ ゴシック" panose="020B0609070205080204" pitchFamily="49" charset="-128"/>
                <a:ea typeface="ＭＳ ゴシック" panose="020B0609070205080204" pitchFamily="49" charset="-128"/>
              </a:rPr>
              <a:t>連携</a:t>
            </a:r>
            <a:endParaRPr lang="ja-JP" altLang="en-US" sz="1000" spc="-50" dirty="0">
              <a:latin typeface="ＭＳ ゴシック" panose="020B0609070205080204" pitchFamily="49" charset="-128"/>
              <a:ea typeface="ＭＳ ゴシック" panose="020B0609070205080204" pitchFamily="49" charset="-128"/>
            </a:endParaRPr>
          </a:p>
        </p:txBody>
      </p:sp>
      <p:sp>
        <p:nvSpPr>
          <p:cNvPr id="72" name="正方形/長方形 71"/>
          <p:cNvSpPr/>
          <p:nvPr/>
        </p:nvSpPr>
        <p:spPr>
          <a:xfrm>
            <a:off x="2561211" y="7777620"/>
            <a:ext cx="262892" cy="982638"/>
          </a:xfrm>
          <a:prstGeom prst="rect">
            <a:avLst/>
          </a:prstGeom>
        </p:spPr>
        <p:txBody>
          <a:bodyPr vert="eaVert" wrap="square" lIns="0" tIns="0" rIns="0" bIns="0">
            <a:spAutoFit/>
          </a:bodyPr>
          <a:lstStyle/>
          <a:p>
            <a:pPr>
              <a:lnSpc>
                <a:spcPts val="1000"/>
              </a:lnSpc>
            </a:pPr>
            <a:r>
              <a:rPr lang="ja-JP" altLang="en-US" sz="1000" spc="-90" dirty="0">
                <a:latin typeface="+mn-ea"/>
              </a:rPr>
              <a:t>水防倉庫等の設置</a:t>
            </a:r>
          </a:p>
          <a:p>
            <a:pPr>
              <a:lnSpc>
                <a:spcPts val="1000"/>
              </a:lnSpc>
            </a:pPr>
            <a:r>
              <a:rPr lang="ja-JP" altLang="en-US" sz="1000" spc="-90" dirty="0">
                <a:latin typeface="+mn-ea"/>
              </a:rPr>
              <a:t>手続きの簡素化</a:t>
            </a:r>
          </a:p>
        </p:txBody>
      </p:sp>
      <p:grpSp>
        <p:nvGrpSpPr>
          <p:cNvPr id="75" name="グループ化 74"/>
          <p:cNvGrpSpPr/>
          <p:nvPr/>
        </p:nvGrpSpPr>
        <p:grpSpPr>
          <a:xfrm>
            <a:off x="3307654" y="6707509"/>
            <a:ext cx="2981147" cy="201612"/>
            <a:chOff x="3305273" y="6465168"/>
            <a:chExt cx="2981147" cy="201612"/>
          </a:xfrm>
        </p:grpSpPr>
        <p:sp>
          <p:nvSpPr>
            <p:cNvPr id="73" name="正方形/長方形 72"/>
            <p:cNvSpPr/>
            <p:nvPr/>
          </p:nvSpPr>
          <p:spPr>
            <a:xfrm>
              <a:off x="3305273" y="6465168"/>
              <a:ext cx="2981147" cy="2016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p:cNvSpPr/>
            <p:nvPr/>
          </p:nvSpPr>
          <p:spPr>
            <a:xfrm>
              <a:off x="3690841" y="6540504"/>
              <a:ext cx="2376264" cy="102592"/>
            </a:xfrm>
            <a:prstGeom prst="rect">
              <a:avLst/>
            </a:prstGeom>
          </p:spPr>
          <p:txBody>
            <a:bodyPr wrap="square" lIns="0" tIns="0" rIns="0" bIns="0">
              <a:spAutoFit/>
            </a:bodyPr>
            <a:lstStyle/>
            <a:p>
              <a:pPr algn="ctr">
                <a:lnSpc>
                  <a:spcPts val="800"/>
                </a:lnSpc>
              </a:pPr>
              <a:r>
                <a:rPr lang="ja-JP" altLang="en-US" sz="1200" spc="-100" dirty="0">
                  <a:solidFill>
                    <a:schemeClr val="bg1"/>
                  </a:solidFill>
                  <a:latin typeface="ＭＳ ゴシック" panose="020B0609070205080204" pitchFamily="49" charset="-128"/>
                  <a:ea typeface="ＭＳ ゴシック" panose="020B0609070205080204" pitchFamily="49" charset="-128"/>
                </a:rPr>
                <a:t>例えば、以下のことが期待されます。</a:t>
              </a:r>
            </a:p>
          </p:txBody>
        </p:sp>
      </p:grpSp>
      <p:pic>
        <p:nvPicPr>
          <p:cNvPr id="76" name="図 7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7654" y="6989529"/>
            <a:ext cx="1774211" cy="1137680"/>
          </a:xfrm>
          <a:prstGeom prst="rect">
            <a:avLst/>
          </a:prstGeom>
        </p:spPr>
      </p:pic>
      <p:grpSp>
        <p:nvGrpSpPr>
          <p:cNvPr id="83" name="グループ化 82"/>
          <p:cNvGrpSpPr/>
          <p:nvPr/>
        </p:nvGrpSpPr>
        <p:grpSpPr>
          <a:xfrm>
            <a:off x="4892992" y="6988969"/>
            <a:ext cx="1395413" cy="952499"/>
            <a:chOff x="3437206" y="6988969"/>
            <a:chExt cx="1395413" cy="952499"/>
          </a:xfrm>
        </p:grpSpPr>
        <p:sp>
          <p:nvSpPr>
            <p:cNvPr id="78" name="円/楕円 77"/>
            <p:cNvSpPr/>
            <p:nvPr/>
          </p:nvSpPr>
          <p:spPr>
            <a:xfrm>
              <a:off x="3437206" y="6988969"/>
              <a:ext cx="1395413" cy="952499"/>
            </a:xfrm>
            <a:prstGeom prst="ellipse">
              <a:avLst/>
            </a:prstGeom>
            <a:solidFill>
              <a:srgbClr val="8EE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p:cNvSpPr/>
            <p:nvPr/>
          </p:nvSpPr>
          <p:spPr>
            <a:xfrm>
              <a:off x="3558076" y="7164588"/>
              <a:ext cx="1177482" cy="641201"/>
            </a:xfrm>
            <a:prstGeom prst="rect">
              <a:avLst/>
            </a:prstGeom>
          </p:spPr>
          <p:txBody>
            <a:bodyPr wrap="square" lIns="0" tIns="0" rIns="0" bIns="0">
              <a:spAutoFit/>
            </a:bodyPr>
            <a:lstStyle/>
            <a:p>
              <a:pPr algn="ctr">
                <a:lnSpc>
                  <a:spcPts val="1000"/>
                </a:lnSpc>
              </a:pPr>
              <a:r>
                <a:rPr lang="ja-JP" altLang="en-US" sz="900" spc="-90" dirty="0">
                  <a:latin typeface="+mj-ea"/>
                  <a:ea typeface="+mj-ea"/>
                </a:rPr>
                <a:t>自治会、町内会、婦人会、</a:t>
              </a:r>
            </a:p>
            <a:p>
              <a:pPr algn="ctr">
                <a:lnSpc>
                  <a:spcPts val="1000"/>
                </a:lnSpc>
              </a:pPr>
              <a:r>
                <a:rPr lang="ja-JP" altLang="en-US" sz="900" spc="-90" dirty="0">
                  <a:latin typeface="+mj-ea"/>
                  <a:ea typeface="+mj-ea"/>
                </a:rPr>
                <a:t>自主防災組織等が</a:t>
              </a:r>
            </a:p>
            <a:p>
              <a:pPr algn="ctr">
                <a:lnSpc>
                  <a:spcPts val="1000"/>
                </a:lnSpc>
              </a:pPr>
              <a:r>
                <a:rPr lang="ja-JP" altLang="en-US" sz="900" spc="-90" dirty="0">
                  <a:latin typeface="+mj-ea"/>
                  <a:ea typeface="+mj-ea"/>
                </a:rPr>
                <a:t>水防協力団体として、</a:t>
              </a:r>
            </a:p>
            <a:p>
              <a:pPr algn="ctr">
                <a:lnSpc>
                  <a:spcPts val="1000"/>
                </a:lnSpc>
              </a:pPr>
              <a:r>
                <a:rPr lang="ja-JP" altLang="en-US" sz="900" spc="-90" dirty="0">
                  <a:latin typeface="+mj-ea"/>
                  <a:ea typeface="+mj-ea"/>
                </a:rPr>
                <a:t>水防演習や水防の</a:t>
              </a:r>
            </a:p>
            <a:p>
              <a:pPr algn="ctr">
                <a:lnSpc>
                  <a:spcPts val="1000"/>
                </a:lnSpc>
              </a:pPr>
              <a:r>
                <a:rPr lang="ja-JP" altLang="en-US" sz="900" spc="-90" dirty="0">
                  <a:latin typeface="+mj-ea"/>
                  <a:ea typeface="+mj-ea"/>
                </a:rPr>
                <a:t>普及啓発活動を実施</a:t>
              </a:r>
            </a:p>
          </p:txBody>
        </p:sp>
      </p:grpSp>
      <p:grpSp>
        <p:nvGrpSpPr>
          <p:cNvPr id="82" name="グループ化 81"/>
          <p:cNvGrpSpPr/>
          <p:nvPr/>
        </p:nvGrpSpPr>
        <p:grpSpPr>
          <a:xfrm>
            <a:off x="5323332" y="8031957"/>
            <a:ext cx="938879" cy="747712"/>
            <a:chOff x="3867546" y="8031957"/>
            <a:chExt cx="938879" cy="747712"/>
          </a:xfrm>
        </p:grpSpPr>
        <p:sp>
          <p:nvSpPr>
            <p:cNvPr id="79" name="円/楕円 78"/>
            <p:cNvSpPr/>
            <p:nvPr/>
          </p:nvSpPr>
          <p:spPr>
            <a:xfrm>
              <a:off x="3877737" y="8031957"/>
              <a:ext cx="928688" cy="747712"/>
            </a:xfrm>
            <a:prstGeom prst="ellipse">
              <a:avLst/>
            </a:prstGeom>
            <a:solidFill>
              <a:srgbClr val="8EE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p:cNvSpPr/>
            <p:nvPr/>
          </p:nvSpPr>
          <p:spPr>
            <a:xfrm>
              <a:off x="3867546" y="8173142"/>
              <a:ext cx="936104" cy="512961"/>
            </a:xfrm>
            <a:prstGeom prst="rect">
              <a:avLst/>
            </a:prstGeom>
          </p:spPr>
          <p:txBody>
            <a:bodyPr wrap="square" lIns="0" tIns="0" rIns="0" bIns="0">
              <a:spAutoFit/>
            </a:bodyPr>
            <a:lstStyle/>
            <a:p>
              <a:pPr algn="ctr">
                <a:lnSpc>
                  <a:spcPts val="1000"/>
                </a:lnSpc>
              </a:pPr>
              <a:r>
                <a:rPr lang="ja-JP" altLang="en-US" sz="900" spc="-90" dirty="0">
                  <a:latin typeface="+mj-ea"/>
                  <a:ea typeface="+mj-ea"/>
                </a:rPr>
                <a:t>水防協力団体と</a:t>
              </a:r>
            </a:p>
            <a:p>
              <a:pPr algn="ctr">
                <a:lnSpc>
                  <a:spcPts val="1000"/>
                </a:lnSpc>
              </a:pPr>
              <a:r>
                <a:rPr lang="ja-JP" altLang="en-US" sz="900" spc="-90" dirty="0">
                  <a:latin typeface="+mj-ea"/>
                  <a:ea typeface="+mj-ea"/>
                </a:rPr>
                <a:t>なった企業からの</a:t>
              </a:r>
            </a:p>
            <a:p>
              <a:pPr algn="ctr">
                <a:lnSpc>
                  <a:spcPts val="1000"/>
                </a:lnSpc>
              </a:pPr>
              <a:r>
                <a:rPr lang="ja-JP" altLang="en-US" sz="900" spc="-90" dirty="0">
                  <a:latin typeface="+mj-ea"/>
                  <a:ea typeface="+mj-ea"/>
                </a:rPr>
                <a:t>重機の提供等の</a:t>
              </a:r>
            </a:p>
            <a:p>
              <a:pPr algn="ctr">
                <a:lnSpc>
                  <a:spcPts val="1000"/>
                </a:lnSpc>
              </a:pPr>
              <a:r>
                <a:rPr lang="ja-JP" altLang="en-US" sz="900" spc="-90" dirty="0">
                  <a:latin typeface="+mj-ea"/>
                  <a:ea typeface="+mj-ea"/>
                </a:rPr>
                <a:t>円滑化</a:t>
              </a:r>
            </a:p>
          </p:txBody>
        </p:sp>
      </p:grpSp>
      <p:pic>
        <p:nvPicPr>
          <p:cNvPr id="84" name="図 8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4694" y="7656298"/>
            <a:ext cx="2554398" cy="1665809"/>
          </a:xfrm>
          <a:prstGeom prst="rect">
            <a:avLst/>
          </a:prstGeom>
        </p:spPr>
      </p:pic>
      <p:pic>
        <p:nvPicPr>
          <p:cNvPr id="5" name="図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511" y="477910"/>
            <a:ext cx="6132783" cy="1556373"/>
          </a:xfrm>
          <a:prstGeom prst="rect">
            <a:avLst/>
          </a:prstGeom>
        </p:spPr>
      </p:pic>
    </p:spTree>
    <p:extLst>
      <p:ext uri="{BB962C8B-B14F-4D97-AF65-F5344CB8AC3E}">
        <p14:creationId xmlns:p14="http://schemas.microsoft.com/office/powerpoint/2010/main" val="2264689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3" y="0"/>
            <a:ext cx="6858000" cy="9906000"/>
          </a:xfrm>
          <a:prstGeom prst="rect">
            <a:avLst/>
          </a:prstGeom>
        </p:spPr>
      </p:pic>
      <p:sp>
        <p:nvSpPr>
          <p:cNvPr id="3" name="正方形/長方形 2"/>
          <p:cNvSpPr/>
          <p:nvPr/>
        </p:nvSpPr>
        <p:spPr>
          <a:xfrm>
            <a:off x="0" y="0"/>
            <a:ext cx="6873411" cy="1712640"/>
          </a:xfrm>
          <a:prstGeom prst="rect">
            <a:avLst/>
          </a:prstGeom>
          <a:solidFill>
            <a:srgbClr val="064BBA">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664" y="148762"/>
            <a:ext cx="6027942" cy="1577296"/>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124" y="1825744"/>
            <a:ext cx="6014847" cy="1441082"/>
          </a:xfrm>
          <a:prstGeom prst="rect">
            <a:avLst/>
          </a:prstGeom>
        </p:spPr>
      </p:pic>
      <p:sp>
        <p:nvSpPr>
          <p:cNvPr id="8" name="正方形/長方形 7"/>
          <p:cNvSpPr/>
          <p:nvPr/>
        </p:nvSpPr>
        <p:spPr>
          <a:xfrm>
            <a:off x="525651" y="3261581"/>
            <a:ext cx="3464249" cy="2257028"/>
          </a:xfrm>
          <a:prstGeom prst="rect">
            <a:avLst/>
          </a:prstGeom>
        </p:spPr>
        <p:txBody>
          <a:bodyPr wrap="square" lIns="0" tIns="0" rIns="0" bIns="0">
            <a:spAutoFit/>
          </a:bodyPr>
          <a:lstStyle/>
          <a:p>
            <a:pPr algn="just">
              <a:lnSpc>
                <a:spcPts val="1600"/>
              </a:lnSpc>
            </a:pPr>
            <a:r>
              <a:rPr lang="ja-JP" altLang="en-US" sz="1350" b="1" spc="-70" dirty="0">
                <a:solidFill>
                  <a:srgbClr val="0070C0"/>
                </a:solidFill>
                <a:latin typeface="+mj-ea"/>
                <a:ea typeface="+mj-ea"/>
              </a:rPr>
              <a:t>水害を未然に防止し、被害を最小限に食い止め、</a:t>
            </a:r>
          </a:p>
          <a:p>
            <a:pPr algn="just">
              <a:lnSpc>
                <a:spcPts val="1600"/>
              </a:lnSpc>
            </a:pPr>
            <a:r>
              <a:rPr lang="ja-JP" altLang="en-US" sz="1350" b="1" spc="-70" dirty="0">
                <a:solidFill>
                  <a:srgbClr val="0070C0"/>
                </a:solidFill>
                <a:latin typeface="+mj-ea"/>
                <a:ea typeface="+mj-ea"/>
              </a:rPr>
              <a:t>私たちの生命や財産を守るため、</a:t>
            </a:r>
          </a:p>
          <a:p>
            <a:pPr algn="just">
              <a:lnSpc>
                <a:spcPts val="1600"/>
              </a:lnSpc>
            </a:pPr>
            <a:r>
              <a:rPr lang="ja-JP" altLang="en-US" sz="1350" b="1" spc="-70" dirty="0">
                <a:solidFill>
                  <a:srgbClr val="0070C0"/>
                </a:solidFill>
                <a:latin typeface="+mj-ea"/>
                <a:ea typeface="+mj-ea"/>
              </a:rPr>
              <a:t>貴重な役割を果たすのが水防（消防）団です。</a:t>
            </a:r>
          </a:p>
          <a:p>
            <a:pPr algn="just">
              <a:lnSpc>
                <a:spcPts val="1600"/>
              </a:lnSpc>
            </a:pPr>
            <a:r>
              <a:rPr lang="ja-JP" altLang="en-US" sz="1350" b="1" spc="-70" dirty="0">
                <a:solidFill>
                  <a:srgbClr val="0070C0"/>
                </a:solidFill>
                <a:latin typeface="+mj-ea"/>
                <a:ea typeface="+mj-ea"/>
              </a:rPr>
              <a:t>しかしながら現在</a:t>
            </a:r>
            <a:r>
              <a:rPr lang="ja-JP" altLang="en-US" sz="1350" b="1" spc="-70" dirty="0" smtClean="0">
                <a:solidFill>
                  <a:srgbClr val="0070C0"/>
                </a:solidFill>
                <a:latin typeface="+mj-ea"/>
                <a:ea typeface="+mj-ea"/>
              </a:rPr>
              <a:t>、水防団</a:t>
            </a:r>
            <a:r>
              <a:rPr lang="ja-JP" altLang="en-US" sz="1350" b="1" spc="-70" dirty="0">
                <a:solidFill>
                  <a:srgbClr val="0070C0"/>
                </a:solidFill>
                <a:latin typeface="+mj-ea"/>
                <a:ea typeface="+mj-ea"/>
              </a:rPr>
              <a:t>員数は減少しており</a:t>
            </a:r>
            <a:r>
              <a:rPr lang="ja-JP" altLang="en-US" sz="1350" b="1" spc="-70" dirty="0" smtClean="0">
                <a:solidFill>
                  <a:srgbClr val="0070C0"/>
                </a:solidFill>
                <a:latin typeface="+mj-ea"/>
                <a:ea typeface="+mj-ea"/>
              </a:rPr>
              <a:t>、</a:t>
            </a:r>
            <a:endParaRPr lang="en-US" altLang="ja-JP" sz="1350" b="1" spc="-70" dirty="0" smtClean="0">
              <a:solidFill>
                <a:srgbClr val="0070C0"/>
              </a:solidFill>
              <a:latin typeface="+mj-ea"/>
              <a:ea typeface="+mj-ea"/>
            </a:endParaRPr>
          </a:p>
          <a:p>
            <a:pPr algn="just">
              <a:lnSpc>
                <a:spcPts val="1600"/>
              </a:lnSpc>
            </a:pPr>
            <a:r>
              <a:rPr lang="ja-JP" altLang="en-US" sz="1350" b="1" spc="-100" dirty="0" smtClean="0">
                <a:solidFill>
                  <a:srgbClr val="0070C0"/>
                </a:solidFill>
                <a:latin typeface="+mj-ea"/>
                <a:ea typeface="+mj-ea"/>
              </a:rPr>
              <a:t>高齢化</a:t>
            </a:r>
            <a:r>
              <a:rPr lang="ja-JP" altLang="en-US" sz="1350" b="1" spc="-100" dirty="0">
                <a:solidFill>
                  <a:srgbClr val="0070C0"/>
                </a:solidFill>
                <a:latin typeface="+mj-ea"/>
                <a:ea typeface="+mj-ea"/>
              </a:rPr>
              <a:t>も進むなど</a:t>
            </a:r>
            <a:r>
              <a:rPr lang="ja-JP" altLang="en-US" sz="1350" b="1" spc="-100" dirty="0" smtClean="0">
                <a:solidFill>
                  <a:srgbClr val="0070C0"/>
                </a:solidFill>
                <a:latin typeface="+mj-ea"/>
                <a:ea typeface="+mj-ea"/>
              </a:rPr>
              <a:t>、水防</a:t>
            </a:r>
            <a:r>
              <a:rPr lang="ja-JP" altLang="en-US" sz="1350" b="1" spc="-100" dirty="0">
                <a:solidFill>
                  <a:srgbClr val="0070C0"/>
                </a:solidFill>
                <a:latin typeface="+mj-ea"/>
                <a:ea typeface="+mj-ea"/>
              </a:rPr>
              <a:t>活動の充実を図るためには</a:t>
            </a:r>
          </a:p>
          <a:p>
            <a:pPr algn="just">
              <a:lnSpc>
                <a:spcPts val="1600"/>
              </a:lnSpc>
            </a:pPr>
            <a:r>
              <a:rPr lang="ja-JP" altLang="en-US" sz="1350" b="1" spc="-70" dirty="0">
                <a:solidFill>
                  <a:srgbClr val="0070C0"/>
                </a:solidFill>
                <a:latin typeface="+mj-ea"/>
                <a:ea typeface="+mj-ea"/>
              </a:rPr>
              <a:t>是非とも皆様方のご協力が必要です。</a:t>
            </a:r>
          </a:p>
          <a:p>
            <a:pPr algn="just">
              <a:lnSpc>
                <a:spcPts val="1600"/>
              </a:lnSpc>
            </a:pPr>
            <a:r>
              <a:rPr lang="ja-JP" altLang="en-US" sz="1350" b="1" spc="-70" dirty="0">
                <a:solidFill>
                  <a:srgbClr val="0070C0"/>
                </a:solidFill>
                <a:latin typeface="+mj-ea"/>
                <a:ea typeface="+mj-ea"/>
              </a:rPr>
              <a:t>水防は国民一人ひとりが力をあわせてこそ</a:t>
            </a:r>
          </a:p>
          <a:p>
            <a:pPr algn="just">
              <a:lnSpc>
                <a:spcPts val="1600"/>
              </a:lnSpc>
            </a:pPr>
            <a:r>
              <a:rPr lang="ja-JP" altLang="en-US" sz="1350" b="1" spc="-70" dirty="0">
                <a:solidFill>
                  <a:srgbClr val="0070C0"/>
                </a:solidFill>
                <a:latin typeface="+mj-ea"/>
                <a:ea typeface="+mj-ea"/>
              </a:rPr>
              <a:t>成り立つものなのです。</a:t>
            </a:r>
          </a:p>
          <a:p>
            <a:pPr algn="just">
              <a:lnSpc>
                <a:spcPts val="1600"/>
              </a:lnSpc>
            </a:pPr>
            <a:r>
              <a:rPr lang="ja-JP" altLang="en-US" sz="1350" b="1" spc="-70" dirty="0">
                <a:solidFill>
                  <a:srgbClr val="0070C0"/>
                </a:solidFill>
                <a:latin typeface="+mj-ea"/>
                <a:ea typeface="+mj-ea"/>
              </a:rPr>
              <a:t>このため、多くの方の入団をお待ちしています。</a:t>
            </a:r>
          </a:p>
          <a:p>
            <a:pPr algn="just">
              <a:lnSpc>
                <a:spcPts val="1600"/>
              </a:lnSpc>
            </a:pPr>
            <a:r>
              <a:rPr lang="ja-JP" altLang="en-US" sz="1350" b="1" spc="-70" dirty="0">
                <a:solidFill>
                  <a:srgbClr val="0070C0"/>
                </a:solidFill>
                <a:latin typeface="+mj-ea"/>
                <a:ea typeface="+mj-ea"/>
              </a:rPr>
              <a:t>特に若い方の力を必要とし、男性だけでなく、</a:t>
            </a:r>
          </a:p>
          <a:p>
            <a:pPr algn="just">
              <a:lnSpc>
                <a:spcPts val="1600"/>
              </a:lnSpc>
            </a:pPr>
            <a:r>
              <a:rPr lang="ja-JP" altLang="en-US" sz="1350" b="1" spc="-70" dirty="0">
                <a:solidFill>
                  <a:srgbClr val="0070C0"/>
                </a:solidFill>
                <a:latin typeface="+mj-ea"/>
                <a:ea typeface="+mj-ea"/>
              </a:rPr>
              <a:t>女性の入団も大歓迎です。</a:t>
            </a:r>
          </a:p>
        </p:txBody>
      </p:sp>
      <p:sp>
        <p:nvSpPr>
          <p:cNvPr id="9" name="角丸四角形 8"/>
          <p:cNvSpPr/>
          <p:nvPr/>
        </p:nvSpPr>
        <p:spPr>
          <a:xfrm>
            <a:off x="4071770" y="2844130"/>
            <a:ext cx="2309557" cy="2712690"/>
          </a:xfrm>
          <a:prstGeom prst="roundRect">
            <a:avLst>
              <a:gd name="adj" fmla="val 4217"/>
            </a:avLst>
          </a:prstGeom>
          <a:solidFill>
            <a:schemeClr val="bg1"/>
          </a:solidFill>
          <a:ln w="19050">
            <a:solidFill>
              <a:srgbClr val="08C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76713" y="2988146"/>
            <a:ext cx="2109787" cy="230079"/>
          </a:xfrm>
          <a:prstGeom prst="rect">
            <a:avLst/>
          </a:prstGeom>
        </p:spPr>
      </p:pic>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76713" y="3847087"/>
            <a:ext cx="2109787" cy="465782"/>
          </a:xfrm>
          <a:prstGeom prst="rect">
            <a:avLst/>
          </a:prstGeom>
        </p:spPr>
      </p:pic>
      <p:pic>
        <p:nvPicPr>
          <p:cNvPr id="12" name="図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9808" y="2830113"/>
            <a:ext cx="299666" cy="449498"/>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07476" y="4370959"/>
            <a:ext cx="2192881" cy="1138381"/>
          </a:xfrm>
          <a:prstGeom prst="rect">
            <a:avLst/>
          </a:prstGeom>
        </p:spPr>
      </p:pic>
      <p:sp>
        <p:nvSpPr>
          <p:cNvPr id="14" name="正方形/長方形 13"/>
          <p:cNvSpPr/>
          <p:nvPr/>
        </p:nvSpPr>
        <p:spPr>
          <a:xfrm>
            <a:off x="4534335" y="3004073"/>
            <a:ext cx="1590179" cy="207749"/>
          </a:xfrm>
          <a:prstGeom prst="rect">
            <a:avLst/>
          </a:prstGeom>
        </p:spPr>
        <p:txBody>
          <a:bodyPr wrap="none" lIns="0" tIns="0" rIns="0" bIns="0">
            <a:spAutoFit/>
          </a:bodyPr>
          <a:lstStyle/>
          <a:p>
            <a:r>
              <a:rPr lang="ja-JP" altLang="en-US" sz="1350" spc="-100" dirty="0">
                <a:solidFill>
                  <a:schemeClr val="bg1"/>
                </a:solidFill>
              </a:rPr>
              <a:t>水防（消防）団員の推移</a:t>
            </a:r>
          </a:p>
        </p:txBody>
      </p:sp>
      <p:sp>
        <p:nvSpPr>
          <p:cNvPr id="15" name="正方形/長方形 14"/>
          <p:cNvSpPr/>
          <p:nvPr/>
        </p:nvSpPr>
        <p:spPr>
          <a:xfrm>
            <a:off x="4233178" y="3239711"/>
            <a:ext cx="1482778" cy="184666"/>
          </a:xfrm>
          <a:prstGeom prst="rect">
            <a:avLst/>
          </a:prstGeom>
        </p:spPr>
        <p:txBody>
          <a:bodyPr wrap="none" lIns="0" tIns="0" rIns="0" bIns="0">
            <a:spAutoFit/>
          </a:bodyPr>
          <a:lstStyle/>
          <a:p>
            <a:r>
              <a:rPr lang="en-US" altLang="ja-JP" sz="1200" spc="-100" dirty="0"/>
              <a:t>H11</a:t>
            </a:r>
            <a:r>
              <a:rPr lang="ja-JP" altLang="en-US" sz="1200" spc="-100" dirty="0"/>
              <a:t>～</a:t>
            </a:r>
            <a:r>
              <a:rPr lang="en-US" altLang="ja-JP" sz="1200" spc="-100" dirty="0"/>
              <a:t>H26</a:t>
            </a:r>
            <a:r>
              <a:rPr lang="ja-JP" altLang="en-US" sz="1200" spc="-100" dirty="0"/>
              <a:t>の</a:t>
            </a:r>
            <a:r>
              <a:rPr lang="en-US" altLang="ja-JP" sz="1200" spc="-100" dirty="0"/>
              <a:t>15</a:t>
            </a:r>
            <a:r>
              <a:rPr lang="ja-JP" altLang="en-US" sz="1200" spc="-100" dirty="0"/>
              <a:t>年間では、</a:t>
            </a:r>
          </a:p>
        </p:txBody>
      </p:sp>
      <p:sp>
        <p:nvSpPr>
          <p:cNvPr id="16" name="正方形/長方形 15"/>
          <p:cNvSpPr/>
          <p:nvPr/>
        </p:nvSpPr>
        <p:spPr>
          <a:xfrm>
            <a:off x="4134441" y="3424377"/>
            <a:ext cx="2126686" cy="410369"/>
          </a:xfrm>
          <a:prstGeom prst="rect">
            <a:avLst/>
          </a:prstGeom>
        </p:spPr>
        <p:txBody>
          <a:bodyPr wrap="square" lIns="0" tIns="0" rIns="0" bIns="0">
            <a:spAutoFit/>
          </a:bodyPr>
          <a:lstStyle/>
          <a:p>
            <a:pPr algn="r">
              <a:lnSpc>
                <a:spcPts val="1600"/>
              </a:lnSpc>
            </a:pPr>
            <a:r>
              <a:rPr lang="ja-JP" altLang="en-US" sz="1600" b="1" spc="-140" dirty="0">
                <a:solidFill>
                  <a:srgbClr val="00B050"/>
                </a:solidFill>
              </a:rPr>
              <a:t>約</a:t>
            </a:r>
            <a:r>
              <a:rPr lang="en-US" altLang="ja-JP" b="1" spc="-140" dirty="0">
                <a:solidFill>
                  <a:srgbClr val="00B050"/>
                </a:solidFill>
              </a:rPr>
              <a:t>10</a:t>
            </a:r>
            <a:r>
              <a:rPr lang="ja-JP" altLang="en-US" sz="1600" b="1" spc="-140" dirty="0">
                <a:solidFill>
                  <a:srgbClr val="00B050"/>
                </a:solidFill>
              </a:rPr>
              <a:t>万人</a:t>
            </a:r>
            <a:r>
              <a:rPr lang="ja-JP" altLang="en-US" sz="1400" b="1" spc="-140" dirty="0">
                <a:solidFill>
                  <a:srgbClr val="00B050"/>
                </a:solidFill>
              </a:rPr>
              <a:t>の水防（消防）団員</a:t>
            </a:r>
            <a:r>
              <a:rPr lang="ja-JP" altLang="en-US" sz="1350" b="1" spc="-100" dirty="0">
                <a:solidFill>
                  <a:srgbClr val="00B050"/>
                </a:solidFill>
              </a:rPr>
              <a:t>　</a:t>
            </a:r>
          </a:p>
          <a:p>
            <a:pPr algn="r">
              <a:lnSpc>
                <a:spcPts val="1600"/>
              </a:lnSpc>
            </a:pPr>
            <a:r>
              <a:rPr lang="ja-JP" altLang="en-US" sz="1350" b="1" spc="-100" dirty="0"/>
              <a:t>の人員が</a:t>
            </a:r>
            <a:r>
              <a:rPr lang="ja-JP" altLang="en-US" sz="2000" b="1" spc="-100" dirty="0">
                <a:solidFill>
                  <a:srgbClr val="FF0000"/>
                </a:solidFill>
              </a:rPr>
              <a:t>減少</a:t>
            </a:r>
            <a:r>
              <a:rPr lang="ja-JP" altLang="en-US" sz="1350" b="1" spc="-100" dirty="0"/>
              <a:t>しています。</a:t>
            </a:r>
          </a:p>
        </p:txBody>
      </p:sp>
      <p:sp>
        <p:nvSpPr>
          <p:cNvPr id="17" name="正方形/長方形 16"/>
          <p:cNvSpPr/>
          <p:nvPr/>
        </p:nvSpPr>
        <p:spPr>
          <a:xfrm>
            <a:off x="4230614" y="3905198"/>
            <a:ext cx="2094611" cy="369332"/>
          </a:xfrm>
          <a:prstGeom prst="rect">
            <a:avLst/>
          </a:prstGeom>
        </p:spPr>
        <p:txBody>
          <a:bodyPr wrap="square" lIns="0" tIns="0" rIns="0" bIns="0">
            <a:spAutoFit/>
          </a:bodyPr>
          <a:lstStyle/>
          <a:p>
            <a:r>
              <a:rPr lang="ja-JP" altLang="en-US" sz="1200" spc="-140" dirty="0" smtClean="0">
                <a:solidFill>
                  <a:schemeClr val="bg1"/>
                </a:solidFill>
              </a:rPr>
              <a:t>現在、全国で約　　　万人の団員が</a:t>
            </a:r>
          </a:p>
          <a:p>
            <a:r>
              <a:rPr lang="ja-JP" altLang="en-US" sz="1200" spc="-140" dirty="0" smtClean="0">
                <a:solidFill>
                  <a:schemeClr val="bg1"/>
                </a:solidFill>
              </a:rPr>
              <a:t>各地で水防活動に従事しています！</a:t>
            </a:r>
            <a:endParaRPr lang="ja-JP" altLang="en-US" sz="1200" spc="-140" dirty="0">
              <a:solidFill>
                <a:schemeClr val="bg1"/>
              </a:solidFill>
            </a:endParaRPr>
          </a:p>
        </p:txBody>
      </p:sp>
      <p:sp>
        <p:nvSpPr>
          <p:cNvPr id="20" name="正方形/長方形 19"/>
          <p:cNvSpPr/>
          <p:nvPr/>
        </p:nvSpPr>
        <p:spPr>
          <a:xfrm>
            <a:off x="5104197" y="3799520"/>
            <a:ext cx="285336" cy="338554"/>
          </a:xfrm>
          <a:prstGeom prst="rect">
            <a:avLst/>
          </a:prstGeom>
          <a:noFill/>
        </p:spPr>
        <p:txBody>
          <a:bodyPr wrap="none" lIns="0" tIns="0" rIns="0" bIns="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altLang="ja-JP" sz="22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87</a:t>
            </a:r>
            <a:endParaRPr lang="ja-JP" altLang="en-US" sz="2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28" name="グループ化 27"/>
          <p:cNvGrpSpPr/>
          <p:nvPr/>
        </p:nvGrpSpPr>
        <p:grpSpPr>
          <a:xfrm>
            <a:off x="488576" y="5629273"/>
            <a:ext cx="5880848" cy="1206024"/>
            <a:chOff x="6597352" y="5629273"/>
            <a:chExt cx="5880848" cy="1206024"/>
          </a:xfrm>
        </p:grpSpPr>
        <p:pic>
          <p:nvPicPr>
            <p:cNvPr id="22" name="図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97352" y="5629273"/>
              <a:ext cx="5880848" cy="1206024"/>
            </a:xfrm>
            <a:prstGeom prst="rect">
              <a:avLst/>
            </a:prstGeom>
          </p:spPr>
        </p:pic>
        <p:sp>
          <p:nvSpPr>
            <p:cNvPr id="23" name="角丸四角形 22"/>
            <p:cNvSpPr/>
            <p:nvPr/>
          </p:nvSpPr>
          <p:spPr>
            <a:xfrm>
              <a:off x="6858000" y="5754614"/>
              <a:ext cx="1440160" cy="504056"/>
            </a:xfrm>
            <a:prstGeom prst="roundRect">
              <a:avLst>
                <a:gd name="adj" fmla="val 23281"/>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 23"/>
            <p:cNvSpPr/>
            <p:nvPr/>
          </p:nvSpPr>
          <p:spPr>
            <a:xfrm>
              <a:off x="6857999" y="6344967"/>
              <a:ext cx="5355110" cy="393973"/>
            </a:xfrm>
            <a:prstGeom prst="roundRect">
              <a:avLst>
                <a:gd name="adj" fmla="val 29964"/>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6960924" y="5817153"/>
              <a:ext cx="1234312" cy="410369"/>
            </a:xfrm>
            <a:prstGeom prst="rect">
              <a:avLst/>
            </a:prstGeom>
          </p:spPr>
          <p:txBody>
            <a:bodyPr wrap="none" lIns="0" tIns="0" rIns="0" bIns="0">
              <a:spAutoFit/>
            </a:bodyPr>
            <a:lstStyle/>
            <a:p>
              <a:pPr>
                <a:lnSpc>
                  <a:spcPts val="1600"/>
                </a:lnSpc>
              </a:pPr>
              <a:r>
                <a:rPr lang="ja-JP" altLang="en-US" sz="1500" b="1" spc="-100" dirty="0" smtClean="0">
                  <a:solidFill>
                    <a:srgbClr val="C00000"/>
                  </a:solidFill>
                </a:rPr>
                <a:t>お問い合わせは</a:t>
              </a:r>
            </a:p>
            <a:p>
              <a:pPr>
                <a:lnSpc>
                  <a:spcPts val="1600"/>
                </a:lnSpc>
              </a:pPr>
              <a:r>
                <a:rPr lang="ja-JP" altLang="en-US" sz="1500" b="1" spc="-100" dirty="0" smtClean="0">
                  <a:solidFill>
                    <a:srgbClr val="C00000"/>
                  </a:solidFill>
                </a:rPr>
                <a:t>地元市町村まで</a:t>
              </a:r>
              <a:endParaRPr lang="ja-JP" altLang="en-US" sz="1500" b="1" spc="-100" dirty="0">
                <a:solidFill>
                  <a:srgbClr val="C00000"/>
                </a:solidFill>
              </a:endParaRPr>
            </a:p>
          </p:txBody>
        </p:sp>
        <p:sp>
          <p:nvSpPr>
            <p:cNvPr id="26" name="正方形/長方形 25"/>
            <p:cNvSpPr/>
            <p:nvPr/>
          </p:nvSpPr>
          <p:spPr>
            <a:xfrm>
              <a:off x="8397925" y="5743932"/>
              <a:ext cx="3888059" cy="538609"/>
            </a:xfrm>
            <a:prstGeom prst="rect">
              <a:avLst/>
            </a:prstGeom>
          </p:spPr>
          <p:txBody>
            <a:bodyPr wrap="square" lIns="0" tIns="0" rIns="0" bIns="0">
              <a:spAutoFit/>
            </a:bodyPr>
            <a:lstStyle/>
            <a:p>
              <a:pPr>
                <a:lnSpc>
                  <a:spcPts val="1400"/>
                </a:lnSpc>
              </a:pPr>
              <a:r>
                <a:rPr lang="ja-JP" altLang="en-US" sz="1350" b="1" spc="-40" dirty="0">
                  <a:solidFill>
                    <a:schemeClr val="bg1"/>
                  </a:solidFill>
                  <a:latin typeface="+mj-ea"/>
                  <a:ea typeface="+mj-ea"/>
                </a:rPr>
                <a:t>水防（消防）団員は、非常勤の公務員という身分を</a:t>
              </a:r>
              <a:r>
                <a:rPr lang="ja-JP" altLang="en-US" sz="1350" b="1" spc="-40" dirty="0" smtClean="0">
                  <a:solidFill>
                    <a:schemeClr val="bg1"/>
                  </a:solidFill>
                  <a:latin typeface="+mj-ea"/>
                  <a:ea typeface="+mj-ea"/>
                </a:rPr>
                <a:t>有し</a:t>
              </a:r>
              <a:endParaRPr lang="en-US" altLang="ja-JP" sz="1350" b="1" spc="-40" dirty="0" smtClean="0">
                <a:solidFill>
                  <a:schemeClr val="bg1"/>
                </a:solidFill>
                <a:latin typeface="+mj-ea"/>
                <a:ea typeface="+mj-ea"/>
              </a:endParaRPr>
            </a:p>
            <a:p>
              <a:pPr>
                <a:lnSpc>
                  <a:spcPts val="1400"/>
                </a:lnSpc>
              </a:pPr>
              <a:r>
                <a:rPr lang="ja-JP" altLang="en-US" sz="1350" b="1" spc="-40" dirty="0" smtClean="0">
                  <a:solidFill>
                    <a:schemeClr val="bg1"/>
                  </a:solidFill>
                  <a:latin typeface="+mj-ea"/>
                  <a:ea typeface="+mj-ea"/>
                </a:rPr>
                <a:t>ており</a:t>
              </a:r>
              <a:r>
                <a:rPr lang="ja-JP" altLang="en-US" sz="1350" b="1" spc="-40" dirty="0">
                  <a:solidFill>
                    <a:schemeClr val="bg1"/>
                  </a:solidFill>
                  <a:latin typeface="+mj-ea"/>
                  <a:ea typeface="+mj-ea"/>
                </a:rPr>
                <a:t>、</a:t>
              </a:r>
              <a:r>
                <a:rPr lang="ja-JP" altLang="en-US" sz="1350" b="1" spc="-40" dirty="0" smtClean="0">
                  <a:solidFill>
                    <a:schemeClr val="bg1"/>
                  </a:solidFill>
                  <a:latin typeface="+mj-ea"/>
                  <a:ea typeface="+mj-ea"/>
                </a:rPr>
                <a:t>市町村</a:t>
              </a:r>
              <a:r>
                <a:rPr lang="ja-JP" altLang="en-US" sz="1350" b="1" spc="-40" dirty="0">
                  <a:solidFill>
                    <a:schemeClr val="bg1"/>
                  </a:solidFill>
                  <a:latin typeface="+mj-ea"/>
                  <a:ea typeface="+mj-ea"/>
                </a:rPr>
                <a:t>等で手当等が支給されます。詳しく</a:t>
              </a:r>
              <a:r>
                <a:rPr lang="ja-JP" altLang="en-US" sz="1350" b="1" spc="-40" dirty="0" smtClean="0">
                  <a:solidFill>
                    <a:schemeClr val="bg1"/>
                  </a:solidFill>
                  <a:latin typeface="+mj-ea"/>
                  <a:ea typeface="+mj-ea"/>
                </a:rPr>
                <a:t>知り</a:t>
              </a:r>
              <a:endParaRPr lang="en-US" altLang="ja-JP" sz="1350" b="1" spc="-40" dirty="0" smtClean="0">
                <a:solidFill>
                  <a:schemeClr val="bg1"/>
                </a:solidFill>
                <a:latin typeface="+mj-ea"/>
                <a:ea typeface="+mj-ea"/>
              </a:endParaRPr>
            </a:p>
            <a:p>
              <a:pPr>
                <a:lnSpc>
                  <a:spcPts val="1400"/>
                </a:lnSpc>
              </a:pPr>
              <a:r>
                <a:rPr lang="ja-JP" altLang="en-US" sz="1350" b="1" spc="-40" dirty="0" err="1" smtClean="0">
                  <a:solidFill>
                    <a:schemeClr val="bg1"/>
                  </a:solidFill>
                  <a:latin typeface="+mj-ea"/>
                  <a:ea typeface="+mj-ea"/>
                </a:rPr>
                <a:t>たい</a:t>
              </a:r>
              <a:r>
                <a:rPr lang="ja-JP" altLang="en-US" sz="1350" b="1" spc="-40" dirty="0">
                  <a:solidFill>
                    <a:schemeClr val="bg1"/>
                  </a:solidFill>
                  <a:latin typeface="+mj-ea"/>
                  <a:ea typeface="+mj-ea"/>
                </a:rPr>
                <a:t>方は居住する市町村等にお問い合わせください。</a:t>
              </a:r>
            </a:p>
          </p:txBody>
        </p:sp>
        <p:sp>
          <p:nvSpPr>
            <p:cNvPr id="27" name="正方形/長方形 26"/>
            <p:cNvSpPr/>
            <p:nvPr/>
          </p:nvSpPr>
          <p:spPr>
            <a:xfrm>
              <a:off x="6905630" y="6401700"/>
              <a:ext cx="5355109" cy="276999"/>
            </a:xfrm>
            <a:prstGeom prst="rect">
              <a:avLst/>
            </a:prstGeom>
          </p:spPr>
          <p:txBody>
            <a:bodyPr wrap="square" lIns="0" tIns="0" rIns="0" bIns="0">
              <a:spAutoFit/>
            </a:bodyPr>
            <a:lstStyle/>
            <a:p>
              <a:pPr algn="ctr"/>
              <a:r>
                <a:rPr lang="ja-JP" altLang="en-US" b="1" dirty="0">
                  <a:solidFill>
                    <a:schemeClr val="bg1"/>
                  </a:solidFill>
                </a:rPr>
                <a:t>多くの市町村では、消防団が</a:t>
              </a:r>
              <a:r>
                <a:rPr lang="ja-JP" altLang="en-US" b="1" dirty="0" smtClean="0">
                  <a:solidFill>
                    <a:schemeClr val="bg1"/>
                  </a:solidFill>
                </a:rPr>
                <a:t>水防団を</a:t>
              </a:r>
              <a:r>
                <a:rPr lang="ja-JP" altLang="en-US" b="1" dirty="0">
                  <a:solidFill>
                    <a:schemeClr val="bg1"/>
                  </a:solidFill>
                </a:rPr>
                <a:t>兼ねています。</a:t>
              </a:r>
            </a:p>
          </p:txBody>
        </p:sp>
      </p:grpSp>
      <p:sp>
        <p:nvSpPr>
          <p:cNvPr id="29" name="角丸四角形 28"/>
          <p:cNvSpPr/>
          <p:nvPr/>
        </p:nvSpPr>
        <p:spPr>
          <a:xfrm>
            <a:off x="476409" y="6915149"/>
            <a:ext cx="5900737" cy="2214563"/>
          </a:xfrm>
          <a:prstGeom prst="roundRect">
            <a:avLst>
              <a:gd name="adj" fmla="val 5786"/>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 29"/>
          <p:cNvSpPr/>
          <p:nvPr/>
        </p:nvSpPr>
        <p:spPr>
          <a:xfrm>
            <a:off x="1628537" y="6996114"/>
            <a:ext cx="3576942" cy="198660"/>
          </a:xfrm>
          <a:prstGeom prst="roundRect">
            <a:avLst>
              <a:gd name="adj" fmla="val 5000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3" name="グループ化 32"/>
          <p:cNvGrpSpPr/>
          <p:nvPr/>
        </p:nvGrpSpPr>
        <p:grpSpPr>
          <a:xfrm>
            <a:off x="692433" y="7833321"/>
            <a:ext cx="2952330" cy="1216047"/>
            <a:chOff x="692695" y="7833321"/>
            <a:chExt cx="2952330" cy="1216047"/>
          </a:xfrm>
        </p:grpSpPr>
        <p:pic>
          <p:nvPicPr>
            <p:cNvPr id="31" name="図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6855" y="7833321"/>
              <a:ext cx="2848170" cy="458463"/>
            </a:xfrm>
            <a:prstGeom prst="rect">
              <a:avLst/>
            </a:prstGeom>
          </p:spPr>
        </p:pic>
        <p:pic>
          <p:nvPicPr>
            <p:cNvPr id="32" name="図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2695" y="8042433"/>
              <a:ext cx="2942803" cy="1006935"/>
            </a:xfrm>
            <a:prstGeom prst="rect">
              <a:avLst/>
            </a:prstGeom>
          </p:spPr>
        </p:pic>
      </p:grpSp>
      <p:grpSp>
        <p:nvGrpSpPr>
          <p:cNvPr id="58" name="グループ化 57"/>
          <p:cNvGrpSpPr/>
          <p:nvPr/>
        </p:nvGrpSpPr>
        <p:grpSpPr>
          <a:xfrm>
            <a:off x="3915972" y="7833320"/>
            <a:ext cx="2155925" cy="1218397"/>
            <a:chOff x="3907518" y="7833320"/>
            <a:chExt cx="2155925" cy="1218397"/>
          </a:xfrm>
        </p:grpSpPr>
        <p:sp>
          <p:nvSpPr>
            <p:cNvPr id="34" name="角丸四角形 33"/>
            <p:cNvSpPr/>
            <p:nvPr/>
          </p:nvSpPr>
          <p:spPr>
            <a:xfrm>
              <a:off x="5372881" y="7833321"/>
              <a:ext cx="690562" cy="505817"/>
            </a:xfrm>
            <a:prstGeom prst="roundRect">
              <a:avLst/>
            </a:prstGeom>
            <a:solidFill>
              <a:srgbClr val="B9F0FD"/>
            </a:solidFill>
            <a:ln w="22225">
              <a:solidFill>
                <a:srgbClr val="08C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矢印コネクタ 34"/>
            <p:cNvCxnSpPr/>
            <p:nvPr/>
          </p:nvCxnSpPr>
          <p:spPr>
            <a:xfrm flipV="1">
              <a:off x="5661248" y="8339138"/>
              <a:ext cx="0" cy="45720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角丸四角形 35"/>
            <p:cNvSpPr/>
            <p:nvPr/>
          </p:nvSpPr>
          <p:spPr>
            <a:xfrm>
              <a:off x="3907518" y="7833320"/>
              <a:ext cx="689075" cy="505817"/>
            </a:xfrm>
            <a:prstGeom prst="roundRect">
              <a:avLst/>
            </a:prstGeom>
            <a:solidFill>
              <a:srgbClr val="99FFCC"/>
            </a:solidFill>
            <a:ln w="22225">
              <a:solidFill>
                <a:srgbClr val="64D5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 36"/>
            <p:cNvSpPr/>
            <p:nvPr/>
          </p:nvSpPr>
          <p:spPr>
            <a:xfrm>
              <a:off x="3919549" y="8796338"/>
              <a:ext cx="2139132" cy="255379"/>
            </a:xfrm>
            <a:prstGeom prst="roundRect">
              <a:avLst/>
            </a:prstGeom>
            <a:solidFill>
              <a:srgbClr val="FFA7D3"/>
            </a:solidFill>
            <a:ln w="22225">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矢印コネクタ 39"/>
            <p:cNvCxnSpPr/>
            <p:nvPr/>
          </p:nvCxnSpPr>
          <p:spPr>
            <a:xfrm flipH="1" flipV="1">
              <a:off x="4366675" y="8343899"/>
              <a:ext cx="2919" cy="43815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H="1">
              <a:off x="4221604" y="8353425"/>
              <a:ext cx="2734" cy="43574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4621297" y="8049145"/>
              <a:ext cx="746746" cy="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flipH="1">
              <a:off x="4616535" y="8163450"/>
              <a:ext cx="74674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正方形/長方形 49"/>
            <p:cNvSpPr/>
            <p:nvPr/>
          </p:nvSpPr>
          <p:spPr>
            <a:xfrm>
              <a:off x="3927586" y="8377818"/>
              <a:ext cx="107722" cy="386954"/>
            </a:xfrm>
            <a:prstGeom prst="rect">
              <a:avLst/>
            </a:prstGeom>
          </p:spPr>
          <p:txBody>
            <a:bodyPr vert="eaVert" wrap="square" lIns="0" tIns="0" rIns="0" bIns="0">
              <a:spAutoFit/>
            </a:bodyPr>
            <a:lstStyle/>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登録申込</a:t>
              </a:r>
              <a:endParaRPr lang="ja-JP" altLang="en-US" sz="800" spc="-50" dirty="0">
                <a:latin typeface="ＭＳ ゴシック" panose="020B0609070205080204" pitchFamily="49" charset="-128"/>
                <a:ea typeface="ＭＳ ゴシック" panose="020B0609070205080204" pitchFamily="49" charset="-128"/>
              </a:endParaRPr>
            </a:p>
          </p:txBody>
        </p:sp>
        <p:sp>
          <p:nvSpPr>
            <p:cNvPr id="51" name="正方形/長方形 50"/>
            <p:cNvSpPr/>
            <p:nvPr/>
          </p:nvSpPr>
          <p:spPr>
            <a:xfrm>
              <a:off x="4430031" y="8374261"/>
              <a:ext cx="210314" cy="386954"/>
            </a:xfrm>
            <a:prstGeom prst="rect">
              <a:avLst/>
            </a:prstGeom>
          </p:spPr>
          <p:txBody>
            <a:bodyPr vert="eaVert" wrap="square" lIns="0" tIns="0" rIns="0" bIns="0">
              <a:spAutoFit/>
            </a:bodyPr>
            <a:lstStyle/>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表示書</a:t>
              </a:r>
              <a:endParaRPr lang="en-US" altLang="ja-JP" sz="800" spc="-50" dirty="0" smtClean="0">
                <a:latin typeface="ＭＳ ゴシック" panose="020B0609070205080204" pitchFamily="49" charset="-128"/>
                <a:ea typeface="ＭＳ ゴシック" panose="020B0609070205080204" pitchFamily="49" charset="-128"/>
              </a:endParaRPr>
            </a:p>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交付</a:t>
              </a:r>
              <a:endParaRPr lang="ja-JP" altLang="en-US" sz="800" spc="-50" dirty="0">
                <a:latin typeface="ＭＳ ゴシック" panose="020B0609070205080204" pitchFamily="49" charset="-128"/>
                <a:ea typeface="ＭＳ ゴシック" panose="020B0609070205080204" pitchFamily="49" charset="-128"/>
              </a:endParaRPr>
            </a:p>
          </p:txBody>
        </p:sp>
        <p:sp>
          <p:nvSpPr>
            <p:cNvPr id="52" name="正方形/長方形 51"/>
            <p:cNvSpPr/>
            <p:nvPr/>
          </p:nvSpPr>
          <p:spPr>
            <a:xfrm>
              <a:off x="4698025" y="7873797"/>
              <a:ext cx="583766" cy="102592"/>
            </a:xfrm>
            <a:prstGeom prst="rect">
              <a:avLst/>
            </a:prstGeom>
          </p:spPr>
          <p:txBody>
            <a:bodyPr vert="horz" wrap="square" lIns="0" tIns="0" rIns="0" bIns="0">
              <a:spAutoFit/>
            </a:bodyPr>
            <a:lstStyle/>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サービス提供</a:t>
              </a:r>
              <a:endParaRPr lang="ja-JP" altLang="en-US" sz="800" spc="-50" dirty="0">
                <a:latin typeface="ＭＳ ゴシック" panose="020B0609070205080204" pitchFamily="49" charset="-128"/>
                <a:ea typeface="ＭＳ ゴシック" panose="020B0609070205080204" pitchFamily="49" charset="-128"/>
              </a:endParaRPr>
            </a:p>
          </p:txBody>
        </p:sp>
        <p:sp>
          <p:nvSpPr>
            <p:cNvPr id="53" name="正方形/長方形 52"/>
            <p:cNvSpPr/>
            <p:nvPr/>
          </p:nvSpPr>
          <p:spPr>
            <a:xfrm>
              <a:off x="4705269" y="8249642"/>
              <a:ext cx="583766" cy="102592"/>
            </a:xfrm>
            <a:prstGeom prst="rect">
              <a:avLst/>
            </a:prstGeom>
          </p:spPr>
          <p:txBody>
            <a:bodyPr vert="horz" wrap="square" lIns="0" tIns="0" rIns="0" bIns="0">
              <a:spAutoFit/>
            </a:bodyPr>
            <a:lstStyle/>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カード提示</a:t>
              </a:r>
              <a:endParaRPr lang="ja-JP" altLang="en-US" sz="800" spc="-50" dirty="0">
                <a:latin typeface="ＭＳ ゴシック" panose="020B0609070205080204" pitchFamily="49" charset="-128"/>
                <a:ea typeface="ＭＳ ゴシック" panose="020B0609070205080204" pitchFamily="49" charset="-128"/>
              </a:endParaRPr>
            </a:p>
          </p:txBody>
        </p:sp>
        <p:sp>
          <p:nvSpPr>
            <p:cNvPr id="54" name="正方形/長方形 53"/>
            <p:cNvSpPr/>
            <p:nvPr/>
          </p:nvSpPr>
          <p:spPr>
            <a:xfrm>
              <a:off x="5726199" y="8382541"/>
              <a:ext cx="210314" cy="386954"/>
            </a:xfrm>
            <a:prstGeom prst="rect">
              <a:avLst/>
            </a:prstGeom>
          </p:spPr>
          <p:txBody>
            <a:bodyPr vert="eaVert" wrap="square" lIns="0" tIns="0" rIns="0" bIns="0">
              <a:spAutoFit/>
            </a:bodyPr>
            <a:lstStyle/>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カード</a:t>
              </a:r>
              <a:endParaRPr lang="en-US" altLang="ja-JP" sz="800" spc="-50" dirty="0" smtClean="0">
                <a:latin typeface="ＭＳ ゴシック" panose="020B0609070205080204" pitchFamily="49" charset="-128"/>
                <a:ea typeface="ＭＳ ゴシック" panose="020B0609070205080204" pitchFamily="49" charset="-128"/>
              </a:endParaRPr>
            </a:p>
            <a:p>
              <a:pPr algn="ctr">
                <a:lnSpc>
                  <a:spcPts val="800"/>
                </a:lnSpc>
              </a:pPr>
              <a:r>
                <a:rPr lang="ja-JP" altLang="en-US" sz="800" spc="-50" dirty="0" smtClean="0">
                  <a:latin typeface="ＭＳ ゴシック" panose="020B0609070205080204" pitchFamily="49" charset="-128"/>
                  <a:ea typeface="ＭＳ ゴシック" panose="020B0609070205080204" pitchFamily="49" charset="-128"/>
                </a:rPr>
                <a:t>配布</a:t>
              </a:r>
              <a:endParaRPr lang="ja-JP" altLang="en-US" sz="800" spc="-50" dirty="0">
                <a:latin typeface="ＭＳ ゴシック" panose="020B0609070205080204" pitchFamily="49" charset="-128"/>
                <a:ea typeface="ＭＳ ゴシック" panose="020B0609070205080204" pitchFamily="49" charset="-128"/>
              </a:endParaRPr>
            </a:p>
          </p:txBody>
        </p:sp>
        <p:sp>
          <p:nvSpPr>
            <p:cNvPr id="55" name="正方形/長方形 54"/>
            <p:cNvSpPr/>
            <p:nvPr/>
          </p:nvSpPr>
          <p:spPr>
            <a:xfrm>
              <a:off x="3964950" y="7955275"/>
              <a:ext cx="583766" cy="282129"/>
            </a:xfrm>
            <a:prstGeom prst="rect">
              <a:avLst/>
            </a:prstGeom>
          </p:spPr>
          <p:txBody>
            <a:bodyPr vert="horz" wrap="square" lIns="0" tIns="0" rIns="0" bIns="0">
              <a:spAutoFit/>
            </a:bodyPr>
            <a:lstStyle/>
            <a:p>
              <a:pPr algn="ctr">
                <a:lnSpc>
                  <a:spcPts val="1100"/>
                </a:lnSpc>
              </a:pPr>
              <a:r>
                <a:rPr lang="zh-TW" altLang="en-US" sz="1050" b="1" spc="-50" dirty="0">
                  <a:latin typeface="ＭＳ ゴシック" panose="020B0609070205080204" pitchFamily="49" charset="-128"/>
                  <a:ea typeface="ＭＳ ゴシック" panose="020B0609070205080204" pitchFamily="49" charset="-128"/>
                </a:rPr>
                <a:t>応　援</a:t>
              </a:r>
            </a:p>
            <a:p>
              <a:pPr algn="ctr">
                <a:lnSpc>
                  <a:spcPts val="1100"/>
                </a:lnSpc>
              </a:pPr>
              <a:r>
                <a:rPr lang="zh-TW" altLang="en-US" sz="1050" b="1" spc="-50" dirty="0">
                  <a:latin typeface="ＭＳ ゴシック" panose="020B0609070205080204" pitchFamily="49" charset="-128"/>
                  <a:ea typeface="ＭＳ ゴシック" panose="020B0609070205080204" pitchFamily="49" charset="-128"/>
                </a:rPr>
                <a:t>事業所</a:t>
              </a:r>
              <a:endParaRPr lang="ja-JP" altLang="en-US" sz="1050" b="1" spc="-50" dirty="0">
                <a:latin typeface="ＭＳ ゴシック" panose="020B0609070205080204" pitchFamily="49" charset="-128"/>
                <a:ea typeface="ＭＳ ゴシック" panose="020B0609070205080204" pitchFamily="49" charset="-128"/>
              </a:endParaRPr>
            </a:p>
          </p:txBody>
        </p:sp>
        <p:sp>
          <p:nvSpPr>
            <p:cNvPr id="56" name="正方形/長方形 55"/>
            <p:cNvSpPr/>
            <p:nvPr/>
          </p:nvSpPr>
          <p:spPr>
            <a:xfrm>
              <a:off x="5445224" y="7955274"/>
              <a:ext cx="583766" cy="282129"/>
            </a:xfrm>
            <a:prstGeom prst="rect">
              <a:avLst/>
            </a:prstGeom>
          </p:spPr>
          <p:txBody>
            <a:bodyPr vert="horz" wrap="square" lIns="0" tIns="0" rIns="0" bIns="0">
              <a:spAutoFit/>
            </a:bodyPr>
            <a:lstStyle/>
            <a:p>
              <a:pPr algn="ctr">
                <a:lnSpc>
                  <a:spcPts val="1100"/>
                </a:lnSpc>
              </a:pPr>
              <a:r>
                <a:rPr lang="zh-TW" altLang="en-US" sz="1050" b="1" spc="-50" dirty="0">
                  <a:latin typeface="ＭＳ ゴシック" panose="020B0609070205080204" pitchFamily="49" charset="-128"/>
                  <a:ea typeface="ＭＳ ゴシック" panose="020B0609070205080204" pitchFamily="49" charset="-128"/>
                </a:rPr>
                <a:t>消防団員</a:t>
              </a:r>
            </a:p>
            <a:p>
              <a:pPr algn="ctr">
                <a:lnSpc>
                  <a:spcPts val="1100"/>
                </a:lnSpc>
              </a:pPr>
              <a:r>
                <a:rPr lang="zh-TW" altLang="en-US" sz="1050" b="1" spc="-50" dirty="0">
                  <a:latin typeface="ＭＳ ゴシック" panose="020B0609070205080204" pitchFamily="49" charset="-128"/>
                  <a:ea typeface="ＭＳ ゴシック" panose="020B0609070205080204" pitchFamily="49" charset="-128"/>
                </a:rPr>
                <a:t>水防団員</a:t>
              </a:r>
              <a:endParaRPr lang="ja-JP" altLang="en-US" sz="1050" b="1" spc="-50" dirty="0">
                <a:latin typeface="ＭＳ ゴシック" panose="020B0609070205080204" pitchFamily="49" charset="-128"/>
                <a:ea typeface="ＭＳ ゴシック" panose="020B0609070205080204" pitchFamily="49" charset="-128"/>
              </a:endParaRPr>
            </a:p>
          </p:txBody>
        </p:sp>
        <p:sp>
          <p:nvSpPr>
            <p:cNvPr id="57" name="正方形/長方形 56"/>
            <p:cNvSpPr/>
            <p:nvPr/>
          </p:nvSpPr>
          <p:spPr>
            <a:xfrm>
              <a:off x="4430737" y="8853495"/>
              <a:ext cx="1156414" cy="141064"/>
            </a:xfrm>
            <a:prstGeom prst="rect">
              <a:avLst/>
            </a:prstGeom>
          </p:spPr>
          <p:txBody>
            <a:bodyPr vert="horz" wrap="square" lIns="0" tIns="0" rIns="0" bIns="0">
              <a:spAutoFit/>
            </a:bodyPr>
            <a:lstStyle/>
            <a:p>
              <a:pPr algn="ctr">
                <a:lnSpc>
                  <a:spcPts val="1100"/>
                </a:lnSpc>
              </a:pPr>
              <a:r>
                <a:rPr lang="zh-TW" altLang="en-US" sz="1050" b="1" spc="-50" dirty="0">
                  <a:latin typeface="ＭＳ Ｐゴシック" panose="020B0600070205080204" pitchFamily="50" charset="-128"/>
                  <a:ea typeface="ＭＳ Ｐゴシック" panose="020B0600070205080204" pitchFamily="50" charset="-128"/>
                </a:rPr>
                <a:t>消防協会、水防協会</a:t>
              </a:r>
              <a:endParaRPr lang="ja-JP" altLang="en-US" sz="1050" b="1" spc="-50" dirty="0">
                <a:latin typeface="ＭＳ Ｐゴシック" panose="020B0600070205080204" pitchFamily="50" charset="-128"/>
                <a:ea typeface="ＭＳ Ｐゴシック" panose="020B0600070205080204" pitchFamily="50" charset="-128"/>
              </a:endParaRPr>
            </a:p>
          </p:txBody>
        </p:sp>
      </p:grpSp>
      <p:sp>
        <p:nvSpPr>
          <p:cNvPr id="59" name="正方形/長方形 58"/>
          <p:cNvSpPr/>
          <p:nvPr/>
        </p:nvSpPr>
        <p:spPr>
          <a:xfrm>
            <a:off x="1607602" y="6987722"/>
            <a:ext cx="3618812" cy="215444"/>
          </a:xfrm>
          <a:prstGeom prst="rect">
            <a:avLst/>
          </a:prstGeom>
        </p:spPr>
        <p:txBody>
          <a:bodyPr wrap="square" lIns="0" tIns="0" rIns="0" bIns="0">
            <a:spAutoFit/>
          </a:bodyPr>
          <a:lstStyle/>
          <a:p>
            <a:pPr algn="ctr"/>
            <a:r>
              <a:rPr lang="ja-JP" altLang="en-US" sz="1400" b="1" dirty="0">
                <a:solidFill>
                  <a:schemeClr val="bg1"/>
                </a:solidFill>
              </a:rPr>
              <a:t>■地域を守る水防（消防）団を応援</a:t>
            </a:r>
            <a:r>
              <a:rPr lang="ja-JP" altLang="en-US" sz="1400" b="1" dirty="0" smtClean="0">
                <a:solidFill>
                  <a:schemeClr val="bg1"/>
                </a:solidFill>
              </a:rPr>
              <a:t>します</a:t>
            </a:r>
            <a:r>
              <a:rPr lang="en-US" altLang="ja-JP" sz="1400" b="1" dirty="0" smtClean="0">
                <a:solidFill>
                  <a:schemeClr val="bg1"/>
                </a:solidFill>
              </a:rPr>
              <a:t>!!</a:t>
            </a:r>
          </a:p>
        </p:txBody>
      </p:sp>
      <p:sp>
        <p:nvSpPr>
          <p:cNvPr id="60" name="正方形/長方形 59"/>
          <p:cNvSpPr/>
          <p:nvPr/>
        </p:nvSpPr>
        <p:spPr>
          <a:xfrm>
            <a:off x="3860485" y="7227232"/>
            <a:ext cx="2088232" cy="169277"/>
          </a:xfrm>
          <a:prstGeom prst="rect">
            <a:avLst/>
          </a:prstGeom>
        </p:spPr>
        <p:txBody>
          <a:bodyPr wrap="square" lIns="0" tIns="0" rIns="0" bIns="0">
            <a:spAutoFit/>
          </a:bodyPr>
          <a:lstStyle/>
          <a:p>
            <a:r>
              <a:rPr lang="ja-JP" altLang="en-US" sz="1100" b="1" dirty="0"/>
              <a:t>「消防団・水防団応援事業制度」</a:t>
            </a:r>
            <a:endParaRPr lang="en-US" altLang="ja-JP" sz="1100" b="1" dirty="0" smtClean="0"/>
          </a:p>
        </p:txBody>
      </p:sp>
      <p:sp>
        <p:nvSpPr>
          <p:cNvPr id="61" name="正方形/長方形 60"/>
          <p:cNvSpPr/>
          <p:nvPr/>
        </p:nvSpPr>
        <p:spPr>
          <a:xfrm>
            <a:off x="3869472" y="7414354"/>
            <a:ext cx="2291479" cy="346249"/>
          </a:xfrm>
          <a:prstGeom prst="rect">
            <a:avLst/>
          </a:prstGeom>
        </p:spPr>
        <p:txBody>
          <a:bodyPr wrap="square" lIns="0" tIns="0" rIns="0" bIns="0">
            <a:spAutoFit/>
          </a:bodyPr>
          <a:lstStyle/>
          <a:p>
            <a:pPr>
              <a:lnSpc>
                <a:spcPts val="900"/>
              </a:lnSpc>
            </a:pPr>
            <a:r>
              <a:rPr lang="ja-JP" altLang="en-US" sz="900" b="1" spc="-50" dirty="0"/>
              <a:t>応援事業所として登録した店舗が、水防（消防）団員に対して、割引等のサービスの提供を行う制度を実施している自治体もあります。</a:t>
            </a:r>
          </a:p>
        </p:txBody>
      </p:sp>
      <p:sp>
        <p:nvSpPr>
          <p:cNvPr id="62" name="正方形/長方形 61"/>
          <p:cNvSpPr/>
          <p:nvPr/>
        </p:nvSpPr>
        <p:spPr>
          <a:xfrm>
            <a:off x="739698" y="7220227"/>
            <a:ext cx="2088232" cy="169277"/>
          </a:xfrm>
          <a:prstGeom prst="rect">
            <a:avLst/>
          </a:prstGeom>
        </p:spPr>
        <p:txBody>
          <a:bodyPr wrap="square" lIns="0" tIns="0" rIns="0" bIns="0">
            <a:spAutoFit/>
          </a:bodyPr>
          <a:lstStyle/>
          <a:p>
            <a:r>
              <a:rPr lang="zh-TW" altLang="en-US" sz="1100" b="1" dirty="0">
                <a:latin typeface="ＭＳ Ｐゴシック" panose="020B0600070205080204" pitchFamily="50" charset="-128"/>
                <a:ea typeface="ＭＳ Ｐゴシック" panose="020B0600070205080204" pitchFamily="50" charset="-128"/>
              </a:rPr>
              <a:t>「消防団協力事業所表示制度</a:t>
            </a:r>
            <a:r>
              <a:rPr lang="zh-TW" altLang="en-US" sz="1100" b="1" dirty="0" smtClean="0">
                <a:latin typeface="ＭＳ Ｐゴシック" panose="020B0600070205080204" pitchFamily="50" charset="-128"/>
                <a:ea typeface="ＭＳ Ｐゴシック" panose="020B0600070205080204" pitchFamily="50" charset="-128"/>
              </a:rPr>
              <a:t>」</a:t>
            </a:r>
            <a:endParaRPr lang="en-US" altLang="ja-JP" sz="1100" b="1" dirty="0" smtClean="0">
              <a:latin typeface="ＭＳ Ｐゴシック" panose="020B0600070205080204" pitchFamily="50" charset="-128"/>
              <a:ea typeface="ＭＳ Ｐゴシック" panose="020B0600070205080204" pitchFamily="50" charset="-128"/>
            </a:endParaRPr>
          </a:p>
        </p:txBody>
      </p:sp>
      <p:sp>
        <p:nvSpPr>
          <p:cNvPr id="63" name="正方形/長方形 62"/>
          <p:cNvSpPr/>
          <p:nvPr/>
        </p:nvSpPr>
        <p:spPr>
          <a:xfrm>
            <a:off x="748685" y="7421638"/>
            <a:ext cx="2896339" cy="346249"/>
          </a:xfrm>
          <a:prstGeom prst="rect">
            <a:avLst/>
          </a:prstGeom>
        </p:spPr>
        <p:txBody>
          <a:bodyPr wrap="square" lIns="0" tIns="0" rIns="0" bIns="0">
            <a:spAutoFit/>
          </a:bodyPr>
          <a:lstStyle/>
          <a:p>
            <a:pPr>
              <a:lnSpc>
                <a:spcPts val="900"/>
              </a:lnSpc>
            </a:pPr>
            <a:r>
              <a:rPr lang="ja-JP" altLang="en-US" sz="900" b="1" spc="-50" dirty="0"/>
              <a:t>勤務時間中の消防団活動への便宜や従業員の入団促進など、事業所としての消防団への協力が、事業所の社会貢献として広く認められるものです。</a:t>
            </a:r>
          </a:p>
        </p:txBody>
      </p:sp>
      <p:sp>
        <p:nvSpPr>
          <p:cNvPr id="64" name="正方形/長方形 63"/>
          <p:cNvSpPr/>
          <p:nvPr/>
        </p:nvSpPr>
        <p:spPr>
          <a:xfrm>
            <a:off x="1002098" y="7867201"/>
            <a:ext cx="2602680" cy="256480"/>
          </a:xfrm>
          <a:prstGeom prst="rect">
            <a:avLst/>
          </a:prstGeom>
        </p:spPr>
        <p:txBody>
          <a:bodyPr wrap="square" lIns="0" tIns="0" rIns="0" bIns="0">
            <a:spAutoFit/>
          </a:bodyPr>
          <a:lstStyle/>
          <a:p>
            <a:pPr algn="ctr">
              <a:lnSpc>
                <a:spcPts val="1000"/>
              </a:lnSpc>
            </a:pPr>
            <a:r>
              <a:rPr lang="ja-JP" altLang="en-US" sz="800" b="1" spc="-40" dirty="0">
                <a:solidFill>
                  <a:srgbClr val="C00000"/>
                </a:solidFill>
                <a:latin typeface="ＭＳ Ｐゴシック" panose="020B0600070205080204" pitchFamily="50" charset="-128"/>
                <a:ea typeface="ＭＳ Ｐゴシック" panose="020B0600070205080204" pitchFamily="50" charset="-128"/>
              </a:rPr>
              <a:t>消防団協力事業所としての認定を受け、社会貢献しているんだ</a:t>
            </a:r>
          </a:p>
          <a:p>
            <a:pPr algn="ctr">
              <a:lnSpc>
                <a:spcPts val="1000"/>
              </a:lnSpc>
            </a:pPr>
            <a:r>
              <a:rPr lang="ja-JP" altLang="en-US" sz="1100" b="1" dirty="0">
                <a:solidFill>
                  <a:srgbClr val="C00000"/>
                </a:solidFill>
                <a:latin typeface="ＭＳ Ｐゴシック" panose="020B0600070205080204" pitchFamily="50" charset="-128"/>
                <a:ea typeface="ＭＳ Ｐゴシック" panose="020B0600070205080204" pitchFamily="50" charset="-128"/>
              </a:rPr>
              <a:t>→イメージアップ！</a:t>
            </a:r>
            <a:endParaRPr lang="en-US" altLang="ja-JP" sz="1100" b="1" dirty="0" smtClean="0">
              <a:solidFill>
                <a:srgbClr val="C00000"/>
              </a:solidFill>
              <a:latin typeface="ＭＳ Ｐゴシック" panose="020B0600070205080204" pitchFamily="50" charset="-128"/>
              <a:ea typeface="ＭＳ Ｐゴシック" panose="020B0600070205080204" pitchFamily="50" charset="-128"/>
            </a:endParaRPr>
          </a:p>
        </p:txBody>
      </p:sp>
      <p:pic>
        <p:nvPicPr>
          <p:cNvPr id="65" name="図 6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93695" y="9201472"/>
            <a:ext cx="5909066" cy="461645"/>
          </a:xfrm>
          <a:prstGeom prst="rect">
            <a:avLst/>
          </a:prstGeom>
        </p:spPr>
      </p:pic>
      <p:sp>
        <p:nvSpPr>
          <p:cNvPr id="66" name="角丸四角形 65"/>
          <p:cNvSpPr/>
          <p:nvPr/>
        </p:nvSpPr>
        <p:spPr>
          <a:xfrm>
            <a:off x="2968261" y="9472614"/>
            <a:ext cx="3069183" cy="128588"/>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613571" y="9272843"/>
            <a:ext cx="2012224" cy="359073"/>
          </a:xfrm>
          <a:prstGeom prst="rect">
            <a:avLst/>
          </a:prstGeom>
        </p:spPr>
        <p:txBody>
          <a:bodyPr wrap="square" lIns="0" tIns="0" rIns="0" bIns="0">
            <a:spAutoFit/>
          </a:bodyPr>
          <a:lstStyle/>
          <a:p>
            <a:pPr>
              <a:lnSpc>
                <a:spcPts val="1400"/>
              </a:lnSpc>
            </a:pPr>
            <a:r>
              <a:rPr lang="ja-JP" altLang="en-US" sz="1400" spc="-150" dirty="0" smtClean="0">
                <a:solidFill>
                  <a:schemeClr val="bg1"/>
                </a:solidFill>
              </a:rPr>
              <a:t>●水防に関する紹介ビデオが</a:t>
            </a:r>
            <a:endParaRPr lang="en-US" altLang="ja-JP" sz="1400" spc="-150" dirty="0" smtClean="0">
              <a:solidFill>
                <a:schemeClr val="bg1"/>
              </a:solidFill>
            </a:endParaRPr>
          </a:p>
          <a:p>
            <a:pPr algn="r">
              <a:lnSpc>
                <a:spcPts val="1400"/>
              </a:lnSpc>
            </a:pPr>
            <a:r>
              <a:rPr lang="ja-JP" altLang="en-US" sz="1400" spc="-150" dirty="0" smtClean="0">
                <a:solidFill>
                  <a:schemeClr val="bg1"/>
                </a:solidFill>
              </a:rPr>
              <a:t>　ご覧頂けます。</a:t>
            </a:r>
            <a:endParaRPr lang="ja-JP" altLang="en-US" sz="1400" spc="-150" dirty="0">
              <a:solidFill>
                <a:schemeClr val="bg1"/>
              </a:solidFill>
            </a:endParaRPr>
          </a:p>
        </p:txBody>
      </p:sp>
      <p:sp>
        <p:nvSpPr>
          <p:cNvPr id="68" name="正方形/長方形 67"/>
          <p:cNvSpPr/>
          <p:nvPr/>
        </p:nvSpPr>
        <p:spPr>
          <a:xfrm>
            <a:off x="2825221" y="9209770"/>
            <a:ext cx="3429000" cy="276999"/>
          </a:xfrm>
          <a:prstGeom prst="rect">
            <a:avLst/>
          </a:prstGeom>
        </p:spPr>
        <p:txBody>
          <a:bodyPr lIns="0" tIns="0" rIns="0" bIns="0">
            <a:spAutoFit/>
          </a:bodyPr>
          <a:lstStyle/>
          <a:p>
            <a:r>
              <a:rPr lang="en-US" altLang="ja-JP" b="1" spc="-90" dirty="0">
                <a:solidFill>
                  <a:schemeClr val="bg1"/>
                </a:solidFill>
              </a:rPr>
              <a:t>http://www.cbr.mlit.go.jp/kawatomizu/</a:t>
            </a:r>
            <a:endParaRPr lang="ja-JP" altLang="en-US" b="1" spc="-90" dirty="0">
              <a:solidFill>
                <a:schemeClr val="bg1"/>
              </a:solidFill>
            </a:endParaRPr>
          </a:p>
        </p:txBody>
      </p:sp>
      <p:sp>
        <p:nvSpPr>
          <p:cNvPr id="69" name="正方形/長方形 68"/>
          <p:cNvSpPr/>
          <p:nvPr/>
        </p:nvSpPr>
        <p:spPr>
          <a:xfrm>
            <a:off x="3288153" y="9478091"/>
            <a:ext cx="2446500" cy="123111"/>
          </a:xfrm>
          <a:prstGeom prst="rect">
            <a:avLst/>
          </a:prstGeom>
        </p:spPr>
        <p:txBody>
          <a:bodyPr wrap="square" lIns="0" tIns="0" rIns="0" bIns="0">
            <a:spAutoFit/>
          </a:bodyPr>
          <a:lstStyle/>
          <a:p>
            <a:pPr algn="ctr"/>
            <a:r>
              <a:rPr lang="ja-JP" altLang="en-US" sz="800" b="1" spc="-90" dirty="0">
                <a:solidFill>
                  <a:srgbClr val="FFFF00"/>
                </a:solidFill>
              </a:rPr>
              <a:t>ホームページの画面右のバナーからお進み下さい。</a:t>
            </a:r>
          </a:p>
        </p:txBody>
      </p:sp>
      <p:sp>
        <p:nvSpPr>
          <p:cNvPr id="70" name="正方形/長方形 69"/>
          <p:cNvSpPr/>
          <p:nvPr/>
        </p:nvSpPr>
        <p:spPr>
          <a:xfrm>
            <a:off x="5585671" y="9668231"/>
            <a:ext cx="774227" cy="153888"/>
          </a:xfrm>
          <a:prstGeom prst="rect">
            <a:avLst/>
          </a:prstGeom>
        </p:spPr>
        <p:txBody>
          <a:bodyPr wrap="square" lIns="0" tIns="0" rIns="0" bIns="0">
            <a:spAutoFit/>
          </a:bodyPr>
          <a:lstStyle/>
          <a:p>
            <a:pPr algn="r"/>
            <a:r>
              <a:rPr lang="en-US" altLang="ja-JP" sz="1000" spc="-90" dirty="0"/>
              <a:t>2016</a:t>
            </a:r>
            <a:r>
              <a:rPr lang="ja-JP" altLang="en-US" sz="1000" spc="-90" dirty="0"/>
              <a:t>年</a:t>
            </a:r>
            <a:r>
              <a:rPr lang="en-US" altLang="ja-JP" sz="1000" spc="-90" dirty="0"/>
              <a:t>3</a:t>
            </a:r>
            <a:r>
              <a:rPr lang="ja-JP" altLang="en-US" sz="1000" spc="-90" dirty="0"/>
              <a:t>月作成</a:t>
            </a:r>
          </a:p>
        </p:txBody>
      </p:sp>
    </p:spTree>
    <p:extLst>
      <p:ext uri="{BB962C8B-B14F-4D97-AF65-F5344CB8AC3E}">
        <p14:creationId xmlns:p14="http://schemas.microsoft.com/office/powerpoint/2010/main" val="2671942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TotalTime>
  <Words>2023</Words>
  <Application>Microsoft Office PowerPoint</Application>
  <PresentationFormat>A4 210 x 297 mm</PresentationFormat>
  <Paragraphs>221</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suzuki</dc:creator>
  <cp:lastModifiedBy>Takizawa</cp:lastModifiedBy>
  <cp:revision>93</cp:revision>
  <dcterms:created xsi:type="dcterms:W3CDTF">2015-02-27T13:46:30Z</dcterms:created>
  <dcterms:modified xsi:type="dcterms:W3CDTF">2016-03-11T06:02:41Z</dcterms:modified>
</cp:coreProperties>
</file>