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57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CCFF"/>
    <a:srgbClr val="000066"/>
    <a:srgbClr val="FFFFCC"/>
    <a:srgbClr val="006600"/>
    <a:srgbClr val="FFCC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2" autoAdjust="0"/>
    <p:restoredTop sz="94660"/>
  </p:normalViewPr>
  <p:slideViewPr>
    <p:cSldViewPr snapToGrid="0">
      <p:cViewPr>
        <p:scale>
          <a:sx n="100" d="100"/>
          <a:sy n="100" d="100"/>
        </p:scale>
        <p:origin x="572" y="39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7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7FD0113-0C62-4CDA-90A6-F2F525BCB1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403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EDA0D-92BD-4A0F-A80D-27F509C2AA19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D002A-1C5C-4ADB-B837-95B45F5D63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473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00297B4A-C094-4844-9D12-D36F1B8D8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fld id="{5920BF28-2794-4FA2-A4AD-D412D270BCD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039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B5F4DBA-D12A-4246-90C4-76EC63CBA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CF5585-5C79-483F-A5F6-5A755A8B6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054836-E6EC-4F6C-BA02-89D98DB6B7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9F3A24-D4B6-41F1-BD71-774D2E588A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B98F55-6262-446F-821D-81103B1D4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fld id="{5920BF28-2794-4FA2-A4AD-D412D270BCD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54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C46EAB-212F-4A16-8105-FF74F18A9201}"/>
              </a:ext>
            </a:extLst>
          </p:cNvPr>
          <p:cNvSpPr txBox="1"/>
          <p:nvPr/>
        </p:nvSpPr>
        <p:spPr>
          <a:xfrm>
            <a:off x="629107" y="1997673"/>
            <a:ext cx="8646567" cy="138499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No25.</a:t>
            </a:r>
            <a:r>
              <a:rPr kumimoji="1" lang="ja-JP" altLang="en-US" sz="2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○○を○○できる技術が欲しい。</a:t>
            </a:r>
            <a:endParaRPr kumimoji="1" lang="en-US" altLang="ja-JP" sz="2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endParaRPr kumimoji="1" lang="en-US" altLang="ja-JP" sz="2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○○技術のご提案</a:t>
            </a:r>
            <a:endParaRPr kumimoji="1" lang="en-US" altLang="ja-JP" sz="2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98FDB0-3E65-46D1-AEE0-4807D3E457B1}"/>
              </a:ext>
            </a:extLst>
          </p:cNvPr>
          <p:cNvSpPr txBox="1"/>
          <p:nvPr/>
        </p:nvSpPr>
        <p:spPr>
          <a:xfrm>
            <a:off x="4959705" y="487923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株式会社○</a:t>
            </a:r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endParaRPr kumimoji="1"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AF3ACDC-BB55-48A2-B9B0-34636EB24700}"/>
              </a:ext>
            </a:extLst>
          </p:cNvPr>
          <p:cNvSpPr txBox="1"/>
          <p:nvPr/>
        </p:nvSpPr>
        <p:spPr>
          <a:xfrm>
            <a:off x="552795" y="158707"/>
            <a:ext cx="86721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様式－２　技術概要書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D60F3EAC-E51C-4729-A483-2770A76A4268}"/>
              </a:ext>
            </a:extLst>
          </p:cNvPr>
          <p:cNvSpPr/>
          <p:nvPr/>
        </p:nvSpPr>
        <p:spPr>
          <a:xfrm>
            <a:off x="5770474" y="497261"/>
            <a:ext cx="3505200" cy="1107782"/>
          </a:xfrm>
          <a:prstGeom prst="wedgeRoundRectCallout">
            <a:avLst>
              <a:gd name="adj1" fmla="val -62774"/>
              <a:gd name="adj2" fmla="val 8822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該当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する現場ニーズの番号及び現場ニーズの概要を記入して下さい。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19DD83C5-E57F-441C-94B6-6B1DD35571AB}"/>
              </a:ext>
            </a:extLst>
          </p:cNvPr>
          <p:cNvSpPr/>
          <p:nvPr/>
        </p:nvSpPr>
        <p:spPr>
          <a:xfrm>
            <a:off x="552795" y="3956121"/>
            <a:ext cx="3505200" cy="1107782"/>
          </a:xfrm>
          <a:prstGeom prst="wedgeRoundRectCallout">
            <a:avLst>
              <a:gd name="adj1" fmla="val 44220"/>
              <a:gd name="adj2" fmla="val -1109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様式－１と同一の技術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シーズの名称（副題）を記入して下さい。</a:t>
            </a: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DDA66F2F-9306-4B6F-902C-F60709CB85FB}"/>
              </a:ext>
            </a:extLst>
          </p:cNvPr>
          <p:cNvSpPr/>
          <p:nvPr/>
        </p:nvSpPr>
        <p:spPr>
          <a:xfrm>
            <a:off x="552795" y="5248569"/>
            <a:ext cx="3505200" cy="1107782"/>
          </a:xfrm>
          <a:prstGeom prst="wedgeRoundRectCallout">
            <a:avLst>
              <a:gd name="adj1" fmla="val 76545"/>
              <a:gd name="adj2" fmla="val -559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様式－１と同一の応募者名を記入して下さい。</a:t>
            </a:r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2496D2A2-C6EA-B90A-D0B1-F0360434DF52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07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その他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そのほかに提案上、必要な情報があれば記載してください。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5A8D83A1-A65F-C1BB-6011-3C60707B2AC2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8374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会社概要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会社名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代表者氏名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住所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資本金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従業員数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年商（任意）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3679DF-C3F3-4A6E-B7C6-73382F63BCE2}"/>
              </a:ext>
            </a:extLst>
          </p:cNvPr>
          <p:cNvSpPr txBox="1"/>
          <p:nvPr/>
        </p:nvSpPr>
        <p:spPr>
          <a:xfrm>
            <a:off x="201000" y="399766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協力企業の概要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202B2ED-0020-4263-B202-6232F56708D0}"/>
              </a:ext>
            </a:extLst>
          </p:cNvPr>
          <p:cNvSpPr txBox="1"/>
          <p:nvPr/>
        </p:nvSpPr>
        <p:spPr>
          <a:xfrm>
            <a:off x="201001" y="4528155"/>
            <a:ext cx="95040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DBA18828-AB04-E53C-DDA9-910BE464192A}"/>
              </a:ext>
            </a:extLst>
          </p:cNvPr>
          <p:cNvSpPr/>
          <p:nvPr/>
        </p:nvSpPr>
        <p:spPr>
          <a:xfrm>
            <a:off x="4392406" y="5102299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本案件の提案において協力企業がある場合は、協力企業の概要、協力してもらう内容等について記載して下さい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9AF6450E-1D1A-FD2B-33F9-58A5BE57D87C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3876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0E4135-1941-42A3-93D0-7F44907583E9}"/>
              </a:ext>
            </a:extLst>
          </p:cNvPr>
          <p:cNvSpPr txBox="1"/>
          <p:nvPr/>
        </p:nvSpPr>
        <p:spPr>
          <a:xfrm>
            <a:off x="640200" y="557779"/>
            <a:ext cx="8672168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＜以下項目を記載した資料を作成ください＞</a:t>
            </a: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全てのページを埋める必要はありませんが、極力詳細に記載して下さい。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（このページ及び各ページの記載例は削除して使用して下さい。）</a:t>
            </a: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前提条件に対する説明　</a:t>
            </a:r>
            <a:r>
              <a:rPr lang="en-US" altLang="ja-JP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この項目は必ず記載すること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提案（シーズ）の概要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具体的な内容（想定しているニーズに対するシーズの活用）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提案の特徴、他社との違い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現場導入の例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現場導入にあたっての課題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当該技術を現場導入する上での課題等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今後の技術の発展性等</a:t>
            </a: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D4D34A33-5A69-5630-C94E-BC30838B770B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24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前提条件に対する説明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45515"/>
            <a:ext cx="9504000" cy="29854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必須条件</a:t>
            </a:r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marL="182563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kumimoji="1"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必須ではないが、望ましい又は期待する条件</a:t>
            </a:r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b="0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b="0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97AF837-1237-473F-890E-C43244E6DFCD}"/>
              </a:ext>
            </a:extLst>
          </p:cNvPr>
          <p:cNvSpPr/>
          <p:nvPr/>
        </p:nvSpPr>
        <p:spPr>
          <a:xfrm>
            <a:off x="5658279" y="1075417"/>
            <a:ext cx="3505200" cy="1107782"/>
          </a:xfrm>
          <a:prstGeom prst="wedgeRoundRectCallout">
            <a:avLst>
              <a:gd name="adj1" fmla="val -120932"/>
              <a:gd name="adj2" fmla="val -60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現場ニーズの「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3.</a:t>
            </a:r>
            <a:r>
              <a:rPr kumimoji="1" lang="ja-JP" altLang="en-US" sz="1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提案にあたっての条件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」に</a:t>
            </a:r>
            <a:r>
              <a:rPr kumimoji="1" lang="ja-JP" altLang="en-US" sz="14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示された「</a:t>
            </a:r>
            <a:r>
              <a:rPr lang="ja-JP" altLang="en-US" sz="14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必須</a:t>
            </a:r>
            <a:r>
              <a:rPr kumimoji="1" lang="ja-JP" altLang="en-US" sz="14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条件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」を記入して下さい。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AFDE36AC-D76E-43AF-8FC4-0AD7CEAF1B5A}"/>
              </a:ext>
            </a:extLst>
          </p:cNvPr>
          <p:cNvSpPr/>
          <p:nvPr/>
        </p:nvSpPr>
        <p:spPr>
          <a:xfrm>
            <a:off x="5658279" y="2432156"/>
            <a:ext cx="3505200" cy="1107782"/>
          </a:xfrm>
          <a:prstGeom prst="wedgeRoundRectCallout">
            <a:avLst>
              <a:gd name="adj1" fmla="val -125443"/>
              <a:gd name="adj2" fmla="val 7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現場ニーズの「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3.</a:t>
            </a:r>
            <a:r>
              <a:rPr kumimoji="1" lang="ja-JP" altLang="en-US" sz="1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提案にあたっての条件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」に示された「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必須ではないが、望ましい又は期待する条件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」を記入して下さい。</a:t>
            </a: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5170BB54-69CE-8F7C-2D3E-08C4C67581C1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88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提案概要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■提案概要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本技術は、○○の原理を応用して、○○できるものです。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C151AB67-1774-4343-B3DE-3BA8FF6457DC}"/>
              </a:ext>
            </a:extLst>
          </p:cNvPr>
          <p:cNvSpPr/>
          <p:nvPr/>
        </p:nvSpPr>
        <p:spPr>
          <a:xfrm>
            <a:off x="5823283" y="2177774"/>
            <a:ext cx="3505200" cy="1107782"/>
          </a:xfrm>
          <a:prstGeom prst="wedgeRoundRectCallout">
            <a:avLst>
              <a:gd name="adj1" fmla="val -110733"/>
              <a:gd name="adj2" fmla="val -836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応募する技術シーズの全体像もしくはポイントを本紙１枚にまとめて下さい。</a:t>
            </a: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3E1DF2C1-F997-2BF3-DA0B-55A3E396209F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870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提案の具体的内容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3293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■提案の具体的内容。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本技術は、現場ニーズとして示された○○という課題に対して、安全に○○することができます。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具体的には、○○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DF280C3-8510-4BA7-9FAB-767910BDDD98}"/>
              </a:ext>
            </a:extLst>
          </p:cNvPr>
          <p:cNvSpPr txBox="1"/>
          <p:nvPr/>
        </p:nvSpPr>
        <p:spPr>
          <a:xfrm>
            <a:off x="211663" y="4291663"/>
            <a:ext cx="9504000" cy="1661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■活用実績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○○工事（○年、○○県）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E8226AB1-D113-41F1-B6F0-8D4F53722849}"/>
              </a:ext>
            </a:extLst>
          </p:cNvPr>
          <p:cNvSpPr/>
          <p:nvPr/>
        </p:nvSpPr>
        <p:spPr>
          <a:xfrm>
            <a:off x="5823283" y="2177774"/>
            <a:ext cx="3505200" cy="1107782"/>
          </a:xfrm>
          <a:prstGeom prst="wedgeRoundRectCallout">
            <a:avLst>
              <a:gd name="adj1" fmla="val -110733"/>
              <a:gd name="adj2" fmla="val -836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現場ニーズに対して、想定している技術シーズの利用方法を記載して下さい。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A43A880-2C19-42DC-AF73-7CD121AB2FAA}"/>
              </a:ext>
            </a:extLst>
          </p:cNvPr>
          <p:cNvSpPr/>
          <p:nvPr/>
        </p:nvSpPr>
        <p:spPr>
          <a:xfrm>
            <a:off x="5823283" y="4568768"/>
            <a:ext cx="3505200" cy="1107782"/>
          </a:xfrm>
          <a:prstGeom prst="wedgeRoundRectCallout">
            <a:avLst>
              <a:gd name="adj1" fmla="val -129562"/>
              <a:gd name="adj2" fmla="val -135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当該技術が活用された実績があれば記載して下さい。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C1331CA-3640-9676-D96B-B0BDD23F1E0C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4724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提案の具体的内容（写真</a:t>
            </a:r>
            <a:r>
              <a:rPr kumimoji="1" lang="en-US" altLang="ja-JP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or</a:t>
            </a:r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イメージ）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■提案の具体的内容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AFB07FCF-E702-42E7-AEEE-5DB3221B757A}"/>
              </a:ext>
            </a:extLst>
          </p:cNvPr>
          <p:cNvSpPr/>
          <p:nvPr/>
        </p:nvSpPr>
        <p:spPr>
          <a:xfrm>
            <a:off x="5905786" y="1115024"/>
            <a:ext cx="3505200" cy="1107782"/>
          </a:xfrm>
          <a:prstGeom prst="wedgeRoundRectCallout">
            <a:avLst>
              <a:gd name="adj1" fmla="val -151923"/>
              <a:gd name="adj2" fmla="val -544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提案の具体的内容について、写真、イメージなどを入れて説明して下さい。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8DB8516-6F1E-4DF8-AB46-BAAB084E8983}"/>
              </a:ext>
            </a:extLst>
          </p:cNvPr>
          <p:cNvSpPr txBox="1"/>
          <p:nvPr/>
        </p:nvSpPr>
        <p:spPr>
          <a:xfrm>
            <a:off x="1705046" y="1980054"/>
            <a:ext cx="3021072" cy="34163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latin typeface="+mj-ea"/>
                <a:ea typeface="+mj-ea"/>
              </a:rPr>
              <a:t>図や写真</a:t>
            </a:r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6BE51C-408D-42B1-BC3C-511EFDAF81C1}"/>
              </a:ext>
            </a:extLst>
          </p:cNvPr>
          <p:cNvSpPr txBox="1"/>
          <p:nvPr/>
        </p:nvSpPr>
        <p:spPr>
          <a:xfrm>
            <a:off x="5179884" y="1980054"/>
            <a:ext cx="3021072" cy="34163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latin typeface="+mj-ea"/>
                <a:ea typeface="+mj-ea"/>
              </a:rPr>
              <a:t>図や写真</a:t>
            </a:r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3BD97223-A865-7D03-1409-1F3B5ED05C2A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705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提案の特徴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■提案の特徴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記載例①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本技術の強みとしては、○○が不要となります。具体的には、○○を活用することで、○○がなくても使用できます。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他社では、○○を使っているが、 ○○の理由で劣化、メンテナンスが問題となっている。本技術では、○○によりこの課題を解決しています。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163638"/>
            <a:endParaRPr lang="ja-JP" altLang="en-US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記載例②　箇条書きで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・省電力：バッテリのみで長期に稼働できる。（○時間）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・コンパクト：・・・・・・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・広域通信に対応：・・・・・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ACA503A5-489B-4EEC-ADCB-624785368189}"/>
              </a:ext>
            </a:extLst>
          </p:cNvPr>
          <p:cNvSpPr/>
          <p:nvPr/>
        </p:nvSpPr>
        <p:spPr>
          <a:xfrm>
            <a:off x="5719763" y="3695110"/>
            <a:ext cx="3505200" cy="1107782"/>
          </a:xfrm>
          <a:prstGeom prst="wedgeRoundRectCallout">
            <a:avLst>
              <a:gd name="adj1" fmla="val -52675"/>
              <a:gd name="adj2" fmla="val -1072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提案の特徴（強み、他社との差別化ポイント等）を記載して下さい。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6F577EB1-2D50-BC48-5061-87C671073CB2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423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■現場導入による効果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○○の監視作業の軽減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・○○によって、自動的に送信可能となるため、○○が軽減されます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○○のコスト削減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・○○によって、○○が可能となり、コストが○％削減されます。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■現場導入の事例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○○大学と共同研究で、○○工事において実装実験を行った。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その結果、○○の効果が確認された。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4D83513C-94BB-4B66-83C2-6F4DE2325DA1}"/>
              </a:ext>
            </a:extLst>
          </p:cNvPr>
          <p:cNvSpPr/>
          <p:nvPr/>
        </p:nvSpPr>
        <p:spPr>
          <a:xfrm>
            <a:off x="5802658" y="2720914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現場導入による効果を記載して下さい。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A6B646E0-354E-4A94-9B3D-18D4A80621E0}"/>
              </a:ext>
            </a:extLst>
          </p:cNvPr>
          <p:cNvSpPr/>
          <p:nvPr/>
        </p:nvSpPr>
        <p:spPr>
          <a:xfrm>
            <a:off x="5802658" y="4721714"/>
            <a:ext cx="3505200" cy="1107782"/>
          </a:xfrm>
          <a:prstGeom prst="wedgeRoundRectCallout">
            <a:avLst>
              <a:gd name="adj1" fmla="val -90139"/>
              <a:gd name="adj2" fmla="val -613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現場導入の事例があれば記載して下さい。（写真・図解などを入れて説明。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B5AC9F01-3FA8-A4DD-04D1-9DAE21FE3291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816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現場導入にあたっての課題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■現場導入にあたっての課題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AI</a:t>
            </a: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エンジンの学習にあたり、○○ができる○○を予め用意する必要があります。</a:t>
            </a:r>
          </a:p>
          <a:p>
            <a:pPr marL="358775" indent="-17621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・センサーの設置場所について、○○とする必要があります。</a:t>
            </a: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■今後の技術の発展性等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 indent="-1793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・本技術は、河川分野以外にも、○○の分野にも応用が可能です。具体的には○○。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 indent="-1793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・ドローンと組み合わせて活用すると、さらに○○が可能となります。</a:t>
            </a: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110FD41D-FE45-4568-9CFA-0D6660BA3607}"/>
              </a:ext>
            </a:extLst>
          </p:cNvPr>
          <p:cNvSpPr/>
          <p:nvPr/>
        </p:nvSpPr>
        <p:spPr>
          <a:xfrm>
            <a:off x="5775157" y="1992144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当該技術を現場導入する上で、想定される課題や施行に際しての条件等があれば記載して下さい。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FE3080F8-A305-4876-9B3A-B73A4C86FE4E}"/>
              </a:ext>
            </a:extLst>
          </p:cNvPr>
          <p:cNvSpPr/>
          <p:nvPr/>
        </p:nvSpPr>
        <p:spPr>
          <a:xfrm>
            <a:off x="5775157" y="4000845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今後の技術の発展性等があれば記載して下さい。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B502EC5-B761-2FE0-1FA0-9B4AD4CA150C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415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1468</TotalTime>
  <Words>914</Words>
  <Application>Microsoft Office PowerPoint</Application>
  <PresentationFormat>A4 210 x 297 mm</PresentationFormat>
  <Paragraphs>234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ＭＳ ゴシック</vt:lpstr>
      <vt:lpstr>游ゴシック</vt:lpstr>
      <vt:lpstr>Arial</vt:lpstr>
      <vt:lpstr>Arial Black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佐々木 正</dc:creator>
  <cp:lastModifiedBy>佐々木 正</cp:lastModifiedBy>
  <cp:revision>220</cp:revision>
  <dcterms:created xsi:type="dcterms:W3CDTF">2020-07-02T05:57:23Z</dcterms:created>
  <dcterms:modified xsi:type="dcterms:W3CDTF">2024-09-12T00:43:14Z</dcterms:modified>
</cp:coreProperties>
</file>