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8" r:id="rId2"/>
    <p:sldId id="256" r:id="rId3"/>
    <p:sldId id="257"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24" autoAdjust="0"/>
  </p:normalViewPr>
  <p:slideViewPr>
    <p:cSldViewPr>
      <p:cViewPr varScale="1">
        <p:scale>
          <a:sx n="74" d="100"/>
          <a:sy n="74" d="100"/>
        </p:scale>
        <p:origin x="126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3316"/>
          </a:xfrm>
          <a:prstGeom prst="rect">
            <a:avLst/>
          </a:prstGeom>
        </p:spPr>
        <p:txBody>
          <a:bodyPr vert="horz" lIns="94858" tIns="47429" rIns="94858" bIns="4742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0" cy="493316"/>
          </a:xfrm>
          <a:prstGeom prst="rect">
            <a:avLst/>
          </a:prstGeom>
        </p:spPr>
        <p:txBody>
          <a:bodyPr vert="horz" lIns="94858" tIns="47429" rIns="94858" bIns="47429" rtlCol="0"/>
          <a:lstStyle>
            <a:lvl1pPr algn="r">
              <a:defRPr sz="1200"/>
            </a:lvl1pPr>
          </a:lstStyle>
          <a:p>
            <a:fld id="{D55E5CF9-329E-4C06-826B-4568EADA599B}" type="datetimeFigureOut">
              <a:rPr kumimoji="1" lang="ja-JP" altLang="en-US" smtClean="0"/>
              <a:t>2018/10/23</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29187" cy="3698875"/>
          </a:xfrm>
          <a:prstGeom prst="rect">
            <a:avLst/>
          </a:prstGeom>
          <a:noFill/>
          <a:ln w="12700">
            <a:solidFill>
              <a:prstClr val="black"/>
            </a:solidFill>
          </a:ln>
        </p:spPr>
        <p:txBody>
          <a:bodyPr vert="horz" lIns="94858" tIns="47429" rIns="94858" bIns="47429"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4858" tIns="47429" rIns="94858" bIns="4742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285"/>
            <a:ext cx="2918830" cy="493316"/>
          </a:xfrm>
          <a:prstGeom prst="rect">
            <a:avLst/>
          </a:prstGeom>
        </p:spPr>
        <p:txBody>
          <a:bodyPr vert="horz" lIns="94858" tIns="47429" rIns="94858" bIns="4742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5"/>
            <a:ext cx="2918830" cy="493316"/>
          </a:xfrm>
          <a:prstGeom prst="rect">
            <a:avLst/>
          </a:prstGeom>
        </p:spPr>
        <p:txBody>
          <a:bodyPr vert="horz" lIns="94858" tIns="47429" rIns="94858" bIns="47429" rtlCol="0" anchor="b"/>
          <a:lstStyle>
            <a:lvl1pPr algn="r">
              <a:defRPr sz="1200"/>
            </a:lvl1pPr>
          </a:lstStyle>
          <a:p>
            <a:fld id="{5B003872-5ED9-452C-B91C-DEEAC3B0B4E7}" type="slidenum">
              <a:rPr kumimoji="1" lang="ja-JP" altLang="en-US" smtClean="0"/>
              <a:t>‹#›</a:t>
            </a:fld>
            <a:endParaRPr kumimoji="1" lang="ja-JP" altLang="en-US"/>
          </a:p>
        </p:txBody>
      </p:sp>
    </p:spTree>
    <p:extLst>
      <p:ext uri="{BB962C8B-B14F-4D97-AF65-F5344CB8AC3E}">
        <p14:creationId xmlns:p14="http://schemas.microsoft.com/office/powerpoint/2010/main" val="16969604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メモ</a:t>
            </a:r>
            <a:endParaRPr kumimoji="1" lang="en-US" altLang="ja-JP" dirty="0" smtClean="0"/>
          </a:p>
          <a:p>
            <a:endParaRPr lang="en-US" altLang="ja-JP" dirty="0"/>
          </a:p>
          <a:p>
            <a:r>
              <a:rPr lang="ja-JP" altLang="en-US" dirty="0"/>
              <a:t>従来，同一条件での打設が複数回にわたる場合は，各</a:t>
            </a:r>
            <a:r>
              <a:rPr kumimoji="1" lang="ja-JP" altLang="en-US" dirty="0" smtClean="0"/>
              <a:t>打設ロットで本来</a:t>
            </a:r>
            <a:r>
              <a:rPr kumimoji="1" lang="en-US" altLang="ja-JP" dirty="0" smtClean="0"/>
              <a:t>3</a:t>
            </a:r>
            <a:r>
              <a:rPr kumimoji="1" lang="ja-JP" altLang="en-US" dirty="0" smtClean="0"/>
              <a:t>測線測定（し平均値等を採用）すべきところを，１測線としてよいとの規定があった。しかし，非破壊試験の誤差を考えると，１測線の結果が十分信頼できるのか疑問が残る。</a:t>
            </a:r>
            <a:endParaRPr kumimoji="1" lang="en-US" altLang="ja-JP" dirty="0" smtClean="0"/>
          </a:p>
          <a:p>
            <a:r>
              <a:rPr kumimoji="1" lang="ja-JP" altLang="en-US" dirty="0" smtClean="0"/>
              <a:t>一方で，３測線を１測線にしても手間は１／３にならない。</a:t>
            </a:r>
            <a:endParaRPr kumimoji="1" lang="en-US" altLang="ja-JP" dirty="0" smtClean="0"/>
          </a:p>
          <a:p>
            <a:endParaRPr kumimoji="1" lang="en-US" altLang="ja-JP" dirty="0" smtClean="0"/>
          </a:p>
          <a:p>
            <a:r>
              <a:rPr kumimoji="1" lang="ja-JP" altLang="en-US" dirty="0" smtClean="0"/>
              <a:t>各打設ロットで（申し訳程度に）中途半端な測定を行うよりも，必要な箇所数で本来の非破壊試験の結果が得られるよう測定するのが適当と考えた。</a:t>
            </a:r>
            <a:endParaRPr kumimoji="1" lang="en-US" altLang="ja-JP" dirty="0" smtClean="0"/>
          </a:p>
          <a:p>
            <a:r>
              <a:rPr kumimoji="1" lang="ja-JP" altLang="en-US" dirty="0" smtClean="0"/>
              <a:t>必要な箇所数については，かぶり測定の場合を参考にした。</a:t>
            </a:r>
            <a:endParaRPr kumimoji="1" lang="en-US" altLang="ja-JP" dirty="0" smtClean="0"/>
          </a:p>
          <a:p>
            <a:endParaRPr kumimoji="1" lang="en-US" altLang="ja-JP" dirty="0" smtClean="0"/>
          </a:p>
          <a:p>
            <a:r>
              <a:rPr kumimoji="1" lang="ja-JP" altLang="en-US" dirty="0" smtClean="0"/>
              <a:t>これにより，構造物の構築方法にかかわらず，同程度の確認が可能と考えられる。</a:t>
            </a:r>
            <a:endParaRPr kumimoji="1" lang="en-US" altLang="ja-JP" dirty="0" smtClean="0"/>
          </a:p>
          <a:p>
            <a:endParaRPr kumimoji="1" lang="en-US" altLang="ja-JP" dirty="0" smtClean="0"/>
          </a:p>
          <a:p>
            <a:r>
              <a:rPr kumimoji="1" lang="ja-JP" altLang="en-US" dirty="0" smtClean="0"/>
              <a:t>ポンチ絵は１径間を１２の打設ロットに割っていますが，このような形式の橋（径間が長い）の場合もっと多くなることが多いと思います。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5B003872-5ED9-452C-B91C-DEEAC3B0B4E7}" type="slidenum">
              <a:rPr kumimoji="1" lang="ja-JP" altLang="en-US" smtClean="0"/>
              <a:t>2</a:t>
            </a:fld>
            <a:endParaRPr kumimoji="1" lang="ja-JP" altLang="en-US"/>
          </a:p>
        </p:txBody>
      </p:sp>
    </p:spTree>
    <p:extLst>
      <p:ext uri="{BB962C8B-B14F-4D97-AF65-F5344CB8AC3E}">
        <p14:creationId xmlns:p14="http://schemas.microsoft.com/office/powerpoint/2010/main" val="1193635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242120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383271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539176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23858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179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75570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737149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212227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2532162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31364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272263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36DED-0B9E-4951-9AC5-19B92A265CF3}" type="datetimeFigureOut">
              <a:rPr kumimoji="1" lang="ja-JP" altLang="en-US" smtClean="0"/>
              <a:t>2018/10/23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D71E6-0336-4D13-A3DC-C086F1AEA7C7}" type="slidenum">
              <a:rPr kumimoji="1" lang="ja-JP" altLang="en-US" smtClean="0"/>
              <a:t>‹#›</a:t>
            </a:fld>
            <a:endParaRPr kumimoji="1" lang="ja-JP" altLang="en-US"/>
          </a:p>
        </p:txBody>
      </p:sp>
    </p:spTree>
    <p:extLst>
      <p:ext uri="{BB962C8B-B14F-4D97-AF65-F5344CB8AC3E}">
        <p14:creationId xmlns:p14="http://schemas.microsoft.com/office/powerpoint/2010/main" val="4236978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4"/>
          <p:cNvSpPr>
            <a:spLocks noGrp="1"/>
          </p:cNvSpPr>
          <p:nvPr>
            <p:ph idx="1"/>
          </p:nvPr>
        </p:nvSpPr>
        <p:spPr>
          <a:xfrm>
            <a:off x="471762" y="4414209"/>
            <a:ext cx="8229600" cy="1766628"/>
          </a:xfrm>
          <a:ln w="12700">
            <a:solidFill>
              <a:schemeClr val="tx1"/>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ja-JP" altLang="en-US" sz="1400" dirty="0"/>
              <a:t>第３　発注者及び受注者が実施すべき事項</a:t>
            </a:r>
          </a:p>
          <a:p>
            <a:pPr marL="0" indent="0">
              <a:buNone/>
            </a:pPr>
            <a:r>
              <a:rPr lang="ja-JP" altLang="en-US" sz="1800" dirty="0" smtClean="0">
                <a:solidFill>
                  <a:srgbClr val="FF0000"/>
                </a:solidFill>
                <a:latin typeface="ＤＨＰ特太ゴシック体" panose="020B0500000000000000" pitchFamily="50" charset="-128"/>
                <a:ea typeface="ＤＨＰ特太ゴシック体" panose="020B0500000000000000" pitchFamily="50" charset="-128"/>
              </a:rPr>
              <a:t>　削除　（監督職員と検査職員によるダブルチェックの廃止）</a:t>
            </a:r>
            <a:endParaRPr lang="en-US" altLang="ja-JP" sz="1800" dirty="0">
              <a:solidFill>
                <a:srgbClr val="FF0000"/>
              </a:solidFill>
            </a:endParaRPr>
          </a:p>
          <a:p>
            <a:pPr marL="0" indent="0">
              <a:buNone/>
            </a:pPr>
            <a:endParaRPr lang="ja-JP" altLang="en-US" sz="1400" dirty="0"/>
          </a:p>
          <a:p>
            <a:pPr marL="0" indent="0">
              <a:buNone/>
            </a:pPr>
            <a:r>
              <a:rPr lang="ja-JP" altLang="en-US" sz="1400" dirty="0" smtClean="0"/>
              <a:t>２．</a:t>
            </a:r>
            <a:r>
              <a:rPr lang="ja-JP" altLang="en-US" sz="1400" dirty="0"/>
              <a:t>検査職員による検査</a:t>
            </a:r>
          </a:p>
          <a:p>
            <a:pPr marL="0" indent="0">
              <a:buNone/>
            </a:pPr>
            <a:r>
              <a:rPr lang="ja-JP" altLang="en-US" sz="1400" dirty="0"/>
              <a:t>検査職員は、完成検査時に全ての測定結果報告書を確認する。</a:t>
            </a:r>
          </a:p>
          <a:p>
            <a:pPr marL="0" indent="0">
              <a:buNone/>
            </a:pPr>
            <a:r>
              <a:rPr lang="ja-JP" altLang="en-US" sz="1400" dirty="0"/>
              <a:t>なお、中間技術検査においても、出来るだけ測定結果報告書の活用による検査の実施を行うものとする。</a:t>
            </a:r>
          </a:p>
        </p:txBody>
      </p:sp>
      <p:sp>
        <p:nvSpPr>
          <p:cNvPr id="5" name="タイトル 3"/>
          <p:cNvSpPr>
            <a:spLocks noGrp="1"/>
          </p:cNvSpPr>
          <p:nvPr>
            <p:ph type="title"/>
          </p:nvPr>
        </p:nvSpPr>
        <p:spPr>
          <a:xfrm>
            <a:off x="280644" y="194114"/>
            <a:ext cx="8611836" cy="786614"/>
          </a:xfrm>
        </p:spPr>
        <p:txBody>
          <a:bodyPr>
            <a:noAutofit/>
          </a:bodyPr>
          <a:lstStyle/>
          <a:p>
            <a:pPr algn="l"/>
            <a:r>
              <a:rPr lang="ja-JP" altLang="en-US" sz="2000" dirty="0" smtClean="0">
                <a:latin typeface="ＤＨＰ特太ゴシック体" panose="020B0500000000000000" pitchFamily="50" charset="-128"/>
                <a:ea typeface="ＤＨＰ特太ゴシック体" panose="020B0500000000000000" pitchFamily="50" charset="-128"/>
              </a:rPr>
              <a:t>「非破壊試験等によるコンクリートの品質管理について」改定のポイント</a:t>
            </a:r>
            <a:endParaRPr kumimoji="1" lang="ja-JP" altLang="en-US" sz="2000" dirty="0">
              <a:latin typeface="ＤＨＰ特太ゴシック体" panose="020B0500000000000000" pitchFamily="50" charset="-128"/>
              <a:ea typeface="ＤＨＰ特太ゴシック体" panose="020B0500000000000000" pitchFamily="50" charset="-128"/>
            </a:endParaRPr>
          </a:p>
        </p:txBody>
      </p:sp>
      <p:sp>
        <p:nvSpPr>
          <p:cNvPr id="9" name="テキスト ボックス 8"/>
          <p:cNvSpPr txBox="1"/>
          <p:nvPr/>
        </p:nvSpPr>
        <p:spPr>
          <a:xfrm>
            <a:off x="471761" y="4075655"/>
            <a:ext cx="800219" cy="338554"/>
          </a:xfrm>
          <a:prstGeom prst="rect">
            <a:avLst/>
          </a:prstGeom>
          <a:solidFill>
            <a:srgbClr val="0070C0"/>
          </a:solidFill>
          <a:ln>
            <a:noFill/>
          </a:ln>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kumimoji="1" lang="ja-JP" altLang="en-US" sz="1600" dirty="0" smtClean="0">
                <a:latin typeface="ＤＨＰ特太ゴシック体" panose="020B0500000000000000" pitchFamily="50" charset="-128"/>
                <a:ea typeface="ＤＨＰ特太ゴシック体" panose="020B0500000000000000" pitchFamily="50" charset="-128"/>
              </a:rPr>
              <a:t>改定後</a:t>
            </a:r>
            <a:endParaRPr kumimoji="1" lang="ja-JP" altLang="en-US" sz="1600" dirty="0">
              <a:latin typeface="ＤＨＰ特太ゴシック体" panose="020B0500000000000000" pitchFamily="50" charset="-128"/>
              <a:ea typeface="ＤＨＰ特太ゴシック体" panose="020B0500000000000000" pitchFamily="50" charset="-128"/>
            </a:endParaRPr>
          </a:p>
        </p:txBody>
      </p:sp>
      <p:grpSp>
        <p:nvGrpSpPr>
          <p:cNvPr id="10" name="グループ化 9"/>
          <p:cNvGrpSpPr/>
          <p:nvPr/>
        </p:nvGrpSpPr>
        <p:grpSpPr>
          <a:xfrm>
            <a:off x="471762" y="1295378"/>
            <a:ext cx="8229600" cy="2413269"/>
            <a:chOff x="471762" y="1295378"/>
            <a:chExt cx="8229600" cy="2413269"/>
          </a:xfrm>
        </p:grpSpPr>
        <p:sp>
          <p:nvSpPr>
            <p:cNvPr id="7" name="コンテンツ プレースホルダー 4"/>
            <p:cNvSpPr txBox="1">
              <a:spLocks/>
            </p:cNvSpPr>
            <p:nvPr/>
          </p:nvSpPr>
          <p:spPr>
            <a:xfrm>
              <a:off x="471762" y="1628800"/>
              <a:ext cx="8229600" cy="2079847"/>
            </a:xfrm>
            <a:prstGeom prst="rect">
              <a:avLst/>
            </a:prstGeom>
            <a:ln w="12700">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1400" dirty="0" smtClean="0"/>
                <a:t>第３　発注者及び受注者が実施すべき事項</a:t>
              </a:r>
            </a:p>
            <a:p>
              <a:pPr marL="0" indent="0">
                <a:buFont typeface="Arial" panose="020B0604020202020204" pitchFamily="34" charset="0"/>
                <a:buNone/>
              </a:pPr>
              <a:r>
                <a:rPr lang="ja-JP" altLang="en-US" sz="1400" dirty="0" smtClean="0"/>
                <a:t>　２．監督職員による立会及び報告書の確認</a:t>
              </a:r>
            </a:p>
            <a:p>
              <a:pPr marL="0" indent="0">
                <a:buFont typeface="Arial" panose="020B0604020202020204" pitchFamily="34" charset="0"/>
                <a:buNone/>
              </a:pPr>
              <a:r>
                <a:rPr lang="ja-JP" altLang="en-US" sz="1400" dirty="0" smtClean="0"/>
                <a:t>　　監督職員は、受注者が行う非破壊試験に対し、１工事につき１回以上立会するとともに、任意の位置を選</a:t>
              </a:r>
              <a:endParaRPr lang="en-US" altLang="ja-JP" sz="1400" dirty="0" smtClean="0"/>
            </a:p>
            <a:p>
              <a:pPr marL="0" indent="0">
                <a:buFont typeface="Arial" panose="020B0604020202020204" pitchFamily="34" charset="0"/>
                <a:buNone/>
              </a:pPr>
              <a:r>
                <a:rPr lang="ja-JP" altLang="en-US" sz="1400" dirty="0" smtClean="0"/>
                <a:t>　定（１箇所以上）し、受注者に非破壊試験を実施させ、測定結果報告書の当該箇所を確認する。</a:t>
              </a:r>
              <a:endParaRPr lang="en-US" altLang="ja-JP" sz="1400" dirty="0" smtClean="0"/>
            </a:p>
            <a:p>
              <a:pPr marL="0" indent="0">
                <a:buFont typeface="Arial" panose="020B0604020202020204" pitchFamily="34" charset="0"/>
                <a:buNone/>
              </a:pPr>
              <a:endParaRPr lang="ja-JP" altLang="en-US" sz="1400" dirty="0" smtClean="0"/>
            </a:p>
            <a:p>
              <a:pPr marL="0" indent="0">
                <a:buFont typeface="Arial" panose="020B0604020202020204" pitchFamily="34" charset="0"/>
                <a:buNone/>
              </a:pPr>
              <a:r>
                <a:rPr lang="ja-JP" altLang="en-US" sz="1400" dirty="0" smtClean="0"/>
                <a:t>　３．検査職員による検査</a:t>
              </a:r>
            </a:p>
            <a:p>
              <a:pPr marL="0" indent="0">
                <a:buFont typeface="Arial" panose="020B0604020202020204" pitchFamily="34" charset="0"/>
                <a:buNone/>
              </a:pPr>
              <a:r>
                <a:rPr lang="ja-JP" altLang="en-US" sz="1400" dirty="0" smtClean="0"/>
                <a:t>　　検査職員は、完成検査時に全ての測定結果報告書を確認する。</a:t>
              </a:r>
            </a:p>
            <a:p>
              <a:pPr marL="0" indent="0">
                <a:buFont typeface="Arial" panose="020B0604020202020204" pitchFamily="34" charset="0"/>
                <a:buNone/>
              </a:pPr>
              <a:r>
                <a:rPr lang="ja-JP" altLang="en-US" sz="1400" dirty="0" smtClean="0"/>
                <a:t>　　なお、中間技術検査においても、出来るだけ測定結果報告書の活用による検査の実施を行うものとする。</a:t>
              </a:r>
              <a:endParaRPr lang="ja-JP" altLang="en-US" sz="1400" dirty="0"/>
            </a:p>
          </p:txBody>
        </p:sp>
        <p:sp>
          <p:nvSpPr>
            <p:cNvPr id="8" name="テキスト ボックス 7"/>
            <p:cNvSpPr txBox="1"/>
            <p:nvPr/>
          </p:nvSpPr>
          <p:spPr>
            <a:xfrm>
              <a:off x="472180" y="1295378"/>
              <a:ext cx="800219" cy="338554"/>
            </a:xfrm>
            <a:prstGeom prst="rect">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kumimoji="1" lang="ja-JP" altLang="en-US" sz="1600" dirty="0" smtClean="0">
                  <a:latin typeface="ＤＨＰ特太ゴシック体" panose="020B0500000000000000" pitchFamily="50" charset="-128"/>
                  <a:ea typeface="ＤＨＰ特太ゴシック体" panose="020B0500000000000000" pitchFamily="50" charset="-128"/>
                </a:rPr>
                <a:t>改定前</a:t>
              </a:r>
              <a:endParaRPr kumimoji="1" lang="ja-JP" altLang="en-US" sz="1600" dirty="0">
                <a:latin typeface="ＤＨＰ特太ゴシック体" panose="020B0500000000000000" pitchFamily="50" charset="-128"/>
                <a:ea typeface="ＤＨＰ特太ゴシック体" panose="020B0500000000000000" pitchFamily="50" charset="-128"/>
              </a:endParaRPr>
            </a:p>
          </p:txBody>
        </p:sp>
        <p:sp>
          <p:nvSpPr>
            <p:cNvPr id="6" name="正方形/長方形 5"/>
            <p:cNvSpPr/>
            <p:nvPr/>
          </p:nvSpPr>
          <p:spPr>
            <a:xfrm>
              <a:off x="611560" y="1893265"/>
              <a:ext cx="7992888" cy="807270"/>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95606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0644" y="194114"/>
            <a:ext cx="8611836" cy="1143000"/>
          </a:xfrm>
        </p:spPr>
        <p:txBody>
          <a:bodyPr>
            <a:noAutofit/>
          </a:bodyPr>
          <a:lstStyle/>
          <a:p>
            <a:pPr algn="l"/>
            <a:r>
              <a:rPr lang="ja-JP" altLang="en-US" sz="2000" dirty="0">
                <a:latin typeface="ＤＨＰ特太ゴシック体" panose="020B0500000000000000" pitchFamily="50" charset="-128"/>
                <a:ea typeface="ＤＨＰ特太ゴシック体" panose="020B0500000000000000" pitchFamily="50" charset="-128"/>
              </a:rPr>
              <a:t>微破壊・非破壊試験に</a:t>
            </a:r>
            <a:r>
              <a:rPr lang="ja-JP" altLang="en-US" sz="2000" dirty="0" smtClean="0">
                <a:latin typeface="ＤＨＰ特太ゴシック体" panose="020B0500000000000000" pitchFamily="50" charset="-128"/>
                <a:ea typeface="ＤＨＰ特太ゴシック体" panose="020B0500000000000000" pitchFamily="50" charset="-128"/>
              </a:rPr>
              <a:t>よるコンクリート</a:t>
            </a:r>
            <a:r>
              <a:rPr lang="ja-JP" altLang="en-US" sz="2000" dirty="0">
                <a:latin typeface="ＤＨＰ特太ゴシック体" panose="020B0500000000000000" pitchFamily="50" charset="-128"/>
                <a:ea typeface="ＤＨＰ特太ゴシック体" panose="020B0500000000000000" pitchFamily="50" charset="-128"/>
              </a:rPr>
              <a:t>構造物の強度測定</a:t>
            </a:r>
            <a:r>
              <a:rPr lang="ja-JP" altLang="en-US" sz="2000" dirty="0" smtClean="0">
                <a:latin typeface="ＤＨＰ特太ゴシック体" panose="020B0500000000000000" pitchFamily="50" charset="-128"/>
                <a:ea typeface="ＤＨＰ特太ゴシック体" panose="020B0500000000000000" pitchFamily="50" charset="-128"/>
              </a:rPr>
              <a:t>要領</a:t>
            </a:r>
            <a:r>
              <a:rPr lang="en-US" altLang="ja-JP" sz="2000" dirty="0" smtClean="0">
                <a:latin typeface="ＤＨＰ特太ゴシック体" panose="020B0500000000000000" pitchFamily="50" charset="-128"/>
                <a:ea typeface="ＤＨＰ特太ゴシック体" panose="020B0500000000000000" pitchFamily="50" charset="-128"/>
              </a:rPr>
              <a:t/>
            </a:r>
            <a:br>
              <a:rPr lang="en-US" altLang="ja-JP" sz="2000" dirty="0" smtClean="0">
                <a:latin typeface="ＤＨＰ特太ゴシック体" panose="020B0500000000000000" pitchFamily="50" charset="-128"/>
                <a:ea typeface="ＤＨＰ特太ゴシック体" panose="020B0500000000000000" pitchFamily="50" charset="-128"/>
              </a:rPr>
            </a:br>
            <a:r>
              <a:rPr lang="ja-JP" altLang="en-US" sz="2000" dirty="0" smtClean="0">
                <a:latin typeface="ＤＨＰ特太ゴシック体" panose="020B0500000000000000" pitchFamily="50" charset="-128"/>
                <a:ea typeface="ＤＨＰ特太ゴシック体" panose="020B0500000000000000" pitchFamily="50" charset="-128"/>
              </a:rPr>
              <a:t>改定のポイント</a:t>
            </a:r>
            <a:endParaRPr kumimoji="1" lang="ja-JP" altLang="en-US" sz="2000" dirty="0">
              <a:latin typeface="ＤＨＰ特太ゴシック体" panose="020B0500000000000000" pitchFamily="50" charset="-128"/>
              <a:ea typeface="ＤＨＰ特太ゴシック体" panose="020B0500000000000000" pitchFamily="50" charset="-128"/>
            </a:endParaRPr>
          </a:p>
        </p:txBody>
      </p:sp>
      <p:sp>
        <p:nvSpPr>
          <p:cNvPr id="5" name="コンテンツ プレースホルダー 4"/>
          <p:cNvSpPr>
            <a:spLocks noGrp="1"/>
          </p:cNvSpPr>
          <p:nvPr>
            <p:ph idx="1"/>
          </p:nvPr>
        </p:nvSpPr>
        <p:spPr>
          <a:xfrm>
            <a:off x="457200" y="1556792"/>
            <a:ext cx="8229600" cy="2188839"/>
          </a:xfrm>
        </p:spPr>
        <p:txBody>
          <a:bodyPr>
            <a:normAutofit/>
          </a:bodyPr>
          <a:lstStyle/>
          <a:p>
            <a:pPr marL="0" indent="0">
              <a:buNone/>
            </a:pPr>
            <a:r>
              <a:rPr lang="ja-JP" altLang="en-US" sz="2000" dirty="0" smtClean="0"/>
              <a:t>「</a:t>
            </a:r>
            <a:r>
              <a:rPr lang="en-US" altLang="ja-JP" sz="2000" dirty="0" smtClean="0"/>
              <a:t>6.3</a:t>
            </a:r>
            <a:r>
              <a:rPr lang="ja-JP" altLang="en-US" sz="2000" dirty="0" smtClean="0"/>
              <a:t>　測定回数」</a:t>
            </a:r>
            <a:endParaRPr lang="en-US" altLang="ja-JP" sz="2000" dirty="0" smtClean="0"/>
          </a:p>
          <a:p>
            <a:r>
              <a:rPr lang="ja-JP" altLang="en-US" sz="1800" dirty="0" smtClean="0"/>
              <a:t>同一</a:t>
            </a:r>
            <a:r>
              <a:rPr lang="ja-JP" altLang="en-US" sz="1800" dirty="0"/>
              <a:t>条件での打設が複数回にわたる</a:t>
            </a:r>
            <a:r>
              <a:rPr lang="ja-JP" altLang="en-US" sz="1800" dirty="0" smtClean="0"/>
              <a:t>場合の、</a:t>
            </a:r>
            <a:r>
              <a:rPr lang="ja-JP" altLang="en-US" sz="1800" b="1" u="sng" dirty="0" smtClean="0">
                <a:solidFill>
                  <a:srgbClr val="FF0000"/>
                </a:solidFill>
              </a:rPr>
              <a:t>非破壊試験の測定回数縮減</a:t>
            </a:r>
            <a:r>
              <a:rPr lang="ja-JP" altLang="en-US" sz="1800" dirty="0" smtClean="0"/>
              <a:t>の考え方について変更した。上部構造１径間あたり、下部構造１基あたり３打設ロットを対象にすることを標準とした。</a:t>
            </a:r>
            <a:endParaRPr lang="en-US" altLang="ja-JP" sz="1800" dirty="0" smtClean="0"/>
          </a:p>
          <a:p>
            <a:r>
              <a:rPr lang="ja-JP" altLang="en-US" sz="1800" dirty="0" smtClean="0"/>
              <a:t>従来の要領では、</a:t>
            </a:r>
            <a:r>
              <a:rPr kumimoji="1" lang="ja-JP" altLang="en-US" sz="1800" dirty="0" smtClean="0"/>
              <a:t>工法によって測定箇所数が極端に多くなるという課題がある（例えば、</a:t>
            </a:r>
            <a:r>
              <a:rPr lang="ja-JP" altLang="en-US" sz="1800" dirty="0" smtClean="0"/>
              <a:t>上部</a:t>
            </a:r>
            <a:r>
              <a:rPr lang="ja-JP" altLang="en-US" sz="1800" dirty="0"/>
              <a:t>構造を張出し架設工法で架設する場合</a:t>
            </a:r>
            <a:r>
              <a:rPr lang="ja-JP" altLang="en-US" sz="1800" dirty="0" smtClean="0"/>
              <a:t>等 </a:t>
            </a:r>
            <a:r>
              <a:rPr kumimoji="1" lang="ja-JP" altLang="en-US" sz="1800" dirty="0" smtClean="0"/>
              <a:t>）。多様な施工方法に対応するため，改定を提案。</a:t>
            </a:r>
            <a:endParaRPr kumimoji="1" lang="ja-JP" altLang="en-US" sz="1800" dirty="0"/>
          </a:p>
        </p:txBody>
      </p:sp>
      <p:grpSp>
        <p:nvGrpSpPr>
          <p:cNvPr id="197" name="グループ化 196"/>
          <p:cNvGrpSpPr/>
          <p:nvPr/>
        </p:nvGrpSpPr>
        <p:grpSpPr>
          <a:xfrm>
            <a:off x="251520" y="5281664"/>
            <a:ext cx="6653181" cy="1030377"/>
            <a:chOff x="187896" y="5385838"/>
            <a:chExt cx="4447406" cy="688769"/>
          </a:xfrm>
        </p:grpSpPr>
        <p:cxnSp>
          <p:nvCxnSpPr>
            <p:cNvPr id="156" name="直線コネクタ 155"/>
            <p:cNvCxnSpPr/>
            <p:nvPr/>
          </p:nvCxnSpPr>
          <p:spPr>
            <a:xfrm>
              <a:off x="1258490" y="5391126"/>
              <a:ext cx="22966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a:stCxn id="160" idx="2"/>
            </p:cNvCxnSpPr>
            <p:nvPr/>
          </p:nvCxnSpPr>
          <p:spPr>
            <a:xfrm>
              <a:off x="2325419" y="5596901"/>
              <a:ext cx="15153" cy="4327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a:endCxn id="193" idx="1"/>
            </p:cNvCxnSpPr>
            <p:nvPr/>
          </p:nvCxnSpPr>
          <p:spPr>
            <a:xfrm flipH="1">
              <a:off x="2495608" y="5596901"/>
              <a:ext cx="11784" cy="452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9" name="グループ化 158"/>
            <p:cNvGrpSpPr/>
            <p:nvPr/>
          </p:nvGrpSpPr>
          <p:grpSpPr>
            <a:xfrm>
              <a:off x="187896" y="5391126"/>
              <a:ext cx="2160240" cy="422522"/>
              <a:chOff x="35496" y="5238726"/>
              <a:chExt cx="2160240" cy="422522"/>
            </a:xfrm>
          </p:grpSpPr>
          <p:sp>
            <p:nvSpPr>
              <p:cNvPr id="160" name="円弧 159"/>
              <p:cNvSpPr/>
              <p:nvPr/>
            </p:nvSpPr>
            <p:spPr>
              <a:xfrm>
                <a:off x="35496" y="5301208"/>
                <a:ext cx="2160240" cy="360040"/>
              </a:xfrm>
              <a:prstGeom prst="arc">
                <a:avLst>
                  <a:gd name="adj1" fmla="val 16037689"/>
                  <a:gd name="adj2" fmla="val 214806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61" name="直線コネクタ 160"/>
              <p:cNvCxnSpPr/>
              <p:nvPr/>
            </p:nvCxnSpPr>
            <p:spPr>
              <a:xfrm>
                <a:off x="2143731" y="5241560"/>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flipH="1">
                <a:off x="2060975" y="5241560"/>
                <a:ext cx="3124" cy="145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直線コネクタ 162"/>
              <p:cNvCxnSpPr/>
              <p:nvPr/>
            </p:nvCxnSpPr>
            <p:spPr>
              <a:xfrm flipH="1">
                <a:off x="1980164" y="5246545"/>
                <a:ext cx="1940" cy="12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flipH="1">
                <a:off x="1905764" y="5242621"/>
                <a:ext cx="1940" cy="12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flipH="1">
                <a:off x="1835696" y="5238726"/>
                <a:ext cx="1940" cy="1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flipH="1">
                <a:off x="1761748" y="5238726"/>
                <a:ext cx="1940" cy="100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flipH="1">
                <a:off x="1691680" y="5241782"/>
                <a:ext cx="194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flipH="1">
                <a:off x="1619672" y="5238726"/>
                <a:ext cx="194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H="1">
                <a:off x="1547664" y="5243616"/>
                <a:ext cx="1940" cy="82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flipH="1">
                <a:off x="1475656" y="5238726"/>
                <a:ext cx="1940" cy="7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H="1">
                <a:off x="1401708" y="5239897"/>
                <a:ext cx="1940" cy="7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flipH="1">
                <a:off x="1331640" y="5243617"/>
                <a:ext cx="1940" cy="68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4" name="グループ化 173"/>
            <p:cNvGrpSpPr/>
            <p:nvPr/>
          </p:nvGrpSpPr>
          <p:grpSpPr>
            <a:xfrm flipH="1">
              <a:off x="2475062" y="5391267"/>
              <a:ext cx="2160240" cy="422522"/>
              <a:chOff x="35496" y="5238726"/>
              <a:chExt cx="2160240" cy="422522"/>
            </a:xfrm>
          </p:grpSpPr>
          <p:sp>
            <p:nvSpPr>
              <p:cNvPr id="175" name="円弧 174"/>
              <p:cNvSpPr/>
              <p:nvPr/>
            </p:nvSpPr>
            <p:spPr>
              <a:xfrm>
                <a:off x="35496" y="5301208"/>
                <a:ext cx="2160240" cy="360040"/>
              </a:xfrm>
              <a:prstGeom prst="arc">
                <a:avLst>
                  <a:gd name="adj1" fmla="val 16037689"/>
                  <a:gd name="adj2" fmla="val 214806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76" name="直線コネクタ 175"/>
              <p:cNvCxnSpPr/>
              <p:nvPr/>
            </p:nvCxnSpPr>
            <p:spPr>
              <a:xfrm>
                <a:off x="2143731" y="5241560"/>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p:cNvCxnSpPr/>
              <p:nvPr/>
            </p:nvCxnSpPr>
            <p:spPr>
              <a:xfrm flipH="1">
                <a:off x="2060975" y="5241560"/>
                <a:ext cx="3124" cy="145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p:cNvCxnSpPr/>
              <p:nvPr/>
            </p:nvCxnSpPr>
            <p:spPr>
              <a:xfrm flipH="1">
                <a:off x="1980164" y="5246545"/>
                <a:ext cx="1940" cy="12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p:cNvCxnSpPr/>
              <p:nvPr/>
            </p:nvCxnSpPr>
            <p:spPr>
              <a:xfrm flipH="1">
                <a:off x="1905764" y="5242621"/>
                <a:ext cx="1940" cy="12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a:xfrm flipH="1">
                <a:off x="1835696" y="5238726"/>
                <a:ext cx="1940" cy="1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flipH="1">
                <a:off x="1761748" y="5238726"/>
                <a:ext cx="1940" cy="100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flipH="1">
                <a:off x="1691680" y="5241782"/>
                <a:ext cx="194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1619672" y="5238726"/>
                <a:ext cx="194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直線コネクタ 183"/>
              <p:cNvCxnSpPr/>
              <p:nvPr/>
            </p:nvCxnSpPr>
            <p:spPr>
              <a:xfrm flipH="1">
                <a:off x="1547664" y="5243616"/>
                <a:ext cx="1940" cy="82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直線コネクタ 184"/>
              <p:cNvCxnSpPr/>
              <p:nvPr/>
            </p:nvCxnSpPr>
            <p:spPr>
              <a:xfrm flipH="1">
                <a:off x="1475656" y="5238726"/>
                <a:ext cx="1940" cy="7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a:xfrm flipH="1">
                <a:off x="1401708" y="5239897"/>
                <a:ext cx="1940" cy="7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a:off x="1331640" y="5243617"/>
                <a:ext cx="1940" cy="68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9" name="直線コネクタ 188"/>
            <p:cNvCxnSpPr/>
            <p:nvPr/>
          </p:nvCxnSpPr>
          <p:spPr>
            <a:xfrm flipH="1">
              <a:off x="1264785" y="5385838"/>
              <a:ext cx="1940" cy="68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a:xfrm flipH="1">
              <a:off x="3552751" y="5386363"/>
              <a:ext cx="1940" cy="68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1" name="グループ化 190"/>
            <p:cNvGrpSpPr/>
            <p:nvPr/>
          </p:nvGrpSpPr>
          <p:grpSpPr>
            <a:xfrm>
              <a:off x="2311138" y="6009872"/>
              <a:ext cx="252000" cy="39600"/>
              <a:chOff x="1200150" y="6131700"/>
              <a:chExt cx="682531" cy="134567"/>
            </a:xfrm>
          </p:grpSpPr>
          <p:sp>
            <p:nvSpPr>
              <p:cNvPr id="192" name="フリーフォーム 191"/>
              <p:cNvSpPr/>
              <p:nvPr/>
            </p:nvSpPr>
            <p:spPr>
              <a:xfrm>
                <a:off x="1200150" y="6131700"/>
                <a:ext cx="347514" cy="73837"/>
              </a:xfrm>
              <a:custGeom>
                <a:avLst/>
                <a:gdLst>
                  <a:gd name="connsiteX0" fmla="*/ 0 w 180975"/>
                  <a:gd name="connsiteY0" fmla="*/ 147674 h 147674"/>
                  <a:gd name="connsiteX1" fmla="*/ 85725 w 180975"/>
                  <a:gd name="connsiteY1" fmla="*/ 36 h 147674"/>
                  <a:gd name="connsiteX2" fmla="*/ 180975 w 180975"/>
                  <a:gd name="connsiteY2" fmla="*/ 133386 h 147674"/>
                </a:gdLst>
                <a:ahLst/>
                <a:cxnLst>
                  <a:cxn ang="0">
                    <a:pos x="connsiteX0" y="connsiteY0"/>
                  </a:cxn>
                  <a:cxn ang="0">
                    <a:pos x="connsiteX1" y="connsiteY1"/>
                  </a:cxn>
                  <a:cxn ang="0">
                    <a:pos x="connsiteX2" y="connsiteY2"/>
                  </a:cxn>
                </a:cxnLst>
                <a:rect l="l" t="t" r="r" b="b"/>
                <a:pathLst>
                  <a:path w="180975" h="147674">
                    <a:moveTo>
                      <a:pt x="0" y="147674"/>
                    </a:moveTo>
                    <a:cubicBezTo>
                      <a:pt x="27781" y="75045"/>
                      <a:pt x="55563" y="2417"/>
                      <a:pt x="85725" y="36"/>
                    </a:cubicBezTo>
                    <a:cubicBezTo>
                      <a:pt x="115888" y="-2345"/>
                      <a:pt x="166687" y="111161"/>
                      <a:pt x="180975" y="133386"/>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フリーフォーム 192"/>
              <p:cNvSpPr/>
              <p:nvPr/>
            </p:nvSpPr>
            <p:spPr>
              <a:xfrm flipV="1">
                <a:off x="1535167" y="6192430"/>
                <a:ext cx="347514" cy="73837"/>
              </a:xfrm>
              <a:custGeom>
                <a:avLst/>
                <a:gdLst>
                  <a:gd name="connsiteX0" fmla="*/ 0 w 180975"/>
                  <a:gd name="connsiteY0" fmla="*/ 147674 h 147674"/>
                  <a:gd name="connsiteX1" fmla="*/ 85725 w 180975"/>
                  <a:gd name="connsiteY1" fmla="*/ 36 h 147674"/>
                  <a:gd name="connsiteX2" fmla="*/ 180975 w 180975"/>
                  <a:gd name="connsiteY2" fmla="*/ 133386 h 147674"/>
                </a:gdLst>
                <a:ahLst/>
                <a:cxnLst>
                  <a:cxn ang="0">
                    <a:pos x="connsiteX0" y="connsiteY0"/>
                  </a:cxn>
                  <a:cxn ang="0">
                    <a:pos x="connsiteX1" y="connsiteY1"/>
                  </a:cxn>
                  <a:cxn ang="0">
                    <a:pos x="connsiteX2" y="connsiteY2"/>
                  </a:cxn>
                </a:cxnLst>
                <a:rect l="l" t="t" r="r" b="b"/>
                <a:pathLst>
                  <a:path w="180975" h="147674">
                    <a:moveTo>
                      <a:pt x="0" y="147674"/>
                    </a:moveTo>
                    <a:cubicBezTo>
                      <a:pt x="27781" y="75045"/>
                      <a:pt x="55563" y="2417"/>
                      <a:pt x="85725" y="36"/>
                    </a:cubicBezTo>
                    <a:cubicBezTo>
                      <a:pt x="115888" y="-2345"/>
                      <a:pt x="166687" y="111161"/>
                      <a:pt x="180975" y="133386"/>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4" name="グループ化 193"/>
            <p:cNvGrpSpPr/>
            <p:nvPr/>
          </p:nvGrpSpPr>
          <p:grpSpPr>
            <a:xfrm>
              <a:off x="2306849" y="6038607"/>
              <a:ext cx="252000" cy="36000"/>
              <a:chOff x="1200150" y="6131700"/>
              <a:chExt cx="682531" cy="134567"/>
            </a:xfrm>
          </p:grpSpPr>
          <p:sp>
            <p:nvSpPr>
              <p:cNvPr id="195" name="フリーフォーム 194"/>
              <p:cNvSpPr/>
              <p:nvPr/>
            </p:nvSpPr>
            <p:spPr>
              <a:xfrm>
                <a:off x="1200150" y="6131700"/>
                <a:ext cx="347514" cy="73837"/>
              </a:xfrm>
              <a:custGeom>
                <a:avLst/>
                <a:gdLst>
                  <a:gd name="connsiteX0" fmla="*/ 0 w 180975"/>
                  <a:gd name="connsiteY0" fmla="*/ 147674 h 147674"/>
                  <a:gd name="connsiteX1" fmla="*/ 85725 w 180975"/>
                  <a:gd name="connsiteY1" fmla="*/ 36 h 147674"/>
                  <a:gd name="connsiteX2" fmla="*/ 180975 w 180975"/>
                  <a:gd name="connsiteY2" fmla="*/ 133386 h 147674"/>
                </a:gdLst>
                <a:ahLst/>
                <a:cxnLst>
                  <a:cxn ang="0">
                    <a:pos x="connsiteX0" y="connsiteY0"/>
                  </a:cxn>
                  <a:cxn ang="0">
                    <a:pos x="connsiteX1" y="connsiteY1"/>
                  </a:cxn>
                  <a:cxn ang="0">
                    <a:pos x="connsiteX2" y="connsiteY2"/>
                  </a:cxn>
                </a:cxnLst>
                <a:rect l="l" t="t" r="r" b="b"/>
                <a:pathLst>
                  <a:path w="180975" h="147674">
                    <a:moveTo>
                      <a:pt x="0" y="147674"/>
                    </a:moveTo>
                    <a:cubicBezTo>
                      <a:pt x="27781" y="75045"/>
                      <a:pt x="55563" y="2417"/>
                      <a:pt x="85725" y="36"/>
                    </a:cubicBezTo>
                    <a:cubicBezTo>
                      <a:pt x="115888" y="-2345"/>
                      <a:pt x="166687" y="111161"/>
                      <a:pt x="180975" y="133386"/>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フリーフォーム 195"/>
              <p:cNvSpPr/>
              <p:nvPr/>
            </p:nvSpPr>
            <p:spPr>
              <a:xfrm flipV="1">
                <a:off x="1535167" y="6192430"/>
                <a:ext cx="347514" cy="73837"/>
              </a:xfrm>
              <a:custGeom>
                <a:avLst/>
                <a:gdLst>
                  <a:gd name="connsiteX0" fmla="*/ 0 w 180975"/>
                  <a:gd name="connsiteY0" fmla="*/ 147674 h 147674"/>
                  <a:gd name="connsiteX1" fmla="*/ 85725 w 180975"/>
                  <a:gd name="connsiteY1" fmla="*/ 36 h 147674"/>
                  <a:gd name="connsiteX2" fmla="*/ 180975 w 180975"/>
                  <a:gd name="connsiteY2" fmla="*/ 133386 h 147674"/>
                </a:gdLst>
                <a:ahLst/>
                <a:cxnLst>
                  <a:cxn ang="0">
                    <a:pos x="connsiteX0" y="connsiteY0"/>
                  </a:cxn>
                  <a:cxn ang="0">
                    <a:pos x="connsiteX1" y="connsiteY1"/>
                  </a:cxn>
                  <a:cxn ang="0">
                    <a:pos x="connsiteX2" y="connsiteY2"/>
                  </a:cxn>
                </a:cxnLst>
                <a:rect l="l" t="t" r="r" b="b"/>
                <a:pathLst>
                  <a:path w="180975" h="147674">
                    <a:moveTo>
                      <a:pt x="0" y="147674"/>
                    </a:moveTo>
                    <a:cubicBezTo>
                      <a:pt x="27781" y="75045"/>
                      <a:pt x="55563" y="2417"/>
                      <a:pt x="85725" y="36"/>
                    </a:cubicBezTo>
                    <a:cubicBezTo>
                      <a:pt x="115888" y="-2345"/>
                      <a:pt x="166687" y="111161"/>
                      <a:pt x="180975" y="133386"/>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2" name="L 字 201"/>
          <p:cNvSpPr/>
          <p:nvPr/>
        </p:nvSpPr>
        <p:spPr>
          <a:xfrm>
            <a:off x="1721514" y="5291682"/>
            <a:ext cx="216024" cy="271618"/>
          </a:xfrm>
          <a:prstGeom prst="corner">
            <a:avLst>
              <a:gd name="adj1" fmla="val 69842"/>
              <a:gd name="adj2"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L 字 203"/>
          <p:cNvSpPr/>
          <p:nvPr/>
        </p:nvSpPr>
        <p:spPr>
          <a:xfrm flipH="1">
            <a:off x="5218963" y="5298572"/>
            <a:ext cx="216024" cy="271618"/>
          </a:xfrm>
          <a:prstGeom prst="corner">
            <a:avLst>
              <a:gd name="adj1" fmla="val 69842"/>
              <a:gd name="adj2"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テキスト ボックス 204"/>
          <p:cNvSpPr txBox="1"/>
          <p:nvPr/>
        </p:nvSpPr>
        <p:spPr>
          <a:xfrm>
            <a:off x="1846535" y="6337674"/>
            <a:ext cx="3478836" cy="461665"/>
          </a:xfrm>
          <a:prstGeom prst="rect">
            <a:avLst/>
          </a:prstGeom>
          <a:noFill/>
        </p:spPr>
        <p:txBody>
          <a:bodyPr wrap="none" rtlCol="0">
            <a:spAutoFit/>
          </a:bodyPr>
          <a:lstStyle/>
          <a:p>
            <a:pPr algn="ctr"/>
            <a:r>
              <a:rPr lang="ja-JP" altLang="en-US" sz="1200" dirty="0" smtClean="0"/>
              <a:t>非破壊試験の</a:t>
            </a:r>
            <a:r>
              <a:rPr kumimoji="1" lang="ja-JP" altLang="en-US" sz="1200" dirty="0" smtClean="0"/>
              <a:t>測定回数のイメージ</a:t>
            </a:r>
            <a:endParaRPr kumimoji="1" lang="en-US" altLang="ja-JP" sz="1200" dirty="0" smtClean="0"/>
          </a:p>
          <a:p>
            <a:pPr algn="ctr"/>
            <a:r>
              <a:rPr kumimoji="1" lang="ja-JP" altLang="en-US" sz="1200" dirty="0" smtClean="0"/>
              <a:t>（同一条件と見なせる打設ロットが多い場合の例）</a:t>
            </a:r>
            <a:endParaRPr kumimoji="1" lang="ja-JP" altLang="en-US" sz="1200" dirty="0"/>
          </a:p>
        </p:txBody>
      </p:sp>
      <p:sp>
        <p:nvSpPr>
          <p:cNvPr id="206" name="テキスト ボックス 205"/>
          <p:cNvSpPr txBox="1"/>
          <p:nvPr/>
        </p:nvSpPr>
        <p:spPr>
          <a:xfrm>
            <a:off x="2187608" y="3789040"/>
            <a:ext cx="646331" cy="369332"/>
          </a:xfrm>
          <a:prstGeom prst="rect">
            <a:avLst/>
          </a:prstGeom>
          <a:noFill/>
        </p:spPr>
        <p:txBody>
          <a:bodyPr wrap="none" rtlCol="0">
            <a:spAutoFit/>
          </a:bodyPr>
          <a:lstStyle/>
          <a:p>
            <a:r>
              <a:rPr kumimoji="1" lang="ja-JP" altLang="en-US" dirty="0" smtClean="0"/>
              <a:t>従来</a:t>
            </a:r>
            <a:endParaRPr kumimoji="1" lang="ja-JP" altLang="en-US" dirty="0"/>
          </a:p>
        </p:txBody>
      </p:sp>
      <p:sp>
        <p:nvSpPr>
          <p:cNvPr id="207" name="テキスト ボックス 206"/>
          <p:cNvSpPr txBox="1"/>
          <p:nvPr/>
        </p:nvSpPr>
        <p:spPr>
          <a:xfrm>
            <a:off x="4162213" y="3789040"/>
            <a:ext cx="877163" cy="369332"/>
          </a:xfrm>
          <a:prstGeom prst="rect">
            <a:avLst/>
          </a:prstGeom>
          <a:noFill/>
        </p:spPr>
        <p:txBody>
          <a:bodyPr wrap="none" rtlCol="0">
            <a:spAutoFit/>
          </a:bodyPr>
          <a:lstStyle/>
          <a:p>
            <a:r>
              <a:rPr kumimoji="1" lang="ja-JP" altLang="en-US" dirty="0" smtClean="0"/>
              <a:t>改定案</a:t>
            </a:r>
            <a:endParaRPr kumimoji="1" lang="ja-JP" altLang="en-US" dirty="0"/>
          </a:p>
        </p:txBody>
      </p:sp>
      <p:sp>
        <p:nvSpPr>
          <p:cNvPr id="208" name="円/楕円 207"/>
          <p:cNvSpPr/>
          <p:nvPr/>
        </p:nvSpPr>
        <p:spPr>
          <a:xfrm>
            <a:off x="3195700" y="4482807"/>
            <a:ext cx="216024" cy="216024"/>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円/楕円 208"/>
          <p:cNvSpPr/>
          <p:nvPr/>
        </p:nvSpPr>
        <p:spPr>
          <a:xfrm>
            <a:off x="2941371" y="4482807"/>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円/楕円 209"/>
          <p:cNvSpPr/>
          <p:nvPr/>
        </p:nvSpPr>
        <p:spPr>
          <a:xfrm>
            <a:off x="2670732" y="4482469"/>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1" name="円/楕円 210"/>
          <p:cNvSpPr/>
          <p:nvPr/>
        </p:nvSpPr>
        <p:spPr>
          <a:xfrm>
            <a:off x="2408857" y="4487912"/>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円/楕円 211"/>
          <p:cNvSpPr/>
          <p:nvPr/>
        </p:nvSpPr>
        <p:spPr>
          <a:xfrm>
            <a:off x="2134299" y="4492848"/>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円/楕円 212"/>
          <p:cNvSpPr/>
          <p:nvPr/>
        </p:nvSpPr>
        <p:spPr>
          <a:xfrm>
            <a:off x="1871600" y="4497997"/>
            <a:ext cx="216024" cy="216024"/>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p:nvPr/>
        </p:nvSpPr>
        <p:spPr>
          <a:xfrm>
            <a:off x="1617271" y="4497997"/>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円/楕円 214"/>
          <p:cNvSpPr/>
          <p:nvPr/>
        </p:nvSpPr>
        <p:spPr>
          <a:xfrm>
            <a:off x="1346632" y="4498022"/>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6" name="円/楕円 215"/>
          <p:cNvSpPr/>
          <p:nvPr/>
        </p:nvSpPr>
        <p:spPr>
          <a:xfrm>
            <a:off x="1084757" y="4503102"/>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7" name="円/楕円 216"/>
          <p:cNvSpPr/>
          <p:nvPr/>
        </p:nvSpPr>
        <p:spPr>
          <a:xfrm>
            <a:off x="810199" y="4508038"/>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円/楕円 220"/>
          <p:cNvSpPr/>
          <p:nvPr/>
        </p:nvSpPr>
        <p:spPr>
          <a:xfrm>
            <a:off x="559392" y="4514388"/>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p:nvPr/>
        </p:nvSpPr>
        <p:spPr>
          <a:xfrm>
            <a:off x="284834" y="4519324"/>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円/楕円 222"/>
          <p:cNvSpPr/>
          <p:nvPr/>
        </p:nvSpPr>
        <p:spPr>
          <a:xfrm>
            <a:off x="3804808" y="4487912"/>
            <a:ext cx="216024" cy="216024"/>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4" name="円/楕円 223"/>
          <p:cNvSpPr/>
          <p:nvPr/>
        </p:nvSpPr>
        <p:spPr>
          <a:xfrm>
            <a:off x="4253638" y="4482807"/>
            <a:ext cx="216024" cy="216024"/>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楕円 224"/>
          <p:cNvSpPr/>
          <p:nvPr/>
        </p:nvSpPr>
        <p:spPr>
          <a:xfrm>
            <a:off x="4795794" y="4482469"/>
            <a:ext cx="216024" cy="216024"/>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7" name="直線矢印コネクタ 226"/>
          <p:cNvCxnSpPr>
            <a:stCxn id="223" idx="4"/>
          </p:cNvCxnSpPr>
          <p:nvPr/>
        </p:nvCxnSpPr>
        <p:spPr>
          <a:xfrm flipH="1">
            <a:off x="3798392" y="4703936"/>
            <a:ext cx="114428" cy="577728"/>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28" name="直線矢印コネクタ 227"/>
          <p:cNvCxnSpPr>
            <a:stCxn id="224" idx="4"/>
          </p:cNvCxnSpPr>
          <p:nvPr/>
        </p:nvCxnSpPr>
        <p:spPr>
          <a:xfrm flipH="1">
            <a:off x="4274212" y="4698831"/>
            <a:ext cx="87438" cy="582833"/>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a:stCxn id="225" idx="4"/>
          </p:cNvCxnSpPr>
          <p:nvPr/>
        </p:nvCxnSpPr>
        <p:spPr>
          <a:xfrm>
            <a:off x="4903806" y="4698493"/>
            <a:ext cx="0" cy="58317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5" name="直線矢印コネクタ 234"/>
          <p:cNvCxnSpPr>
            <a:stCxn id="208" idx="4"/>
          </p:cNvCxnSpPr>
          <p:nvPr/>
        </p:nvCxnSpPr>
        <p:spPr>
          <a:xfrm>
            <a:off x="3303712" y="4698831"/>
            <a:ext cx="79480" cy="582833"/>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38" name="直線矢印コネクタ 237"/>
          <p:cNvCxnSpPr>
            <a:stCxn id="209" idx="4"/>
          </p:cNvCxnSpPr>
          <p:nvPr/>
        </p:nvCxnSpPr>
        <p:spPr>
          <a:xfrm>
            <a:off x="3049383" y="4698831"/>
            <a:ext cx="146317" cy="582833"/>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43" name="直線矢印コネクタ 242"/>
          <p:cNvCxnSpPr>
            <a:stCxn id="210" idx="4"/>
          </p:cNvCxnSpPr>
          <p:nvPr/>
        </p:nvCxnSpPr>
        <p:spPr>
          <a:xfrm>
            <a:off x="2778744" y="4698493"/>
            <a:ext cx="343797" cy="583171"/>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a:stCxn id="211" idx="5"/>
          </p:cNvCxnSpPr>
          <p:nvPr/>
        </p:nvCxnSpPr>
        <p:spPr>
          <a:xfrm>
            <a:off x="2593245" y="4672300"/>
            <a:ext cx="429907" cy="609364"/>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a:stCxn id="212" idx="5"/>
          </p:cNvCxnSpPr>
          <p:nvPr/>
        </p:nvCxnSpPr>
        <p:spPr>
          <a:xfrm>
            <a:off x="2318687" y="4677236"/>
            <a:ext cx="568069" cy="604428"/>
          </a:xfrm>
          <a:prstGeom prst="straightConnector1">
            <a:avLst/>
          </a:prstGeom>
          <a:ln w="12700">
            <a:prstDash val="dash"/>
            <a:tailEnd type="arrow"/>
          </a:ln>
        </p:spPr>
        <p:style>
          <a:lnRef idx="1">
            <a:schemeClr val="accent1"/>
          </a:lnRef>
          <a:fillRef idx="0">
            <a:schemeClr val="accent1"/>
          </a:fillRef>
          <a:effectRef idx="0">
            <a:schemeClr val="accent1"/>
          </a:effectRef>
          <a:fontRef idx="minor">
            <a:schemeClr val="tx1"/>
          </a:fontRef>
        </p:style>
      </p:cxnSp>
      <p:sp>
        <p:nvSpPr>
          <p:cNvPr id="263" name="円/楕円 262"/>
          <p:cNvSpPr/>
          <p:nvPr/>
        </p:nvSpPr>
        <p:spPr>
          <a:xfrm>
            <a:off x="5903472" y="3917746"/>
            <a:ext cx="216024" cy="216024"/>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テキスト ボックス 263"/>
          <p:cNvSpPr txBox="1"/>
          <p:nvPr/>
        </p:nvSpPr>
        <p:spPr>
          <a:xfrm>
            <a:off x="6244986" y="3832861"/>
            <a:ext cx="2441813" cy="646331"/>
          </a:xfrm>
          <a:prstGeom prst="rect">
            <a:avLst/>
          </a:prstGeom>
          <a:noFill/>
        </p:spPr>
        <p:txBody>
          <a:bodyPr wrap="square" rtlCol="0">
            <a:spAutoFit/>
          </a:bodyPr>
          <a:lstStyle/>
          <a:p>
            <a:r>
              <a:rPr lang="ja-JP" altLang="en-US" sz="1200" dirty="0"/>
              <a:t>一つの</a:t>
            </a:r>
            <a:r>
              <a:rPr lang="ja-JP" altLang="en-US" sz="1200" dirty="0" smtClean="0"/>
              <a:t>打設ロット中で</a:t>
            </a:r>
            <a:r>
              <a:rPr lang="ja-JP" altLang="en-US" sz="1200" dirty="0" smtClean="0">
                <a:solidFill>
                  <a:srgbClr val="FF0000"/>
                </a:solidFill>
              </a:rPr>
              <a:t>３測線について非破壊試験を実施し平均値</a:t>
            </a:r>
            <a:r>
              <a:rPr lang="ja-JP" altLang="en-US" sz="1200" dirty="0" smtClean="0"/>
              <a:t>を求めて、判断</a:t>
            </a:r>
            <a:endParaRPr kumimoji="1" lang="ja-JP" altLang="en-US" sz="1200" dirty="0"/>
          </a:p>
        </p:txBody>
      </p:sp>
      <p:cxnSp>
        <p:nvCxnSpPr>
          <p:cNvPr id="266" name="直線コネクタ 265"/>
          <p:cNvCxnSpPr/>
          <p:nvPr/>
        </p:nvCxnSpPr>
        <p:spPr>
          <a:xfrm>
            <a:off x="3576047" y="3832861"/>
            <a:ext cx="0" cy="128457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7" name="円/楕円 266"/>
          <p:cNvSpPr/>
          <p:nvPr/>
        </p:nvSpPr>
        <p:spPr>
          <a:xfrm>
            <a:off x="5903472" y="4892495"/>
            <a:ext cx="216024" cy="216024"/>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8" name="テキスト ボックス 267"/>
          <p:cNvSpPr txBox="1"/>
          <p:nvPr/>
        </p:nvSpPr>
        <p:spPr>
          <a:xfrm>
            <a:off x="6263512" y="4851737"/>
            <a:ext cx="2423287" cy="830997"/>
          </a:xfrm>
          <a:prstGeom prst="rect">
            <a:avLst/>
          </a:prstGeom>
          <a:noFill/>
        </p:spPr>
        <p:txBody>
          <a:bodyPr wrap="square" rtlCol="0">
            <a:spAutoFit/>
          </a:bodyPr>
          <a:lstStyle/>
          <a:p>
            <a:r>
              <a:rPr lang="ja-JP" altLang="en-US" sz="1200" dirty="0" smtClean="0"/>
              <a:t>二回目の打設ロット以降，</a:t>
            </a:r>
            <a:r>
              <a:rPr lang="ja-JP" altLang="en-US" sz="1200" dirty="0" smtClean="0">
                <a:solidFill>
                  <a:srgbClr val="FF0000"/>
                </a:solidFill>
              </a:rPr>
              <a:t>１測線について非破壊試験を実施し、判断してもよい</a:t>
            </a:r>
            <a:r>
              <a:rPr lang="ja-JP" altLang="en-US" sz="1200" dirty="0" smtClean="0"/>
              <a:t>（ただし、強度が不足するとの結果の場合は、３測線実施） 　</a:t>
            </a:r>
            <a:endParaRPr lang="en-US" altLang="ja-JP" sz="1200" dirty="0" smtClean="0"/>
          </a:p>
        </p:txBody>
      </p:sp>
      <p:sp>
        <p:nvSpPr>
          <p:cNvPr id="2" name="テキスト ボックス 1"/>
          <p:cNvSpPr txBox="1"/>
          <p:nvPr/>
        </p:nvSpPr>
        <p:spPr>
          <a:xfrm>
            <a:off x="3705017" y="4109859"/>
            <a:ext cx="1494320" cy="276999"/>
          </a:xfrm>
          <a:prstGeom prst="rect">
            <a:avLst/>
          </a:prstGeom>
          <a:noFill/>
        </p:spPr>
        <p:txBody>
          <a:bodyPr wrap="none" rtlCol="0">
            <a:spAutoFit/>
          </a:bodyPr>
          <a:lstStyle/>
          <a:p>
            <a:r>
              <a:rPr kumimoji="1" lang="en-US" altLang="ja-JP" sz="1200" dirty="0" smtClean="0"/>
              <a:t>※3</a:t>
            </a:r>
            <a:r>
              <a:rPr kumimoji="1" lang="ja-JP" altLang="en-US" sz="1200" dirty="0" smtClean="0"/>
              <a:t>箇所／径間選定</a:t>
            </a:r>
            <a:endParaRPr kumimoji="1" lang="ja-JP" altLang="en-US" sz="1200" dirty="0"/>
          </a:p>
        </p:txBody>
      </p:sp>
    </p:spTree>
    <p:extLst>
      <p:ext uri="{BB962C8B-B14F-4D97-AF65-F5344CB8AC3E}">
        <p14:creationId xmlns:p14="http://schemas.microsoft.com/office/powerpoint/2010/main" val="1754972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323562" y="1189201"/>
            <a:ext cx="8587059" cy="1015663"/>
          </a:xfrm>
          <a:prstGeom prst="rect">
            <a:avLst/>
          </a:prstGeom>
          <a:noFill/>
          <a:ln>
            <a:solidFill>
              <a:schemeClr val="tx1">
                <a:lumMod val="50000"/>
                <a:lumOff val="50000"/>
              </a:schemeClr>
            </a:solidFill>
          </a:ln>
        </p:spPr>
        <p:txBody>
          <a:bodyPr wrap="square" rtlCol="0">
            <a:spAutoFit/>
          </a:bodyPr>
          <a:lstStyle/>
          <a:p>
            <a:pPr marL="171450" indent="-171450">
              <a:buFont typeface="Wingdings" panose="05000000000000000000" pitchFamily="2" charset="2"/>
              <a:buChar char="p"/>
            </a:pPr>
            <a:r>
              <a:rPr lang="ja-JP" altLang="en-US" sz="1200" dirty="0" smtClean="0"/>
              <a:t>全国</a:t>
            </a:r>
            <a:r>
              <a:rPr lang="en-US" altLang="ja-JP" sz="1200" dirty="0" smtClean="0"/>
              <a:t>10</a:t>
            </a:r>
            <a:r>
              <a:rPr lang="ja-JP" altLang="en-US" sz="1200" dirty="0" smtClean="0"/>
              <a:t>地方整備局等において</a:t>
            </a:r>
            <a:r>
              <a:rPr lang="ja-JP" altLang="en-US" sz="1200" dirty="0"/>
              <a:t>非破壊測定（配筋、かぶり）の</a:t>
            </a:r>
            <a:r>
              <a:rPr lang="ja-JP" altLang="en-US" sz="1200" dirty="0" smtClean="0"/>
              <a:t>試行を実施し（計</a:t>
            </a:r>
            <a:r>
              <a:rPr lang="en-US" altLang="ja-JP" sz="1200" dirty="0" smtClean="0"/>
              <a:t>12</a:t>
            </a:r>
            <a:r>
              <a:rPr lang="ja-JP" altLang="en-US" sz="1200" dirty="0" smtClean="0"/>
              <a:t>工事、測定データ数</a:t>
            </a:r>
            <a:r>
              <a:rPr lang="en-US" altLang="ja-JP" sz="1200" dirty="0" smtClean="0"/>
              <a:t>663</a:t>
            </a:r>
            <a:r>
              <a:rPr lang="ja-JP" altLang="en-US" sz="1200" dirty="0" smtClean="0"/>
              <a:t>件）、コンクリート水</a:t>
            </a:r>
            <a:r>
              <a:rPr lang="ja-JP" altLang="en-US" sz="1200" dirty="0"/>
              <a:t>分量の</a:t>
            </a:r>
            <a:r>
              <a:rPr lang="ja-JP" altLang="en-US" sz="1200" dirty="0" smtClean="0"/>
              <a:t>変化（材齢）に対する鉄筋</a:t>
            </a:r>
            <a:r>
              <a:rPr lang="ja-JP" altLang="en-US" sz="1200" dirty="0"/>
              <a:t>探査（配筋、かぶり）の</a:t>
            </a:r>
            <a:r>
              <a:rPr lang="ja-JP" altLang="en-US" sz="1200" dirty="0" smtClean="0"/>
              <a:t>精度を検証した。</a:t>
            </a:r>
            <a:endParaRPr lang="en-US" altLang="ja-JP" sz="1200" dirty="0" smtClean="0"/>
          </a:p>
          <a:p>
            <a:pPr marL="171450" indent="-171450">
              <a:buFont typeface="Wingdings" panose="05000000000000000000" pitchFamily="2" charset="2"/>
              <a:buChar char="p"/>
            </a:pPr>
            <a:r>
              <a:rPr lang="ja-JP" altLang="en-US" sz="1200" dirty="0" smtClean="0"/>
              <a:t>その結果、ピッチ</a:t>
            </a:r>
            <a:r>
              <a:rPr lang="ja-JP" altLang="en-US" sz="1200" dirty="0"/>
              <a:t>、かぶりともに材齢が小さくても一定の計測精度があることを確認。</a:t>
            </a:r>
            <a:r>
              <a:rPr lang="en-US" altLang="ja-JP" sz="1200" dirty="0" smtClean="0"/>
              <a:t>【</a:t>
            </a:r>
            <a:r>
              <a:rPr lang="ja-JP" altLang="en-US" sz="1200" dirty="0" smtClean="0"/>
              <a:t>下表</a:t>
            </a:r>
            <a:r>
              <a:rPr lang="ja-JP" altLang="en-US" sz="1200" dirty="0"/>
              <a:t>より</a:t>
            </a:r>
            <a:r>
              <a:rPr lang="en-US" altLang="ja-JP" sz="1200" dirty="0" smtClean="0"/>
              <a:t>】</a:t>
            </a:r>
            <a:endParaRPr lang="en-US" altLang="ja-JP" sz="1200" dirty="0"/>
          </a:p>
          <a:p>
            <a:pPr marL="171450" indent="-171450">
              <a:buFont typeface="Wingdings" panose="05000000000000000000" pitchFamily="2" charset="2"/>
              <a:buChar char="p"/>
            </a:pPr>
            <a:r>
              <a:rPr lang="ja-JP" altLang="en-US" sz="1200" dirty="0" smtClean="0"/>
              <a:t>材</a:t>
            </a:r>
            <a:r>
              <a:rPr lang="ja-JP" altLang="en-US" sz="1200" dirty="0"/>
              <a:t>齢１０日を超えた計測においては、計測日に降雨があり影響が生じたと思われる特異値を除き、ほぼ同一の範囲に分布（比較的精度が高い）</a:t>
            </a:r>
            <a:r>
              <a:rPr lang="en-US" altLang="ja-JP" sz="1200" dirty="0" smtClean="0"/>
              <a:t>【</a:t>
            </a:r>
            <a:r>
              <a:rPr lang="ja-JP" altLang="en-US" sz="1200" dirty="0" smtClean="0"/>
              <a:t>下図</a:t>
            </a:r>
            <a:r>
              <a:rPr lang="ja-JP" altLang="en-US" sz="1200" dirty="0"/>
              <a:t>より</a:t>
            </a:r>
            <a:r>
              <a:rPr lang="en-US" altLang="ja-JP" sz="1200" dirty="0" smtClean="0"/>
              <a:t>】</a:t>
            </a:r>
            <a:endParaRPr lang="en-US" altLang="ja-JP" sz="1200" dirty="0"/>
          </a:p>
        </p:txBody>
      </p:sp>
      <p:sp>
        <p:nvSpPr>
          <p:cNvPr id="7" name="テキスト ボックス 6"/>
          <p:cNvSpPr txBox="1"/>
          <p:nvPr/>
        </p:nvSpPr>
        <p:spPr>
          <a:xfrm>
            <a:off x="4982753" y="4865385"/>
            <a:ext cx="4089196" cy="507831"/>
          </a:xfrm>
          <a:prstGeom prst="rect">
            <a:avLst/>
          </a:prstGeom>
          <a:noFill/>
        </p:spPr>
        <p:txBody>
          <a:bodyPr wrap="square" rtlCol="0">
            <a:spAutoFit/>
          </a:bodyPr>
          <a:lstStyle/>
          <a:p>
            <a:r>
              <a:rPr lang="en-US" altLang="ja-JP" sz="900" dirty="0"/>
              <a:t>※</a:t>
            </a:r>
            <a:r>
              <a:rPr lang="ja-JP" altLang="en-US" sz="900" dirty="0"/>
              <a:t>最終計測値</a:t>
            </a:r>
            <a:r>
              <a:rPr lang="ja-JP" altLang="en-US" sz="900" dirty="0" smtClean="0"/>
              <a:t>との差について：　材</a:t>
            </a:r>
            <a:r>
              <a:rPr lang="ja-JP" altLang="en-US" sz="900" dirty="0"/>
              <a:t>齢が大きくなるほど実測値に計測値が近づく傾向で</a:t>
            </a:r>
            <a:r>
              <a:rPr lang="ja-JP" altLang="en-US" sz="900" dirty="0" smtClean="0"/>
              <a:t>あることから（</a:t>
            </a:r>
            <a:r>
              <a:rPr lang="ja-JP" altLang="en-US" sz="900" dirty="0"/>
              <a:t>中部地</a:t>
            </a:r>
            <a:r>
              <a:rPr lang="ja-JP" altLang="en-US" sz="900" dirty="0" smtClean="0"/>
              <a:t>整等に</a:t>
            </a:r>
            <a:r>
              <a:rPr lang="ja-JP" altLang="en-US" sz="900" dirty="0"/>
              <a:t>おける実測値との比較結果より</a:t>
            </a:r>
            <a:r>
              <a:rPr lang="ja-JP" altLang="en-US" sz="900" dirty="0" smtClean="0"/>
              <a:t>）、</a:t>
            </a:r>
            <a:r>
              <a:rPr lang="ja-JP" altLang="en-US" sz="900" dirty="0"/>
              <a:t>最終計測値は真値により近い値として、比較対象としたもの。</a:t>
            </a:r>
          </a:p>
        </p:txBody>
      </p:sp>
      <p:sp>
        <p:nvSpPr>
          <p:cNvPr id="15" name="正方形/長方形 14"/>
          <p:cNvSpPr/>
          <p:nvPr/>
        </p:nvSpPr>
        <p:spPr>
          <a:xfrm>
            <a:off x="323562" y="894751"/>
            <a:ext cx="2339885" cy="307777"/>
          </a:xfrm>
          <a:prstGeom prst="rect">
            <a:avLst/>
          </a:prstGeom>
          <a:noFill/>
        </p:spPr>
        <p:txBody>
          <a:bodyPr wrap="square" lIns="91440" tIns="45720" rIns="91440" bIns="45720">
            <a:spAutoFit/>
          </a:bodyPr>
          <a:lstStyle/>
          <a:p>
            <a:r>
              <a:rPr lang="ja-JP" altLang="en-US" sz="1400" dirty="0">
                <a:ln w="0"/>
                <a:solidFill>
                  <a:srgbClr val="0066FF"/>
                </a:solidFill>
                <a:effectLst>
                  <a:outerShdw blurRad="38100" dist="25400" dir="5400000" algn="ctr" rotWithShape="0">
                    <a:srgbClr val="6E747A">
                      <a:alpha val="43000"/>
                    </a:srgbClr>
                  </a:outerShdw>
                </a:effectLst>
              </a:rPr>
              <a:t>◆</a:t>
            </a:r>
            <a:r>
              <a:rPr lang="en-US" altLang="ja-JP" sz="1400" dirty="0">
                <a:ln w="0"/>
                <a:solidFill>
                  <a:srgbClr val="0066FF"/>
                </a:solidFill>
                <a:effectLst>
                  <a:outerShdw blurRad="38100" dist="25400" dir="5400000" algn="ctr" rotWithShape="0">
                    <a:srgbClr val="6E747A">
                      <a:alpha val="43000"/>
                    </a:srgbClr>
                  </a:outerShdw>
                </a:effectLst>
              </a:rPr>
              <a:t>H29</a:t>
            </a:r>
            <a:r>
              <a:rPr lang="ja-JP" altLang="en-US" sz="1400" dirty="0">
                <a:ln w="0"/>
                <a:solidFill>
                  <a:srgbClr val="0066FF"/>
                </a:solidFill>
                <a:effectLst>
                  <a:outerShdw blurRad="38100" dist="25400" dir="5400000" algn="ctr" rotWithShape="0">
                    <a:srgbClr val="6E747A">
                      <a:alpha val="43000"/>
                    </a:srgbClr>
                  </a:outerShdw>
                </a:effectLst>
              </a:rPr>
              <a:t>年度</a:t>
            </a:r>
            <a:r>
              <a:rPr lang="ja-JP" altLang="en-US" sz="1400" dirty="0" smtClean="0">
                <a:ln w="0"/>
                <a:solidFill>
                  <a:srgbClr val="0066FF"/>
                </a:solidFill>
                <a:effectLst>
                  <a:outerShdw blurRad="38100" dist="25400" dir="5400000" algn="ctr" rotWithShape="0">
                    <a:srgbClr val="6E747A">
                      <a:alpha val="43000"/>
                    </a:srgbClr>
                  </a:outerShdw>
                </a:effectLst>
              </a:rPr>
              <a:t>試行概要と結果</a:t>
            </a:r>
            <a:endParaRPr lang="ja-JP" altLang="en-US" sz="1400" dirty="0">
              <a:ln w="0"/>
              <a:solidFill>
                <a:srgbClr val="0066FF"/>
              </a:solidFill>
              <a:effectLst>
                <a:outerShdw blurRad="38100" dist="25400" dir="5400000" algn="ctr" rotWithShape="0">
                  <a:srgbClr val="6E747A">
                    <a:alpha val="43000"/>
                  </a:srgbClr>
                </a:outerShdw>
              </a:effectLst>
            </a:endParaRPr>
          </a:p>
        </p:txBody>
      </p:sp>
      <p:sp>
        <p:nvSpPr>
          <p:cNvPr id="16" name="正方形/長方形 15"/>
          <p:cNvSpPr/>
          <p:nvPr/>
        </p:nvSpPr>
        <p:spPr>
          <a:xfrm>
            <a:off x="334030" y="5314508"/>
            <a:ext cx="1433902" cy="307777"/>
          </a:xfrm>
          <a:prstGeom prst="rect">
            <a:avLst/>
          </a:prstGeom>
          <a:noFill/>
        </p:spPr>
        <p:txBody>
          <a:bodyPr wrap="square" lIns="91440" tIns="45720" rIns="91440" bIns="45720">
            <a:spAutoFit/>
          </a:bodyPr>
          <a:lstStyle/>
          <a:p>
            <a:r>
              <a:rPr lang="ja-JP" altLang="en-US" sz="1400" dirty="0" smtClean="0">
                <a:ln w="0"/>
                <a:solidFill>
                  <a:srgbClr val="0066FF"/>
                </a:solidFill>
                <a:effectLst>
                  <a:outerShdw blurRad="38100" dist="25400" dir="5400000" algn="ctr" rotWithShape="0">
                    <a:srgbClr val="6E747A">
                      <a:alpha val="43000"/>
                    </a:srgbClr>
                  </a:outerShdw>
                </a:effectLst>
              </a:rPr>
              <a:t>◆要領改定箇所</a:t>
            </a:r>
            <a:endParaRPr lang="ja-JP" altLang="en-US" sz="1400" dirty="0">
              <a:ln w="0"/>
              <a:solidFill>
                <a:srgbClr val="0066FF"/>
              </a:solidFill>
              <a:effectLst>
                <a:outerShdw blurRad="38100" dist="25400" dir="5400000" algn="ctr" rotWithShape="0">
                  <a:srgbClr val="6E747A">
                    <a:alpha val="43000"/>
                  </a:srgbClr>
                </a:outerShdw>
              </a:effectLst>
            </a:endParaRPr>
          </a:p>
        </p:txBody>
      </p:sp>
      <p:sp>
        <p:nvSpPr>
          <p:cNvPr id="17" name="テキスト ボックス 16"/>
          <p:cNvSpPr txBox="1"/>
          <p:nvPr/>
        </p:nvSpPr>
        <p:spPr>
          <a:xfrm>
            <a:off x="323562" y="5596757"/>
            <a:ext cx="7615004" cy="276999"/>
          </a:xfrm>
          <a:prstGeom prst="rect">
            <a:avLst/>
          </a:prstGeom>
          <a:noFill/>
        </p:spPr>
        <p:txBody>
          <a:bodyPr wrap="square" rtlCol="0">
            <a:spAutoFit/>
          </a:bodyPr>
          <a:lstStyle/>
          <a:p>
            <a:r>
              <a:rPr lang="ja-JP" altLang="en-US" sz="1200" dirty="0" smtClean="0"/>
              <a:t>試行結果を受け、より測定精度</a:t>
            </a:r>
            <a:r>
              <a:rPr lang="ja-JP" altLang="en-US" sz="1200" dirty="0"/>
              <a:t>を確保する</a:t>
            </a:r>
            <a:r>
              <a:rPr lang="ja-JP" altLang="en-US" sz="1200" dirty="0" smtClean="0"/>
              <a:t>観点、工程管理に資する情報を付与する観点から、</a:t>
            </a:r>
            <a:r>
              <a:rPr lang="ja-JP" altLang="en-US" sz="1200" dirty="0"/>
              <a:t>材齢を規定。</a:t>
            </a:r>
          </a:p>
        </p:txBody>
      </p:sp>
      <p:sp>
        <p:nvSpPr>
          <p:cNvPr id="18" name="テキスト ボックス 17"/>
          <p:cNvSpPr txBox="1"/>
          <p:nvPr/>
        </p:nvSpPr>
        <p:spPr>
          <a:xfrm>
            <a:off x="323562" y="5867233"/>
            <a:ext cx="8587059" cy="830997"/>
          </a:xfrm>
          <a:prstGeom prst="rect">
            <a:avLst/>
          </a:prstGeom>
          <a:noFill/>
          <a:ln>
            <a:solidFill>
              <a:schemeClr val="tx1">
                <a:lumMod val="50000"/>
                <a:lumOff val="50000"/>
              </a:schemeClr>
            </a:solidFill>
          </a:ln>
        </p:spPr>
        <p:txBody>
          <a:bodyPr wrap="square" rtlCol="0">
            <a:spAutoFit/>
          </a:bodyPr>
          <a:lstStyle/>
          <a:p>
            <a:r>
              <a:rPr lang="en-US" altLang="ja-JP" sz="1200" dirty="0" smtClean="0"/>
              <a:t>【</a:t>
            </a:r>
            <a:r>
              <a:rPr lang="ja-JP" altLang="en-US" sz="1200" dirty="0" smtClean="0"/>
              <a:t>改定前</a:t>
            </a:r>
            <a:r>
              <a:rPr lang="en-US" altLang="ja-JP" sz="1200" dirty="0" smtClean="0"/>
              <a:t>】</a:t>
            </a:r>
            <a:r>
              <a:rPr lang="ja-JP" altLang="en-US" sz="1200" dirty="0" smtClean="0"/>
              <a:t>　</a:t>
            </a:r>
            <a:r>
              <a:rPr lang="ja-JP" altLang="ja-JP" sz="1200" dirty="0" smtClean="0"/>
              <a:t>現場</a:t>
            </a:r>
            <a:r>
              <a:rPr lang="ja-JP" altLang="ja-JP" sz="1200" dirty="0"/>
              <a:t>の工程に支障の及ばない範囲において、コンクリートの乾燥期間を可能な限り確保した上で測定を行うこと。</a:t>
            </a:r>
            <a:r>
              <a:rPr lang="ja-JP" altLang="en-US" sz="1200" dirty="0"/>
              <a:t>　</a:t>
            </a:r>
          </a:p>
          <a:p>
            <a:endParaRPr lang="en-US" altLang="ja-JP" sz="1200" dirty="0" smtClean="0"/>
          </a:p>
          <a:p>
            <a:r>
              <a:rPr lang="en-US" altLang="ja-JP" sz="1200" dirty="0" smtClean="0"/>
              <a:t>【</a:t>
            </a:r>
            <a:r>
              <a:rPr lang="ja-JP" altLang="en-US" sz="1200" dirty="0" smtClean="0"/>
              <a:t>改定後</a:t>
            </a:r>
            <a:r>
              <a:rPr lang="en-US" altLang="ja-JP" sz="1200" dirty="0" smtClean="0"/>
              <a:t>】</a:t>
            </a:r>
            <a:r>
              <a:rPr lang="ja-JP" altLang="en-US" sz="1200" dirty="0" smtClean="0"/>
              <a:t>　</a:t>
            </a:r>
            <a:r>
              <a:rPr lang="ja-JP" altLang="ja-JP" sz="1200" b="1" dirty="0" smtClean="0">
                <a:solidFill>
                  <a:srgbClr val="FF0000"/>
                </a:solidFill>
              </a:rPr>
              <a:t>コンクリート</a:t>
            </a:r>
            <a:r>
              <a:rPr lang="ja-JP" altLang="ja-JP" sz="1200" b="1" dirty="0">
                <a:solidFill>
                  <a:srgbClr val="FF0000"/>
                </a:solidFill>
              </a:rPr>
              <a:t>の材齢を１０日以上確保した上で測定することが望ましく、</a:t>
            </a:r>
            <a:r>
              <a:rPr lang="ja-JP" altLang="ja-JP" sz="1200" dirty="0"/>
              <a:t>現場の工程に支障の及ばない範囲において</a:t>
            </a:r>
            <a:r>
              <a:rPr lang="ja-JP" altLang="ja-JP" sz="1200" dirty="0" smtClean="0"/>
              <a:t>、</a:t>
            </a:r>
            <a:endParaRPr lang="en-US" altLang="ja-JP" sz="1200" dirty="0" smtClean="0"/>
          </a:p>
          <a:p>
            <a:r>
              <a:rPr lang="ja-JP" altLang="en-US" sz="1200" dirty="0"/>
              <a:t>　</a:t>
            </a:r>
            <a:r>
              <a:rPr lang="ja-JP" altLang="en-US" sz="1200" dirty="0" smtClean="0"/>
              <a:t>　　　　　　</a:t>
            </a:r>
            <a:r>
              <a:rPr lang="ja-JP" altLang="ja-JP" sz="1200" dirty="0" smtClean="0"/>
              <a:t>コンクリート</a:t>
            </a:r>
            <a:r>
              <a:rPr lang="ja-JP" altLang="ja-JP" sz="1200" dirty="0"/>
              <a:t>の乾燥期間を可能な限り確保した上で測定を行うこと。</a:t>
            </a:r>
            <a:r>
              <a:rPr lang="ja-JP" altLang="en-US" sz="1200" dirty="0"/>
              <a:t>　</a:t>
            </a:r>
          </a:p>
        </p:txBody>
      </p:sp>
      <p:grpSp>
        <p:nvGrpSpPr>
          <p:cNvPr id="24" name="グループ化 23"/>
          <p:cNvGrpSpPr/>
          <p:nvPr/>
        </p:nvGrpSpPr>
        <p:grpSpPr>
          <a:xfrm>
            <a:off x="5105384" y="3037054"/>
            <a:ext cx="3790997" cy="1867816"/>
            <a:chOff x="2074566" y="1606271"/>
            <a:chExt cx="3790997" cy="1867816"/>
          </a:xfrm>
        </p:grpSpPr>
        <p:pic>
          <p:nvPicPr>
            <p:cNvPr id="6" name="図 5"/>
            <p:cNvPicPr>
              <a:picLocks noChangeAspect="1"/>
            </p:cNvPicPr>
            <p:nvPr/>
          </p:nvPicPr>
          <p:blipFill rotWithShape="1">
            <a:blip r:embed="rId2"/>
            <a:srcRect l="4878" t="17902" r="63415" b="53708"/>
            <a:stretch/>
          </p:blipFill>
          <p:spPr>
            <a:xfrm>
              <a:off x="2074566" y="1606271"/>
              <a:ext cx="3754007" cy="1606705"/>
            </a:xfrm>
            <a:prstGeom prst="rect">
              <a:avLst/>
            </a:prstGeom>
          </p:spPr>
        </p:pic>
        <p:sp>
          <p:nvSpPr>
            <p:cNvPr id="2" name="円/楕円 1"/>
            <p:cNvSpPr/>
            <p:nvPr/>
          </p:nvSpPr>
          <p:spPr>
            <a:xfrm>
              <a:off x="3947532" y="2341210"/>
              <a:ext cx="275063" cy="8717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201267" y="3197088"/>
              <a:ext cx="2664296" cy="276999"/>
            </a:xfrm>
            <a:prstGeom prst="rect">
              <a:avLst/>
            </a:prstGeom>
            <a:noFill/>
          </p:spPr>
          <p:txBody>
            <a:bodyPr wrap="square" rtlCol="0">
              <a:spAutoFit/>
            </a:bodyPr>
            <a:lstStyle/>
            <a:p>
              <a:r>
                <a:rPr kumimoji="1" lang="ja-JP" altLang="en-US" sz="1200" dirty="0" smtClean="0">
                  <a:solidFill>
                    <a:srgbClr val="FF0000"/>
                  </a:solidFill>
                </a:rPr>
                <a:t>材齢が小さくても、測定自体は可能。</a:t>
              </a:r>
              <a:endParaRPr kumimoji="1" lang="ja-JP" altLang="en-US" sz="1200" dirty="0">
                <a:solidFill>
                  <a:srgbClr val="FF0000"/>
                </a:solidFill>
              </a:endParaRPr>
            </a:p>
          </p:txBody>
        </p:sp>
      </p:grpSp>
      <p:sp>
        <p:nvSpPr>
          <p:cNvPr id="23" name="タイトル 3"/>
          <p:cNvSpPr txBox="1">
            <a:spLocks/>
          </p:cNvSpPr>
          <p:nvPr/>
        </p:nvSpPr>
        <p:spPr>
          <a:xfrm>
            <a:off x="203168" y="114046"/>
            <a:ext cx="8406156" cy="1143000"/>
          </a:xfrm>
          <a:prstGeom prst="rect">
            <a:avLst/>
          </a:prstGeom>
        </p:spPr>
        <p:txBody>
          <a:bodyP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000" dirty="0">
                <a:latin typeface="ＤＨＰ特太ゴシック体" panose="020B0500000000000000" pitchFamily="50" charset="-128"/>
                <a:ea typeface="ＤＨＰ特太ゴシック体" panose="020B0500000000000000" pitchFamily="50" charset="-128"/>
              </a:rPr>
              <a:t>非破壊試験によるコンクリート構造物中の配筋状態及びかぶり測定</a:t>
            </a:r>
            <a:r>
              <a:rPr lang="ja-JP" altLang="en-US" sz="2000" dirty="0" smtClean="0">
                <a:latin typeface="ＤＨＰ特太ゴシック体" panose="020B0500000000000000" pitchFamily="50" charset="-128"/>
                <a:ea typeface="ＤＨＰ特太ゴシック体" panose="020B0500000000000000" pitchFamily="50" charset="-128"/>
              </a:rPr>
              <a:t>要領</a:t>
            </a:r>
            <a:endParaRPr lang="en-US" altLang="ja-JP" sz="2000" dirty="0" smtClean="0">
              <a:latin typeface="ＤＨＰ特太ゴシック体" panose="020B0500000000000000" pitchFamily="50" charset="-128"/>
              <a:ea typeface="ＤＨＰ特太ゴシック体" panose="020B0500000000000000" pitchFamily="50" charset="-128"/>
            </a:endParaRPr>
          </a:p>
          <a:p>
            <a:pPr algn="l"/>
            <a:r>
              <a:rPr lang="ja-JP" altLang="en-US" sz="2000" dirty="0" smtClean="0">
                <a:latin typeface="ＤＨＰ特太ゴシック体" panose="020B0500000000000000" pitchFamily="50" charset="-128"/>
                <a:ea typeface="ＤＨＰ特太ゴシック体" panose="020B0500000000000000" pitchFamily="50" charset="-128"/>
              </a:rPr>
              <a:t>改定のポイント</a:t>
            </a:r>
            <a:endParaRPr lang="ja-JP" altLang="en-US" sz="2000" dirty="0">
              <a:latin typeface="ＤＨＰ特太ゴシック体" panose="020B0500000000000000" pitchFamily="50" charset="-128"/>
              <a:ea typeface="ＤＨＰ特太ゴシック体" panose="020B0500000000000000" pitchFamily="50" charset="-128"/>
            </a:endParaRPr>
          </a:p>
        </p:txBody>
      </p:sp>
      <p:grpSp>
        <p:nvGrpSpPr>
          <p:cNvPr id="25" name="グループ化 24"/>
          <p:cNvGrpSpPr/>
          <p:nvPr/>
        </p:nvGrpSpPr>
        <p:grpSpPr>
          <a:xfrm>
            <a:off x="331166" y="2339623"/>
            <a:ext cx="4682827" cy="2869973"/>
            <a:chOff x="108510" y="2650178"/>
            <a:chExt cx="4682827" cy="2869973"/>
          </a:xfrm>
        </p:grpSpPr>
        <p:grpSp>
          <p:nvGrpSpPr>
            <p:cNvPr id="3" name="グループ化 2"/>
            <p:cNvGrpSpPr/>
            <p:nvPr/>
          </p:nvGrpSpPr>
          <p:grpSpPr>
            <a:xfrm>
              <a:off x="108510" y="2650178"/>
              <a:ext cx="4682827" cy="2869973"/>
              <a:chOff x="2104546" y="3151315"/>
              <a:chExt cx="4682827" cy="2869973"/>
            </a:xfrm>
          </p:grpSpPr>
          <p:pic>
            <p:nvPicPr>
              <p:cNvPr id="10" name="図 9"/>
              <p:cNvPicPr>
                <a:picLocks noChangeAspect="1"/>
              </p:cNvPicPr>
              <p:nvPr/>
            </p:nvPicPr>
            <p:blipFill>
              <a:blip r:embed="rId3"/>
              <a:stretch>
                <a:fillRect/>
              </a:stretch>
            </p:blipFill>
            <p:spPr>
              <a:xfrm>
                <a:off x="2104546" y="3151315"/>
                <a:ext cx="4682827" cy="2869973"/>
              </a:xfrm>
              <a:prstGeom prst="rect">
                <a:avLst/>
              </a:prstGeom>
            </p:spPr>
          </p:pic>
          <p:sp>
            <p:nvSpPr>
              <p:cNvPr id="20" name="テキスト ボックス 19"/>
              <p:cNvSpPr txBox="1"/>
              <p:nvPr/>
            </p:nvSpPr>
            <p:spPr>
              <a:xfrm>
                <a:off x="2636421" y="3630224"/>
                <a:ext cx="1117079" cy="738664"/>
              </a:xfrm>
              <a:prstGeom prst="rect">
                <a:avLst/>
              </a:prstGeom>
              <a:solidFill>
                <a:schemeClr val="bg1"/>
              </a:solidFill>
            </p:spPr>
            <p:txBody>
              <a:bodyPr wrap="square" rtlCol="0">
                <a:spAutoFit/>
              </a:bodyPr>
              <a:lstStyle/>
              <a:p>
                <a:r>
                  <a:rPr kumimoji="1" lang="en-US" altLang="ja-JP" sz="1050" dirty="0" smtClean="0">
                    <a:solidFill>
                      <a:srgbClr val="FF0000"/>
                    </a:solidFill>
                  </a:rPr>
                  <a:t>10</a:t>
                </a:r>
                <a:r>
                  <a:rPr kumimoji="1" lang="ja-JP" altLang="en-US" sz="1050" dirty="0" smtClean="0">
                    <a:solidFill>
                      <a:srgbClr val="FF0000"/>
                    </a:solidFill>
                  </a:rPr>
                  <a:t>日以上はほぼ同一範囲に分布（比較的精度が高い）</a:t>
                </a:r>
                <a:endParaRPr kumimoji="1" lang="ja-JP" altLang="en-US" sz="1050" dirty="0">
                  <a:solidFill>
                    <a:srgbClr val="FF0000"/>
                  </a:solidFill>
                </a:endParaRPr>
              </a:p>
            </p:txBody>
          </p:sp>
        </p:grpSp>
        <p:cxnSp>
          <p:nvCxnSpPr>
            <p:cNvPr id="14" name="直線矢印コネクタ 13"/>
            <p:cNvCxnSpPr/>
            <p:nvPr/>
          </p:nvCxnSpPr>
          <p:spPr>
            <a:xfrm>
              <a:off x="2123728" y="3573016"/>
              <a:ext cx="0" cy="72008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1" name="グループ化 10"/>
          <p:cNvGrpSpPr/>
          <p:nvPr/>
        </p:nvGrpSpPr>
        <p:grpSpPr>
          <a:xfrm>
            <a:off x="5247396" y="2339623"/>
            <a:ext cx="2432606" cy="649450"/>
            <a:chOff x="5982472" y="3431611"/>
            <a:chExt cx="3141056" cy="873012"/>
          </a:xfrm>
        </p:grpSpPr>
        <p:pic>
          <p:nvPicPr>
            <p:cNvPr id="8" name="図 7"/>
            <p:cNvPicPr>
              <a:picLocks noChangeAspect="1"/>
            </p:cNvPicPr>
            <p:nvPr/>
          </p:nvPicPr>
          <p:blipFill rotWithShape="1">
            <a:blip r:embed="rId4"/>
            <a:srcRect t="13316"/>
            <a:stretch/>
          </p:blipFill>
          <p:spPr>
            <a:xfrm>
              <a:off x="5982472" y="3431611"/>
              <a:ext cx="1263293" cy="867508"/>
            </a:xfrm>
            <a:prstGeom prst="rect">
              <a:avLst/>
            </a:prstGeom>
          </p:spPr>
        </p:pic>
        <p:sp>
          <p:nvSpPr>
            <p:cNvPr id="9" name="テキスト ボックス 8"/>
            <p:cNvSpPr txBox="1"/>
            <p:nvPr/>
          </p:nvSpPr>
          <p:spPr>
            <a:xfrm>
              <a:off x="7245764" y="3994331"/>
              <a:ext cx="1877764" cy="310292"/>
            </a:xfrm>
            <a:prstGeom prst="rect">
              <a:avLst/>
            </a:prstGeom>
            <a:noFill/>
          </p:spPr>
          <p:txBody>
            <a:bodyPr wrap="none" rtlCol="0">
              <a:spAutoFit/>
            </a:bodyPr>
            <a:lstStyle/>
            <a:p>
              <a:r>
                <a:rPr kumimoji="1" lang="ja-JP" altLang="en-US" sz="900" dirty="0" smtClean="0"/>
                <a:t>降雨時の計測面の状態例</a:t>
              </a:r>
              <a:endParaRPr kumimoji="1" lang="ja-JP" altLang="en-US" sz="900" dirty="0"/>
            </a:p>
          </p:txBody>
        </p:sp>
      </p:grpSp>
    </p:spTree>
    <p:extLst>
      <p:ext uri="{BB962C8B-B14F-4D97-AF65-F5344CB8AC3E}">
        <p14:creationId xmlns:p14="http://schemas.microsoft.com/office/powerpoint/2010/main" val="3277372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549</Words>
  <Application>Microsoft Office PowerPoint</Application>
  <PresentationFormat>画面に合わせる (4:3)</PresentationFormat>
  <Paragraphs>56</Paragraphs>
  <Slides>3</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ＤＨＰ特太ゴシック体</vt:lpstr>
      <vt:lpstr>ＭＳ Ｐゴシック</vt:lpstr>
      <vt:lpstr>Arial</vt:lpstr>
      <vt:lpstr>Calibri</vt:lpstr>
      <vt:lpstr>Wingdings</vt:lpstr>
      <vt:lpstr>Office ​​テーマ</vt:lpstr>
      <vt:lpstr>「非破壊試験等によるコンクリートの品質管理について」改定のポイント</vt:lpstr>
      <vt:lpstr>微破壊・非破壊試験によるコンクリート構造物の強度測定要領 改定のポイント</vt:lpstr>
      <vt:lpstr>PowerPoint プレゼンテーション</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微破壊・非破壊試験によるコンクリート構造物の強度測定要領 改定のポイント</dc:title>
  <dc:creator>古賀　裕久</dc:creator>
  <cp:lastModifiedBy>なし</cp:lastModifiedBy>
  <cp:revision>26</cp:revision>
  <cp:lastPrinted>2018-10-23T04:32:38Z</cp:lastPrinted>
  <dcterms:created xsi:type="dcterms:W3CDTF">2018-09-07T05:30:54Z</dcterms:created>
  <dcterms:modified xsi:type="dcterms:W3CDTF">2018-10-23T09:00:21Z</dcterms:modified>
</cp:coreProperties>
</file>